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0080625" cy="567055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9" d="100"/>
          <a:sy n="129" d="100"/>
        </p:scale>
        <p:origin x="-108" y="-84"/>
      </p:cViewPr>
      <p:guideLst>
        <p:guide orient="horz" pos="1786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Penci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540000" y="180000"/>
            <a:ext cx="8280000" cy="63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2700" b="0" u="none" strike="noStrike">
              <a:solidFill>
                <a:srgbClr val="FF6600"/>
              </a:solidFill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/>
          </p:nvPr>
        </p:nvSpPr>
        <p:spPr>
          <a:xfrm>
            <a:off x="540000" y="1260000"/>
            <a:ext cx="4391640" cy="396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057"/>
              </a:spcBef>
              <a:buNone/>
            </a:pPr>
            <a:endParaRPr lang="ru-RU" sz="2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/>
          </p:nvPr>
        </p:nvSpPr>
        <p:spPr>
          <a:xfrm>
            <a:off x="5151600" y="1260000"/>
            <a:ext cx="4391640" cy="396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057"/>
              </a:spcBef>
              <a:buNone/>
            </a:pPr>
            <a:endParaRPr lang="ru-RU" sz="2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enci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40000" y="180000"/>
            <a:ext cx="8280000" cy="63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2700" b="0" u="none" strike="noStrike">
              <a:solidFill>
                <a:srgbClr val="FF6600"/>
              </a:solidFill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Pencil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40000" y="180000"/>
            <a:ext cx="8280000" cy="63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2700" b="0" u="none" strike="noStrike">
              <a:solidFill>
                <a:srgbClr val="FF6600"/>
              </a:solidFill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540000" y="1260000"/>
            <a:ext cx="4391640" cy="396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057"/>
              </a:spcBef>
              <a:buNone/>
            </a:pPr>
            <a:endParaRPr lang="ru-RU" sz="2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5151600" y="1260000"/>
            <a:ext cx="4391640" cy="396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057"/>
              </a:spcBef>
              <a:buNone/>
            </a:pPr>
            <a:endParaRPr lang="ru-RU" sz="2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E72A5A6-DC00-4528-9715-97A516E33BF5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540000" y="1620000"/>
            <a:ext cx="7560000" cy="99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3300" b="0" u="none" strike="noStrike">
                <a:solidFill>
                  <a:srgbClr val="FF8000"/>
                </a:solidFill>
                <a:highlight>
                  <a:srgbClr val="FFFFFF"/>
                </a:highlight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540000" y="3060000"/>
            <a:ext cx="9000000" cy="234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060"/>
              </a:spcBef>
              <a:buClr>
                <a:srgbClr val="FF8000"/>
              </a:buClr>
              <a:buSzPct val="45000"/>
              <a:buFont typeface="Wingdings" charset="2"/>
              <a:buChar char=""/>
            </a:pPr>
            <a:r>
              <a:rPr lang="ru-RU" sz="2400" b="0" u="none" strike="noStrike">
                <a:solidFill>
                  <a:srgbClr val="000000"/>
                </a:solidFill>
                <a:highlight>
                  <a:srgbClr val="FFFFFF"/>
                </a:highlight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850"/>
              </a:spcBef>
              <a:buClr>
                <a:srgbClr val="FF8000"/>
              </a:buClr>
              <a:buSzPct val="45000"/>
              <a:buFont typeface="Wingdings" charset="2"/>
              <a:buChar char=""/>
            </a:pPr>
            <a:r>
              <a:rPr lang="ru-RU" sz="2100" b="0" u="none" strike="noStrike">
                <a:solidFill>
                  <a:srgbClr val="000000"/>
                </a:solidFill>
                <a:highlight>
                  <a:srgbClr val="FFFFFF"/>
                </a:highlight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635"/>
              </a:spcBef>
              <a:buClr>
                <a:srgbClr val="FF8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highlight>
                  <a:srgbClr val="FFFFFF"/>
                </a:highlight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425"/>
              </a:spcBef>
              <a:buClr>
                <a:srgbClr val="FF8000"/>
              </a:buClr>
              <a:buSzPct val="45000"/>
              <a:buFont typeface="Wingdings" charset="2"/>
              <a:buChar char=""/>
            </a:pPr>
            <a:r>
              <a:rPr lang="ru-RU" sz="1500" b="0" u="none" strike="noStrike">
                <a:solidFill>
                  <a:srgbClr val="000000"/>
                </a:solidFill>
                <a:highlight>
                  <a:srgbClr val="FFFFFF"/>
                </a:highlight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13"/>
              </a:spcBef>
              <a:buClr>
                <a:srgbClr val="FF8000"/>
              </a:buClr>
              <a:buSzPct val="45000"/>
              <a:buFont typeface="Wingdings" charset="2"/>
              <a:buChar char=""/>
            </a:pPr>
            <a:r>
              <a:rPr lang="ru-RU" sz="1500" b="0" u="none" strike="noStrike">
                <a:solidFill>
                  <a:srgbClr val="000000"/>
                </a:solidFill>
                <a:highlight>
                  <a:srgbClr val="FFFFFF"/>
                </a:highlight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13"/>
              </a:spcBef>
              <a:buClr>
                <a:srgbClr val="FF8000"/>
              </a:buClr>
              <a:buSzPct val="45000"/>
              <a:buFont typeface="Wingdings" charset="2"/>
              <a:buChar char=""/>
            </a:pPr>
            <a:r>
              <a:rPr lang="ru-RU" sz="1500" b="0" u="none" strike="noStrike">
                <a:solidFill>
                  <a:srgbClr val="000000"/>
                </a:solidFill>
                <a:highlight>
                  <a:srgbClr val="FFFFFF"/>
                </a:highlight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13"/>
              </a:spcBef>
              <a:buClr>
                <a:srgbClr val="FF8000"/>
              </a:buClr>
              <a:buSzPct val="45000"/>
              <a:buFont typeface="Wingdings" charset="2"/>
              <a:buChar char=""/>
            </a:pPr>
            <a:r>
              <a:rPr lang="ru-RU" sz="1500" b="0" u="none" strike="noStrike">
                <a:solidFill>
                  <a:srgbClr val="000000"/>
                </a:solidFill>
                <a:highlight>
                  <a:srgbClr val="FFFFFF"/>
                </a:highlight>
                <a:uFillTx/>
                <a:latin typeface="Arial"/>
              </a:rPr>
              <a:t>Седьмой уровень структуры</a:t>
            </a:r>
          </a:p>
        </p:txBody>
      </p:sp>
      <p:pic>
        <p:nvPicPr>
          <p:cNvPr id="2" name="Рисунок 1"/>
          <p:cNvPicPr/>
          <p:nvPr/>
        </p:nvPicPr>
        <p:blipFill>
          <a:blip r:embed="rId4" cstate="print"/>
          <a:stretch/>
        </p:blipFill>
        <p:spPr>
          <a:xfrm>
            <a:off x="360000" y="1440000"/>
            <a:ext cx="9122400" cy="1440000"/>
          </a:xfrm>
          <a:prstGeom prst="rect">
            <a:avLst/>
          </a:prstGeom>
          <a:noFill/>
          <a:ln w="2520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8640"/>
            <a:ext cx="10080000" cy="90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ctr">
            <a:noAutofit/>
          </a:bodyPr>
          <a:lstStyle/>
          <a:p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40000" y="180000"/>
            <a:ext cx="8280000" cy="63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2700" b="0" u="none" strike="noStrike">
                <a:solidFill>
                  <a:srgbClr val="FF66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540000" y="1260000"/>
            <a:ext cx="9000000" cy="396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057"/>
              </a:spcBef>
              <a:buClr>
                <a:srgbClr val="FF6600"/>
              </a:buClr>
              <a:buSzPct val="45000"/>
              <a:buFont typeface="Wingdings" charset="2"/>
              <a:buChar char=""/>
            </a:pPr>
            <a:r>
              <a:rPr lang="ru-RU" sz="24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850"/>
              </a:spcBef>
              <a:buClr>
                <a:srgbClr val="FF6600"/>
              </a:buClr>
              <a:buSzPct val="75000"/>
              <a:buFont typeface="Symbol" charset="2"/>
              <a:buChar char=""/>
            </a:pPr>
            <a:r>
              <a:rPr lang="ru-RU" sz="21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635"/>
              </a:spcBef>
              <a:buClr>
                <a:srgbClr val="FF66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425"/>
              </a:spcBef>
              <a:buClr>
                <a:srgbClr val="FF6600"/>
              </a:buClr>
              <a:buSzPct val="75000"/>
              <a:buFont typeface="Symbol" charset="2"/>
              <a:buChar char=""/>
            </a:pPr>
            <a:r>
              <a:rPr lang="ru-RU" sz="15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13"/>
              </a:spcBef>
              <a:buClr>
                <a:srgbClr val="FF6600"/>
              </a:buClr>
              <a:buSzPct val="45000"/>
              <a:buFont typeface="Wingdings" charset="2"/>
              <a:buChar char=""/>
            </a:pPr>
            <a:r>
              <a:rPr lang="ru-RU" sz="15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13"/>
              </a:spcBef>
              <a:buClr>
                <a:srgbClr val="FF6600"/>
              </a:buClr>
              <a:buSzPct val="45000"/>
              <a:buFont typeface="Wingdings" charset="2"/>
              <a:buChar char=""/>
            </a:pPr>
            <a:r>
              <a:rPr lang="ru-RU" sz="15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13"/>
              </a:spcBef>
              <a:buClr>
                <a:srgbClr val="FF6600"/>
              </a:buClr>
              <a:buSzPct val="45000"/>
              <a:buFont typeface="Wingdings" charset="2"/>
              <a:buChar char=""/>
            </a:pPr>
            <a:r>
              <a:rPr lang="ru-RU" sz="15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0" name="PlaceHolder 3"/>
          <p:cNvSpPr>
            <a:spLocks noGrp="1"/>
          </p:cNvSpPr>
          <p:nvPr>
            <p:ph type="dt" idx="1"/>
          </p:nvPr>
        </p:nvSpPr>
        <p:spPr>
          <a:xfrm>
            <a:off x="540000" y="5400000"/>
            <a:ext cx="2340000" cy="27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Arial"/>
              </a:rPr>
              <a:t>&lt;дата/время&gt;</a:t>
            </a:r>
          </a:p>
        </p:txBody>
      </p:sp>
      <p:sp>
        <p:nvSpPr>
          <p:cNvPr id="11" name="PlaceHolder 4"/>
          <p:cNvSpPr>
            <a:spLocks noGrp="1"/>
          </p:cNvSpPr>
          <p:nvPr>
            <p:ph type="ftr" idx="2"/>
          </p:nvPr>
        </p:nvSpPr>
        <p:spPr>
          <a:xfrm>
            <a:off x="3420000" y="5400000"/>
            <a:ext cx="3240000" cy="27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Arial"/>
              </a:rPr>
              <a:t>&lt;нижний колонтитул&gt;</a:t>
            </a:r>
          </a:p>
        </p:txBody>
      </p:sp>
      <p:sp>
        <p:nvSpPr>
          <p:cNvPr id="12" name="PlaceHolder 5"/>
          <p:cNvSpPr>
            <a:spLocks noGrp="1"/>
          </p:cNvSpPr>
          <p:nvPr>
            <p:ph type="sldNum" idx="3"/>
          </p:nvPr>
        </p:nvSpPr>
        <p:spPr>
          <a:xfrm>
            <a:off x="7200000" y="5400000"/>
            <a:ext cx="2340000" cy="27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indent="0" algn="r">
              <a:buNone/>
            </a:pPr>
            <a:fld id="{70F7D2A5-5553-4716-AFD0-1A775308F527}" type="slidenum">
              <a:rPr lang="ru-RU" sz="1400" b="0" u="none" strike="noStrike">
                <a:solidFill>
                  <a:srgbClr val="000000"/>
                </a:solidFill>
                <a:uFillTx/>
                <a:latin typeface="Arial"/>
              </a:rPr>
              <a:pPr indent="0" algn="r">
                <a:buNone/>
              </a:p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3" cstate="print"/>
          <a:stretch/>
        </p:blipFill>
        <p:spPr>
          <a:xfrm>
            <a:off x="8820000" y="90000"/>
            <a:ext cx="756000" cy="720000"/>
          </a:xfrm>
          <a:prstGeom prst="rect">
            <a:avLst/>
          </a:prstGeom>
          <a:noFill/>
          <a:ln w="25200">
            <a:noFill/>
          </a:ln>
        </p:spPr>
      </p:pic>
      <p:pic>
        <p:nvPicPr>
          <p:cNvPr id="14" name="Рисунок 13"/>
          <p:cNvPicPr/>
          <p:nvPr/>
        </p:nvPicPr>
        <p:blipFill>
          <a:blip r:embed="rId4" cstate="print"/>
          <a:stretch/>
        </p:blipFill>
        <p:spPr>
          <a:xfrm>
            <a:off x="180000" y="5220000"/>
            <a:ext cx="9720000" cy="180000"/>
          </a:xfrm>
          <a:prstGeom prst="rect">
            <a:avLst/>
          </a:prstGeom>
          <a:noFill/>
          <a:ln w="2520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40000" y="1550160"/>
            <a:ext cx="7560000" cy="1134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4000" b="0" u="none" strike="noStrike">
                <a:solidFill>
                  <a:srgbClr val="FF8000"/>
                </a:solidFill>
                <a:highlight>
                  <a:srgbClr val="FFFFFF"/>
                </a:highlight>
                <a:uFillTx/>
                <a:latin typeface="Arial"/>
              </a:rPr>
              <a:t>10 лучших детских книг о войне</a:t>
            </a:r>
            <a:r>
              <a:rPr sz="4000"/>
              <a:t/>
            </a:r>
            <a:br>
              <a:rPr sz="4000"/>
            </a:br>
            <a:endParaRPr lang="ru-RU" sz="4000" b="0" u="none" strike="noStrike">
              <a:solidFill>
                <a:srgbClr val="FF8000"/>
              </a:solidFill>
              <a:highlight>
                <a:srgbClr val="FFFFFF"/>
              </a:highlight>
              <a:uFillTx/>
              <a:latin typeface="Arial"/>
            </a:endParaRPr>
          </a:p>
        </p:txBody>
      </p:sp>
      <p:pic>
        <p:nvPicPr>
          <p:cNvPr id="1026" name="Picture 2" descr="G:\Администрирование сайта и группы ВКонтакте\2025 год\Год Победы\Pobeda80_logo_mai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9792" y="2835275"/>
            <a:ext cx="1512168" cy="269899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540000" y="180000"/>
            <a:ext cx="8280000" cy="63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2100" b="0" u="none" strike="noStrike">
                <a:solidFill>
                  <a:srgbClr val="FF6600"/>
                </a:solidFill>
                <a:uFillTx/>
                <a:latin typeface="Arial"/>
              </a:rPr>
              <a:t>Ольга Колпакова, «Полынная ёлка»</a:t>
            </a:r>
            <a:r>
              <a:rPr sz="1000"/>
              <a:t/>
            </a:r>
            <a:br>
              <a:rPr sz="1000"/>
            </a:br>
            <a:endParaRPr lang="ru-RU" sz="2100" b="0" u="none" strike="noStrike">
              <a:solidFill>
                <a:srgbClr val="FF6600"/>
              </a:solidFill>
              <a:uFillTx/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/>
          </p:nvPr>
        </p:nvSpPr>
        <p:spPr>
          <a:xfrm>
            <a:off x="540000" y="1260000"/>
            <a:ext cx="4391640" cy="396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500" lnSpcReduction="9999"/>
          </a:bodyPr>
          <a:lstStyle/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Маленькая Марийхе, ее сестры, мама и тетя — русские немцы. Когда начинается война, вся их мирная жизнь переворачивается. Отец девочки уходит на фронт, а Марийхе приходится оставить свой дом и вместе с семьей уехать в Сибирь. Простым языком писательница рассказывает о сложной дороге, голоде, о бедности и тяготах войны. А еще о дружбе и любви, и о елке из полыни с игрушками из теста, которую для девочки и ее сестер в первое Рождество в ссылке сооружают родные. </a:t>
            </a:r>
          </a:p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 основу повести легли рассказы повзрослевшей Марийхе.</a:t>
            </a:r>
          </a:p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1500" b="0" u="none" strike="noStrike">
                <a:solidFill>
                  <a:srgbClr val="000000"/>
                </a:solidFill>
                <a:uFillTx/>
                <a:latin typeface="Arial"/>
              </a:rPr>
              <a:t>https://onlinelit.net/book/polynnaya-elka</a:t>
            </a:r>
          </a:p>
          <a:p>
            <a:pPr marL="432000"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1000" b="0" u="none" strike="noStrike">
                <a:solidFill>
                  <a:srgbClr val="000000"/>
                </a:solidFill>
                <a:uFillTx/>
                <a:latin typeface="Arial"/>
              </a:rPr>
              <a:t> </a:t>
            </a:r>
          </a:p>
        </p:txBody>
      </p:sp>
      <p:pic>
        <p:nvPicPr>
          <p:cNvPr id="45" name="Рисунок 44"/>
          <p:cNvPicPr/>
          <p:nvPr/>
        </p:nvPicPr>
        <p:blipFill>
          <a:blip r:embed="rId2" cstate="print"/>
          <a:stretch/>
        </p:blipFill>
        <p:spPr>
          <a:xfrm>
            <a:off x="5947920" y="900000"/>
            <a:ext cx="2692080" cy="3809520"/>
          </a:xfrm>
          <a:prstGeom prst="rect">
            <a:avLst/>
          </a:prstGeom>
          <a:noFill/>
          <a:ln w="25200">
            <a:noFill/>
          </a:ln>
        </p:spPr>
      </p:pic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FE19DEF-3D56-4743-813C-3BE6BC5A0481}" type="slidenum">
              <a:rPr/>
              <a:pPr/>
              <a:t>10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40000" y="180000"/>
            <a:ext cx="8280000" cy="63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2000" b="0" u="none" strike="noStrike">
                <a:solidFill>
                  <a:srgbClr val="FF6600"/>
                </a:solidFill>
                <a:uFillTx/>
                <a:latin typeface="Arial"/>
              </a:rPr>
              <a:t>Елена Ильина, «Четвертая высота»</a:t>
            </a:r>
            <a:r>
              <a:rPr sz="1000"/>
              <a:t/>
            </a:r>
            <a:br>
              <a:rPr sz="1000"/>
            </a:br>
            <a:endParaRPr lang="ru-RU" sz="2000" b="0" u="none" strike="noStrike">
              <a:solidFill>
                <a:srgbClr val="FF6600"/>
              </a:solidFill>
              <a:uFillTx/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540000" y="1260000"/>
            <a:ext cx="4391640" cy="396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/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Эту книгу писательницы Елены Ильиной знал каждый советский школьник. Это повесть о реально жившей девушке Гуле Королевой, о ее детстве и юности, самостоятельности, храбрости, вспыльчивости и умении признавать свои ошибки. О том, как девочка пыталась сбежать в Испанию, снималась в кино — и о том, как оставила своего новорожденного ребенка в эвакуации, уехала на фронт и героически погибла, когда ей было всего 20 лет.</a:t>
            </a:r>
          </a:p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1300" b="0" u="none" strike="noStrike">
                <a:solidFill>
                  <a:srgbClr val="000000"/>
                </a:solidFill>
                <a:uFillTx/>
                <a:latin typeface="Arial"/>
              </a:rPr>
              <a:t>https://mishka-knizhka.ru/rasskazy-dlya-detej/sbornik-rasskazov/chetvjortaja-vysota/</a:t>
            </a:r>
          </a:p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endParaRPr lang="ru-RU" sz="1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48" name="Рисунок 47"/>
          <p:cNvPicPr/>
          <p:nvPr/>
        </p:nvPicPr>
        <p:blipFill>
          <a:blip r:embed="rId2" cstate="print"/>
          <a:stretch/>
        </p:blipFill>
        <p:spPr>
          <a:xfrm>
            <a:off x="6394680" y="1050480"/>
            <a:ext cx="2425320" cy="3809520"/>
          </a:xfrm>
          <a:prstGeom prst="rect">
            <a:avLst/>
          </a:prstGeom>
          <a:noFill/>
          <a:ln w="25200">
            <a:noFill/>
          </a:ln>
        </p:spPr>
      </p:pic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9D46A75-F0CE-4F71-9863-CC77ABF2208E}" type="slidenum">
              <a:rPr/>
              <a:pPr/>
              <a:t>11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40000" y="180720"/>
            <a:ext cx="8280000" cy="63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2100" b="0" u="none" strike="noStrike">
                <a:solidFill>
                  <a:srgbClr val="FF6600"/>
                </a:solidFill>
                <a:uFillTx/>
                <a:latin typeface="Arial"/>
              </a:rPr>
              <a:t>Станислав Олефир, «Когда я был маленьким, у нас была война»</a:t>
            </a:r>
            <a:r>
              <a:rPr sz="2000"/>
              <a:t/>
            </a:r>
            <a:br>
              <a:rPr sz="2000"/>
            </a:br>
            <a:r>
              <a:rPr lang="ru-RU" sz="2000" b="0" u="none" strike="noStrike">
                <a:solidFill>
                  <a:srgbClr val="FF6600"/>
                </a:solidFill>
                <a:uFillTx/>
                <a:latin typeface="Arial"/>
              </a:rPr>
              <a:t> </a:t>
            </a: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540000" y="1260000"/>
            <a:ext cx="4391640" cy="396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10000"/>
          </a:bodyPr>
          <a:lstStyle/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2200" b="0" u="none" strike="noStrike">
                <a:solidFill>
                  <a:srgbClr val="000000"/>
                </a:solidFill>
                <a:uFillTx/>
                <a:latin typeface="Arial"/>
              </a:rPr>
              <a:t>Советскому писателю Станиславу Олефиру было 2 года, когда началась война. В своих рассказах он пишет о детстве в небольшом селе, оккупированном немцами, и после освобождения. Это книга не только о войне, жестокости и голоде, но и об удивительных людях, живущих рядом с героем.</a:t>
            </a:r>
          </a:p>
          <a:p>
            <a:pPr marL="432000" indent="-324000">
              <a:spcBef>
                <a:spcPts val="1191"/>
              </a:spcBef>
              <a:spcAft>
                <a:spcPts val="992"/>
              </a:spcAft>
              <a:buClr>
                <a:srgbClr val="FF6600"/>
              </a:buClr>
              <a:buSzPct val="45000"/>
              <a:buFont typeface="Wingdings" charset="2"/>
              <a:buChar char=""/>
            </a:pPr>
            <a:r>
              <a:rPr lang="ru-RU" sz="1300" b="0" u="none" strike="noStrike">
                <a:solidFill>
                  <a:srgbClr val="000000"/>
                </a:solidFill>
                <a:uFillTx/>
                <a:latin typeface="Arial"/>
              </a:rPr>
              <a:t>https://www.litres.ru/book/stanislav-mihaylovich-olefir/kogda-ya-byl-malenkim-u-nas-byla-voyna-24266480/chitat-onlayn/</a:t>
            </a:r>
          </a:p>
        </p:txBody>
      </p:sp>
      <p:pic>
        <p:nvPicPr>
          <p:cNvPr id="21" name="Рисунок 20"/>
          <p:cNvPicPr/>
          <p:nvPr/>
        </p:nvPicPr>
        <p:blipFill>
          <a:blip r:embed="rId2" cstate="print"/>
          <a:stretch/>
        </p:blipFill>
        <p:spPr>
          <a:xfrm>
            <a:off x="5580000" y="1050480"/>
            <a:ext cx="2577600" cy="3809520"/>
          </a:xfrm>
          <a:prstGeom prst="rect">
            <a:avLst/>
          </a:prstGeom>
          <a:noFill/>
          <a:ln w="25200">
            <a:noFill/>
          </a:ln>
        </p:spPr>
      </p:pic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568DCB4-E090-4DE8-9B88-12104712F473}" type="slidenum">
              <a:rPr/>
              <a:pPr/>
              <a:t>2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40000" y="180000"/>
            <a:ext cx="8280000" cy="63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2400" b="0" u="none" strike="noStrike">
                <a:solidFill>
                  <a:srgbClr val="FF6600"/>
                </a:solidFill>
                <a:uFillTx/>
                <a:latin typeface="Arial"/>
              </a:rPr>
              <a:t>Элла Фонякова, «Хлеб той зимы»</a:t>
            </a:r>
            <a:r>
              <a:rPr sz="1200"/>
              <a:t/>
            </a:r>
            <a:br>
              <a:rPr sz="1200"/>
            </a:br>
            <a:endParaRPr lang="ru-RU" sz="2400" b="0" u="none" strike="noStrike">
              <a:solidFill>
                <a:srgbClr val="FF6600"/>
              </a:solidFill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540000" y="1260000"/>
            <a:ext cx="4391640" cy="396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500" lnSpcReduction="19999"/>
          </a:bodyPr>
          <a:lstStyle/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Элле Фоняковой, как и ее героине Леночке, было 7 лет в первую блокадную зиму. В этой автобиографической книге писательница описывает жизнь семьи в окруженном немцами Ленинграде. От лица первоклассницы Леночки она рассказывает о своем детском мире: радостях и шалостях, играх, дружбе. И тем страшнее, что в этот тихий мир врываются воздушные тревоги, голод и смерть.</a:t>
            </a:r>
          </a:p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1600" b="0" u="none" strike="noStrike">
                <a:solidFill>
                  <a:srgbClr val="000000"/>
                </a:solidFill>
                <a:uFillTx/>
                <a:latin typeface="Arial"/>
              </a:rPr>
              <a:t>https://mishka-knizhka.ru/rasskazy-dlya-detej/sbornik-rasskazov/hleb-toj-zimy/</a:t>
            </a:r>
          </a:p>
          <a:p>
            <a:pPr marL="432000"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1000" b="0" u="none" strike="noStrike">
                <a:solidFill>
                  <a:srgbClr val="000000"/>
                </a:solidFill>
                <a:uFillTx/>
                <a:latin typeface="Arial"/>
              </a:rPr>
              <a:t> </a:t>
            </a:r>
          </a:p>
        </p:txBody>
      </p:sp>
      <p:pic>
        <p:nvPicPr>
          <p:cNvPr id="24" name="Рисунок 23"/>
          <p:cNvPicPr/>
          <p:nvPr/>
        </p:nvPicPr>
        <p:blipFill>
          <a:blip r:embed="rId2" cstate="print"/>
          <a:stretch/>
        </p:blipFill>
        <p:spPr>
          <a:xfrm>
            <a:off x="6120000" y="957600"/>
            <a:ext cx="2679480" cy="3809520"/>
          </a:xfrm>
          <a:prstGeom prst="rect">
            <a:avLst/>
          </a:prstGeom>
          <a:noFill/>
          <a:ln w="25200">
            <a:noFill/>
          </a:ln>
        </p:spPr>
      </p:pic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89CAA3B-3595-4601-B1C1-CEE08EB52FAB}" type="slidenum">
              <a:rPr/>
              <a:pPr/>
              <a:t>3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540000" y="180000"/>
            <a:ext cx="8280000" cy="63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2100" b="0" u="none" strike="noStrike">
                <a:solidFill>
                  <a:srgbClr val="FF6600"/>
                </a:solidFill>
                <a:uFillTx/>
                <a:latin typeface="Arial"/>
              </a:rPr>
              <a:t>Геннадий Черкашин, «Кукла»</a:t>
            </a:r>
            <a:r>
              <a:rPr sz="1000"/>
              <a:t/>
            </a:r>
            <a:br>
              <a:rPr sz="1000"/>
            </a:br>
            <a:endParaRPr lang="ru-RU" sz="2100" b="0" u="none" strike="noStrike">
              <a:solidFill>
                <a:srgbClr val="FF6600"/>
              </a:solidFill>
              <a:uFillTx/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540000" y="1260000"/>
            <a:ext cx="4391640" cy="396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/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1600" b="0" u="none" strike="noStrike">
                <a:solidFill>
                  <a:srgbClr val="000000"/>
                </a:solidFill>
                <a:uFillTx/>
                <a:latin typeface="Arial"/>
              </a:rPr>
              <a:t>Девочка с мамой возвращаются домой в Ленинград из эвакуации. Родители мамы остались в блокадном городе и не выжили. Их квартира занята другой семьей, а все вещи были распроданы. </a:t>
            </a:r>
          </a:p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1600" b="0" u="none" strike="noStrike">
                <a:solidFill>
                  <a:srgbClr val="000000"/>
                </a:solidFill>
                <a:uFillTx/>
                <a:latin typeface="Arial"/>
              </a:rPr>
              <a:t>Однажды в витрине комиссионного магазина девочка видит свою куклу Машеньку, подаренную погибшим дедом. Каждый день девочка приходит к своей кукле, читает ей книги, а ее мама откладывает деньги, чтобы выкупить любимую игрушку дочери обратно. </a:t>
            </a:r>
          </a:p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1600" b="0" u="none" strike="noStrike">
                <a:solidFill>
                  <a:srgbClr val="000000"/>
                </a:solidFill>
                <a:uFillTx/>
                <a:latin typeface="Arial"/>
              </a:rPr>
              <a:t>В рассказе нет описания жестокости и насилия, о страшных реалиях того времени Геннадий Черкашин почти не пишет, поэтому книга может стать первым произведением о войне в жизни ребенка.</a:t>
            </a:r>
          </a:p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Arial"/>
              </a:rPr>
              <a:t>https://skazki.rustih.ru/gennadij-cherkashin-kukla/</a:t>
            </a:r>
          </a:p>
          <a:p>
            <a:pPr marL="432000"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1000" b="0" u="none" strike="noStrike">
                <a:solidFill>
                  <a:srgbClr val="000000"/>
                </a:solidFill>
                <a:uFillTx/>
                <a:latin typeface="Arial"/>
              </a:rPr>
              <a:t> </a:t>
            </a:r>
          </a:p>
        </p:txBody>
      </p:sp>
      <p:pic>
        <p:nvPicPr>
          <p:cNvPr id="27" name="Рисунок 26"/>
          <p:cNvPicPr/>
          <p:nvPr/>
        </p:nvPicPr>
        <p:blipFill>
          <a:blip r:embed="rId2" cstate="print"/>
          <a:stretch/>
        </p:blipFill>
        <p:spPr>
          <a:xfrm>
            <a:off x="5935320" y="900000"/>
            <a:ext cx="2704680" cy="3530160"/>
          </a:xfrm>
          <a:prstGeom prst="rect">
            <a:avLst/>
          </a:prstGeom>
          <a:noFill/>
          <a:ln w="25200">
            <a:noFill/>
          </a:ln>
        </p:spPr>
      </p:pic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019DAAA-7570-4228-A9CC-1B3E34A9186C}" type="slidenum">
              <a:rPr/>
              <a:pPr/>
              <a:t>4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40000" y="180000"/>
            <a:ext cx="8280000" cy="63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1800" b="0" u="none" strike="noStrike">
                <a:solidFill>
                  <a:srgbClr val="FF6600"/>
                </a:solidFill>
                <a:uFillTx/>
                <a:latin typeface="Arial"/>
              </a:rPr>
              <a:t>Эдуард Веркин, «Облачный полк»</a:t>
            </a:r>
            <a:r>
              <a:rPr sz="1000"/>
              <a:t/>
            </a:r>
            <a:br>
              <a:rPr sz="1000"/>
            </a:br>
            <a:endParaRPr lang="ru-RU" sz="1800" b="0" u="none" strike="noStrike">
              <a:solidFill>
                <a:srgbClr val="FF6600"/>
              </a:solidFill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540000" y="1260000"/>
            <a:ext cx="4391640" cy="396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1600" b="0" u="none" strike="noStrike">
                <a:solidFill>
                  <a:srgbClr val="000000"/>
                </a:solidFill>
                <a:uFillTx/>
                <a:latin typeface="Arial"/>
              </a:rPr>
              <a:t>Писатель Эдуард Веркин родился через 30 лет после окончания войны, но его роман о жизни подростков-партизан занял первое место на конкурсе детских книг «Книгуру». </a:t>
            </a:r>
          </a:p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1600" b="0" u="none" strike="noStrike">
                <a:solidFill>
                  <a:srgbClr val="000000"/>
                </a:solidFill>
                <a:uFillTx/>
                <a:latin typeface="Arial"/>
              </a:rPr>
              <a:t>Это современный роман о героях-пионерах, детях, которых война застала в школе. Группа мальчиков становится партизанами, они воюют в лесах и болотах, попадают под обстрелы и впервые встречаются со смертью.</a:t>
            </a:r>
          </a:p>
          <a:p>
            <a:pPr marL="432000" indent="-324000">
              <a:spcBef>
                <a:spcPts val="1191"/>
              </a:spcBef>
              <a:spcAft>
                <a:spcPts val="992"/>
              </a:spcAft>
              <a:buClr>
                <a:srgbClr val="FF6600"/>
              </a:buClr>
              <a:buSzPct val="45000"/>
              <a:buFont typeface="Wingdings" charset="2"/>
              <a:buChar char=""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Arial"/>
              </a:rPr>
              <a:t>https://www.litres.ru/book/eduard-verkin/oblachnyy-polk-8910655/chitat-onlayn/</a:t>
            </a:r>
          </a:p>
        </p:txBody>
      </p:sp>
      <p:pic>
        <p:nvPicPr>
          <p:cNvPr id="30" name="Рисунок 29"/>
          <p:cNvPicPr/>
          <p:nvPr/>
        </p:nvPicPr>
        <p:blipFill>
          <a:blip r:embed="rId2" cstate="print"/>
          <a:stretch/>
        </p:blipFill>
        <p:spPr>
          <a:xfrm>
            <a:off x="6480000" y="1080000"/>
            <a:ext cx="2414160" cy="3600000"/>
          </a:xfrm>
          <a:prstGeom prst="rect">
            <a:avLst/>
          </a:prstGeom>
          <a:noFill/>
          <a:ln w="25200">
            <a:noFill/>
          </a:ln>
        </p:spPr>
      </p:pic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033D951-2602-4895-B0F2-1CF41C050D92}" type="slidenum">
              <a:rPr/>
              <a:pPr/>
              <a:t>5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40000" y="180000"/>
            <a:ext cx="8280000" cy="63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2100" b="0" u="none" strike="noStrike">
                <a:solidFill>
                  <a:srgbClr val="FF6600"/>
                </a:solidFill>
                <a:uFillTx/>
                <a:latin typeface="Arial"/>
              </a:rPr>
              <a:t>Петер ван Гестел, «Зима, когда я вырос»</a:t>
            </a:r>
            <a:r>
              <a:rPr sz="1000"/>
              <a:t/>
            </a:r>
            <a:br>
              <a:rPr sz="1000"/>
            </a:br>
            <a:endParaRPr lang="ru-RU" sz="2100" b="0" u="none" strike="noStrike">
              <a:solidFill>
                <a:srgbClr val="FF6600"/>
              </a:solidFill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540000" y="1260000"/>
            <a:ext cx="4391640" cy="396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Действие романа голландского писателя Петера ван Гестела происходит сразу после войны, в 1947 году. У десятилетнего мальчика Томаса появляется новый друг Пит. В нем все необычно: у Пита нет родителей и живет он со своей тетей Йос. Со временем Томас узнает, что все родные его нового друга погибли в лагерях. Благодаря Питу и его сестре Бет Томас узнает страшную правду о преследовании евреев, желтых звездах и концлагерях.</a:t>
            </a:r>
          </a:p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1600" b="0" u="none" strike="noStrike">
                <a:solidFill>
                  <a:srgbClr val="000000"/>
                </a:solidFill>
                <a:uFillTx/>
                <a:latin typeface="Arial"/>
              </a:rPr>
              <a:t>https://www.litres.ru/book/peter-van-gestel/zima-kogda-ya-vyros-8082867/</a:t>
            </a:r>
          </a:p>
          <a:p>
            <a:pPr marL="432000"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1000" b="0" u="none" strike="noStrike">
                <a:solidFill>
                  <a:srgbClr val="000000"/>
                </a:solidFill>
                <a:uFillTx/>
                <a:latin typeface="Arial"/>
              </a:rPr>
              <a:t> </a:t>
            </a:r>
          </a:p>
        </p:txBody>
      </p:sp>
      <p:pic>
        <p:nvPicPr>
          <p:cNvPr id="33" name="Рисунок 32"/>
          <p:cNvPicPr/>
          <p:nvPr/>
        </p:nvPicPr>
        <p:blipFill>
          <a:blip r:embed="rId2" cstate="print"/>
          <a:stretch/>
        </p:blipFill>
        <p:spPr>
          <a:xfrm>
            <a:off x="6300000" y="1260000"/>
            <a:ext cx="2520000" cy="3706920"/>
          </a:xfrm>
          <a:prstGeom prst="rect">
            <a:avLst/>
          </a:prstGeom>
          <a:noFill/>
          <a:ln w="25200">
            <a:noFill/>
          </a:ln>
        </p:spPr>
      </p:pic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83C44C8-4FC1-46A2-A9B6-A8DFE9DB4BBA}" type="slidenum">
              <a:rPr/>
              <a:pPr/>
              <a:t>6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40000" y="180000"/>
            <a:ext cx="8280000" cy="63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2100" b="0" u="none" strike="noStrike">
                <a:solidFill>
                  <a:srgbClr val="FF6600"/>
                </a:solidFill>
                <a:uFillTx/>
                <a:latin typeface="Arial"/>
              </a:rPr>
              <a:t>Юрий Герман, «Вот как это было»</a:t>
            </a:r>
            <a:r>
              <a:rPr sz="1000"/>
              <a:t/>
            </a:r>
            <a:br>
              <a:rPr sz="1000"/>
            </a:br>
            <a:endParaRPr lang="ru-RU" sz="2100" b="0" u="none" strike="noStrike">
              <a:solidFill>
                <a:srgbClr val="FF6600"/>
              </a:solidFill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40000" y="1260000"/>
            <a:ext cx="4391640" cy="396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500" lnSpcReduction="9999"/>
          </a:bodyPr>
          <a:lstStyle/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Еще одно автобиографичное произведение о Ленинграде в годы войны. </a:t>
            </a:r>
          </a:p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Книга написана от лица первоклассника Миши, который рассказывает о блокаде, голоде, бомбежке, героизме его родителей. В глазах ребенка все выглядит не так страшно. </a:t>
            </a:r>
          </a:p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Благодаря простому языку и «детскому» взгляду на происходящее книгу можно читать дошкольникам и ученикам начальной школы.</a:t>
            </a:r>
          </a:p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1500" b="0" u="none" strike="noStrike">
                <a:solidFill>
                  <a:srgbClr val="000000"/>
                </a:solidFill>
                <a:uFillTx/>
                <a:latin typeface="Arial"/>
              </a:rPr>
              <a:t>https://skazki.rustih.ru/yurij-german-vot-kak-eto-bylo/</a:t>
            </a:r>
          </a:p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endParaRPr lang="ru-RU" sz="1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6" name="Рисунок 35"/>
          <p:cNvPicPr/>
          <p:nvPr/>
        </p:nvPicPr>
        <p:blipFill>
          <a:blip r:embed="rId2" cstate="print"/>
          <a:stretch/>
        </p:blipFill>
        <p:spPr>
          <a:xfrm>
            <a:off x="5922720" y="957600"/>
            <a:ext cx="2717280" cy="3809520"/>
          </a:xfrm>
          <a:prstGeom prst="rect">
            <a:avLst/>
          </a:prstGeom>
          <a:noFill/>
          <a:ln w="25200">
            <a:noFill/>
          </a:ln>
        </p:spPr>
      </p:pic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C9CA54A-59B7-4E73-9EB8-796CA5CF4D5F}" type="slidenum">
              <a:rPr/>
              <a:pPr/>
              <a:t>7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540000" y="180000"/>
            <a:ext cx="8280000" cy="63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2000" b="0" u="none" strike="noStrike">
                <a:solidFill>
                  <a:srgbClr val="FF6600"/>
                </a:solidFill>
                <a:uFillTx/>
                <a:latin typeface="Arial"/>
              </a:rPr>
              <a:t>Джудит Керр, «Как Гитлер украл розового кролика»</a:t>
            </a:r>
            <a:r>
              <a:rPr sz="1000"/>
              <a:t/>
            </a:r>
            <a:br>
              <a:rPr sz="1000"/>
            </a:br>
            <a:endParaRPr lang="ru-RU" sz="2000" b="0" u="none" strike="noStrike">
              <a:solidFill>
                <a:srgbClr val="FF6600"/>
              </a:solidFill>
              <a:uFillTx/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/>
          </p:nvPr>
        </p:nvSpPr>
        <p:spPr>
          <a:xfrm>
            <a:off x="540000" y="1260000"/>
            <a:ext cx="4391640" cy="396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1600" b="0" u="none" strike="noStrike">
                <a:solidFill>
                  <a:srgbClr val="000000"/>
                </a:solidFill>
                <a:uFillTx/>
                <a:latin typeface="Arial"/>
              </a:rPr>
              <a:t>Девятилетняя Анна живет обычной жизнью немецкой школьницы, но в один день ее жизнь меняется. Опасаясь преследования нацистов, семья Анны бежит из родного Берлина сначала в Швейцарию, затем во Францию и Англию. Девочка оставляет свой дом, своих друзей и даже любимого розового кролика. Но, несмотря на описания тягот жизни беженцев, у книги счастливый конец — ведь семья девочки осталась вместе. </a:t>
            </a:r>
          </a:p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1600" b="0" u="none" strike="noStrike">
                <a:solidFill>
                  <a:srgbClr val="000000"/>
                </a:solidFill>
                <a:uFillTx/>
                <a:latin typeface="Arial"/>
              </a:rPr>
              <a:t>События, о которых рассказывает писательница, знакомы ей не только по книгам: семья Джудит Керр тоже сбежала из Германии в 30-х годах.</a:t>
            </a:r>
          </a:p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1300" b="0" u="none" strike="noStrike">
                <a:solidFill>
                  <a:srgbClr val="000000"/>
                </a:solidFill>
                <a:uFillTx/>
                <a:latin typeface="Arial"/>
              </a:rPr>
              <a:t>https://www.litres.ru/book/dzhudit-kerr/kak-gitler-ukral-rozovogo-krolika-51930085/</a:t>
            </a:r>
          </a:p>
          <a:p>
            <a:pPr marL="432000"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1000" b="0" u="none" strike="noStrike">
                <a:solidFill>
                  <a:srgbClr val="000000"/>
                </a:solidFill>
                <a:uFillTx/>
                <a:latin typeface="Arial"/>
              </a:rPr>
              <a:t> </a:t>
            </a:r>
          </a:p>
        </p:txBody>
      </p:sp>
      <p:pic>
        <p:nvPicPr>
          <p:cNvPr id="39" name="Рисунок 38"/>
          <p:cNvPicPr/>
          <p:nvPr/>
        </p:nvPicPr>
        <p:blipFill>
          <a:blip r:embed="rId2" cstate="print"/>
          <a:stretch/>
        </p:blipFill>
        <p:spPr>
          <a:xfrm>
            <a:off x="6102360" y="966600"/>
            <a:ext cx="2897640" cy="4106160"/>
          </a:xfrm>
          <a:prstGeom prst="rect">
            <a:avLst/>
          </a:prstGeom>
          <a:noFill/>
          <a:ln w="25200">
            <a:noFill/>
          </a:ln>
        </p:spPr>
      </p:pic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86ABBE4-6193-4843-BD49-D73FC19393D4}" type="slidenum">
              <a:rPr/>
              <a:pPr/>
              <a:t>8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40000" y="180000"/>
            <a:ext cx="8280000" cy="63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2000" b="0" u="none" strike="noStrike">
                <a:solidFill>
                  <a:srgbClr val="FF6600"/>
                </a:solidFill>
                <a:uFillTx/>
                <a:latin typeface="Arial"/>
              </a:rPr>
              <a:t>Джон Бойн, «Мальчик в полосатой пижаме»</a:t>
            </a:r>
            <a:r>
              <a:rPr sz="1000"/>
              <a:t/>
            </a:r>
            <a:br>
              <a:rPr sz="1000"/>
            </a:br>
            <a:endParaRPr lang="ru-RU" sz="2000" b="0" u="none" strike="noStrike">
              <a:solidFill>
                <a:srgbClr val="FF6600"/>
              </a:solidFill>
              <a:uFillTx/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540000" y="1260000"/>
            <a:ext cx="4391640" cy="396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500" lnSpcReduction="9999"/>
          </a:bodyPr>
          <a:lstStyle/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Отца девятилетнего Бруно переводят на новую работу, и вместе с ним семья переезжает в Польшу. В новом городе мальчику скучно и не с кем играть, поэтому он решает пойти в поселение, которое видит из окна, где все люди ходят в полосатых пижамах. </a:t>
            </a:r>
          </a:p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Бруно наивен и не понимает, что это странное место — концлагерь Освенцим, а его отец — его комендант. По ту сторону решетки он находит нового друга, еврейского мальчика Шмуэля.</a:t>
            </a:r>
          </a:p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1500" b="0" u="none" strike="noStrike">
                <a:solidFill>
                  <a:srgbClr val="000000"/>
                </a:solidFill>
                <a:uFillTx/>
                <a:latin typeface="Arial"/>
              </a:rPr>
              <a:t>https://librebook.me/the_boy_in_the_striped_pyjamas/vol1/3</a:t>
            </a:r>
          </a:p>
          <a:p>
            <a:pPr indent="0">
              <a:spcBef>
                <a:spcPts val="1191"/>
              </a:spcBef>
              <a:spcAft>
                <a:spcPts val="992"/>
              </a:spcAft>
              <a:buNone/>
            </a:pPr>
            <a:endParaRPr lang="ru-RU" sz="1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42" name="Рисунок 41"/>
          <p:cNvPicPr/>
          <p:nvPr/>
        </p:nvPicPr>
        <p:blipFill>
          <a:blip r:embed="rId2" cstate="print"/>
          <a:stretch/>
        </p:blipFill>
        <p:spPr>
          <a:xfrm>
            <a:off x="6120000" y="1079280"/>
            <a:ext cx="2520000" cy="3970440"/>
          </a:xfrm>
          <a:prstGeom prst="rect">
            <a:avLst/>
          </a:prstGeom>
          <a:noFill/>
          <a:ln w="25200">
            <a:noFill/>
          </a:ln>
        </p:spPr>
      </p:pic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BE053D1-641E-4E37-93C2-B2A56C27DB3B}" type="slidenum">
              <a:rPr/>
              <a:pPr/>
              <a:t>9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Words>914</Words>
  <Application>Microsoft Office PowerPoint</Application>
  <PresentationFormat>Произвольный</PresentationFormat>
  <Paragraphs>54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Office</vt:lpstr>
      <vt:lpstr>Office</vt:lpstr>
      <vt:lpstr>10 лучших детских книг о войне </vt:lpstr>
      <vt:lpstr>Станислав Олефир, «Когда я был маленьким, у нас была война»  </vt:lpstr>
      <vt:lpstr>Элла Фонякова, «Хлеб той зимы» </vt:lpstr>
      <vt:lpstr>Геннадий Черкашин, «Кукла» </vt:lpstr>
      <vt:lpstr>Эдуард Веркин, «Облачный полк» </vt:lpstr>
      <vt:lpstr>Петер ван Гестел, «Зима, когда я вырос» </vt:lpstr>
      <vt:lpstr>Юрий Герман, «Вот как это было» </vt:lpstr>
      <vt:lpstr>Джудит Керр, «Как Гитлер украл розового кролика» </vt:lpstr>
      <vt:lpstr>Джон Бойн, «Мальчик в полосатой пижаме» </vt:lpstr>
      <vt:lpstr>Ольга Колпакова, «Полынная ёлка» </vt:lpstr>
      <vt:lpstr>Елена Ильина, «Четвертая высота»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Pencil</dc:title>
  <dc:creator>Дом</dc:creator>
  <cp:lastModifiedBy>Монеткина </cp:lastModifiedBy>
  <cp:revision>4</cp:revision>
  <dcterms:created xsi:type="dcterms:W3CDTF">2025-02-24T22:35:50Z</dcterms:created>
  <dcterms:modified xsi:type="dcterms:W3CDTF">2025-02-25T11:40:56Z</dcterms:modified>
  <dc:language>ru-RU</dc:language>
</cp:coreProperties>
</file>