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handoutMasterIdLst>
    <p:handoutMasterId r:id="rId25"/>
  </p:handoutMasterIdLst>
  <p:sldIdLst>
    <p:sldId id="307" r:id="rId2"/>
    <p:sldId id="361" r:id="rId3"/>
    <p:sldId id="363" r:id="rId4"/>
    <p:sldId id="364" r:id="rId5"/>
    <p:sldId id="391" r:id="rId6"/>
    <p:sldId id="366" r:id="rId7"/>
    <p:sldId id="367" r:id="rId8"/>
    <p:sldId id="368" r:id="rId9"/>
    <p:sldId id="369" r:id="rId10"/>
    <p:sldId id="370" r:id="rId11"/>
    <p:sldId id="371" r:id="rId12"/>
    <p:sldId id="372" r:id="rId13"/>
    <p:sldId id="373" r:id="rId14"/>
    <p:sldId id="374" r:id="rId15"/>
    <p:sldId id="375" r:id="rId16"/>
    <p:sldId id="376" r:id="rId17"/>
    <p:sldId id="377" r:id="rId18"/>
    <p:sldId id="365" r:id="rId19"/>
    <p:sldId id="378" r:id="rId20"/>
    <p:sldId id="379" r:id="rId21"/>
    <p:sldId id="380" r:id="rId22"/>
    <p:sldId id="381" r:id="rId23"/>
    <p:sldId id="390" r:id="rId24"/>
  </p:sldIdLst>
  <p:sldSz cx="9144000" cy="6858000" type="screen4x3"/>
  <p:notesSz cx="6794500" cy="9906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333CC"/>
    <a:srgbClr val="0000FF"/>
    <a:srgbClr val="009900"/>
    <a:srgbClr val="FF0000"/>
    <a:srgbClr val="00FF00"/>
    <a:srgbClr val="FF0066"/>
    <a:srgbClr val="FF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1695" autoAdjust="0"/>
    <p:restoredTop sz="97823" autoAdjust="0"/>
  </p:normalViewPr>
  <p:slideViewPr>
    <p:cSldViewPr>
      <p:cViewPr>
        <p:scale>
          <a:sx n="66" d="100"/>
          <a:sy n="66" d="100"/>
        </p:scale>
        <p:origin x="-78" y="-9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071" cy="495619"/>
          </a:xfrm>
          <a:prstGeom prst="rect">
            <a:avLst/>
          </a:prstGeom>
        </p:spPr>
        <p:txBody>
          <a:bodyPr vert="horz" lIns="91833" tIns="45917" rIns="91833" bIns="4591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8834" y="1"/>
            <a:ext cx="2944071" cy="495619"/>
          </a:xfrm>
          <a:prstGeom prst="rect">
            <a:avLst/>
          </a:prstGeom>
        </p:spPr>
        <p:txBody>
          <a:bodyPr vert="horz" lIns="91833" tIns="45917" rIns="91833" bIns="45917" rtlCol="0"/>
          <a:lstStyle>
            <a:lvl1pPr algn="r">
              <a:defRPr sz="1200"/>
            </a:lvl1pPr>
          </a:lstStyle>
          <a:p>
            <a:fld id="{A46F1836-519F-4106-BACF-79C87771FEF9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08788"/>
            <a:ext cx="2944071" cy="495619"/>
          </a:xfrm>
          <a:prstGeom prst="rect">
            <a:avLst/>
          </a:prstGeom>
        </p:spPr>
        <p:txBody>
          <a:bodyPr vert="horz" lIns="91833" tIns="45917" rIns="91833" bIns="4591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8834" y="9408788"/>
            <a:ext cx="2944071" cy="495619"/>
          </a:xfrm>
          <a:prstGeom prst="rect">
            <a:avLst/>
          </a:prstGeom>
        </p:spPr>
        <p:txBody>
          <a:bodyPr vert="horz" lIns="91833" tIns="45917" rIns="91833" bIns="45917" rtlCol="0" anchor="b"/>
          <a:lstStyle>
            <a:lvl1pPr algn="r">
              <a:defRPr sz="1200"/>
            </a:lvl1pPr>
          </a:lstStyle>
          <a:p>
            <a:fld id="{4A37BABF-0065-4911-955E-1685C6565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758811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97617-8569-47D1-9519-1B0190341C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5F614-3305-4AA2-BB06-5858CE75F1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9C8A0-EDD1-4A23-A7F4-16535AC8D8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99203-13D6-4A85-8519-093638FCED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0AC74-2532-4886-A544-1A2B983A5E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812A9-962A-4295-8881-110DC9A2B6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EAEEE-A6E8-4D7C-A84D-E52985D5EA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51B50-987E-4F3C-92B9-3B1B6260CC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072A7-1B24-44B0-BAF6-E56EB1A46C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1621F-B45D-4668-A560-2462614450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B2F23-ACE3-45C4-8E62-6B65D81E16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F2C1120-0D8C-4C13-94FC-2D7D8998CC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vavpvo-na@mil.r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3779912" y="6453336"/>
            <a:ext cx="129691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Смоленск − 2021 </a:t>
            </a:r>
            <a:endParaRPr lang="ru-RU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1000125" y="116632"/>
            <a:ext cx="74612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ВОЕННАЯ АКАДЕМИЯ ВОЙСКОВОЙ ПРОТИВОВОЗДУШНОЙ ОБОРОНЫ </a:t>
            </a:r>
          </a:p>
          <a:p>
            <a:pPr algn="ctr"/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ВООРУЖЕННЫХ СИЛ РОССИЙСКОЙ ФЕДЕРАЦИИ</a:t>
            </a:r>
          </a:p>
          <a:p>
            <a:pPr algn="ctr"/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ИМЕНИ МАРШАЛА СОВЕТСКОГО СОЮЗА А.М.ВАСИЛЕВСКОГО</a:t>
            </a:r>
          </a:p>
        </p:txBody>
      </p:sp>
      <p:sp>
        <p:nvSpPr>
          <p:cNvPr id="2053" name="Line 6"/>
          <p:cNvSpPr>
            <a:spLocks noChangeShapeType="1"/>
          </p:cNvSpPr>
          <p:nvPr/>
        </p:nvSpPr>
        <p:spPr bwMode="auto">
          <a:xfrm>
            <a:off x="456" y="836712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755"/>
          <a:stretch/>
        </p:blipFill>
        <p:spPr>
          <a:xfrm>
            <a:off x="928662" y="1071546"/>
            <a:ext cx="7229172" cy="50240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71" y="44624"/>
            <a:ext cx="588529" cy="71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971600" y="139833"/>
            <a:ext cx="7488832" cy="62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ru-RU" altLang="ru-RU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КЛАСС ЗРК «ОСА»</a:t>
            </a:r>
            <a:endParaRPr lang="ru-RU" altLang="ru-RU" b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0" y="836712"/>
            <a:ext cx="9144000" cy="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2" tIns="45716" rIns="91432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000000"/>
              </a:solidFill>
            </a:endParaRPr>
          </a:p>
        </p:txBody>
      </p:sp>
      <p:pic>
        <p:nvPicPr>
          <p:cNvPr id="10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71" y="44624"/>
            <a:ext cx="588529" cy="71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/>
          <p:cNvSpPr/>
          <p:nvPr/>
        </p:nvSpPr>
        <p:spPr>
          <a:xfrm>
            <a:off x="8514613" y="219494"/>
            <a:ext cx="450000" cy="450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fld id="{7813B1EE-F2EC-4712-8541-253C8ED65C31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10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4" descr="оса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6" y="1179531"/>
            <a:ext cx="8812438" cy="510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113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971600" y="139833"/>
            <a:ext cx="7488832" cy="62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ru-RU" altLang="ru-RU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КЛАСС ЗРС «ТОР»</a:t>
            </a:r>
            <a:endParaRPr lang="ru-RU" altLang="ru-RU" b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0" y="836712"/>
            <a:ext cx="9144000" cy="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2" tIns="45716" rIns="91432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000000"/>
              </a:solidFill>
            </a:endParaRPr>
          </a:p>
        </p:txBody>
      </p:sp>
      <p:pic>
        <p:nvPicPr>
          <p:cNvPr id="10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71" y="44624"/>
            <a:ext cx="588529" cy="71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/>
          <p:cNvSpPr/>
          <p:nvPr/>
        </p:nvSpPr>
        <p:spPr>
          <a:xfrm>
            <a:off x="8514613" y="219494"/>
            <a:ext cx="450000" cy="450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fld id="{7813B1EE-F2EC-4712-8541-253C8ED65C31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11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4" descr="тор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85894"/>
            <a:ext cx="8715436" cy="5000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113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971600" y="139833"/>
            <a:ext cx="7488832" cy="62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ru-RU" altLang="ru-RU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КЛАСС ЗАК «ШИЛКА»</a:t>
            </a:r>
            <a:endParaRPr lang="ru-RU" altLang="ru-RU" b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0" y="836712"/>
            <a:ext cx="9144000" cy="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2" tIns="45716" rIns="91432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000000"/>
              </a:solidFill>
            </a:endParaRPr>
          </a:p>
        </p:txBody>
      </p:sp>
      <p:pic>
        <p:nvPicPr>
          <p:cNvPr id="10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71" y="44624"/>
            <a:ext cx="588529" cy="71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/>
          <p:cNvSpPr/>
          <p:nvPr/>
        </p:nvSpPr>
        <p:spPr>
          <a:xfrm>
            <a:off x="8514613" y="219494"/>
            <a:ext cx="450000" cy="450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fld id="{7813B1EE-F2EC-4712-8541-253C8ED65C31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12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3" descr="Шил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6" y="1303356"/>
            <a:ext cx="8786842" cy="5054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113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971600" y="139833"/>
            <a:ext cx="7488832" cy="62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ru-RU" altLang="ru-RU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УЧЕБНО-МАТЕРИАЛЬНАЯ БАЗА</a:t>
            </a:r>
            <a:endParaRPr lang="ru-RU" altLang="ru-RU" b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0" y="836712"/>
            <a:ext cx="9144000" cy="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2" tIns="45716" rIns="91432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000000"/>
              </a:solidFill>
            </a:endParaRPr>
          </a:p>
        </p:txBody>
      </p:sp>
      <p:pic>
        <p:nvPicPr>
          <p:cNvPr id="10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71" y="44624"/>
            <a:ext cx="588529" cy="71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/>
          <p:cNvSpPr/>
          <p:nvPr/>
        </p:nvSpPr>
        <p:spPr>
          <a:xfrm>
            <a:off x="8514613" y="219494"/>
            <a:ext cx="450000" cy="450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fld id="{7813B1EE-F2EC-4712-8541-253C8ED65C31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13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9" descr="S8301523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147638" y="1054066"/>
            <a:ext cx="4427537" cy="280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2" descr="IMG_00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3716356"/>
            <a:ext cx="4429125" cy="271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4" descr="406п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714769"/>
            <a:ext cx="4394200" cy="271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DSC_048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928670"/>
            <a:ext cx="4373562" cy="2660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0" y="928670"/>
            <a:ext cx="91440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УЧЕБНО-ПРОИЗВОДСТВЕННЫЕ МАСТЕРСКИЕ</a:t>
            </a:r>
          </a:p>
        </p:txBody>
      </p:sp>
      <p:sp>
        <p:nvSpPr>
          <p:cNvPr id="15" name="Прямоугольник 10"/>
          <p:cNvSpPr>
            <a:spLocks noChangeArrowheads="1"/>
          </p:cNvSpPr>
          <p:nvPr/>
        </p:nvSpPr>
        <p:spPr bwMode="auto">
          <a:xfrm>
            <a:off x="0" y="3598881"/>
            <a:ext cx="9144000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ЛИНГАФОННЫЕ КАБИНЕТЫ</a:t>
            </a:r>
          </a:p>
        </p:txBody>
      </p:sp>
    </p:spTree>
    <p:extLst>
      <p:ext uri="{BB962C8B-B14F-4D97-AF65-F5344CB8AC3E}">
        <p14:creationId xmlns="" xmlns:p14="http://schemas.microsoft.com/office/powerpoint/2010/main" val="28113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971600" y="139833"/>
            <a:ext cx="7488832" cy="62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ru-RU" altLang="ru-RU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СПОРТИВНЫЙ КОМПЛЕКС</a:t>
            </a:r>
            <a:endParaRPr lang="ru-RU" altLang="ru-RU" b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0" y="836712"/>
            <a:ext cx="9144000" cy="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2" tIns="45716" rIns="91432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000000"/>
              </a:solidFill>
            </a:endParaRPr>
          </a:p>
        </p:txBody>
      </p:sp>
      <p:pic>
        <p:nvPicPr>
          <p:cNvPr id="10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71" y="44624"/>
            <a:ext cx="588529" cy="71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/>
          <p:cNvSpPr/>
          <p:nvPr/>
        </p:nvSpPr>
        <p:spPr>
          <a:xfrm>
            <a:off x="8514613" y="219494"/>
            <a:ext cx="450000" cy="450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fld id="{7813B1EE-F2EC-4712-8541-253C8ED65C31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14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http://vavpvo.ru/images/uchebnaya_baza/sport_2/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71546"/>
            <a:ext cx="4276788" cy="2451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http://vavpvo.ru/images/uchebnaya_baza/sport_2/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4270" y="1071546"/>
            <a:ext cx="4310124" cy="245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 t="1665" b="9761"/>
          <a:stretch>
            <a:fillRect/>
          </a:stretch>
        </p:blipFill>
        <p:spPr bwMode="auto">
          <a:xfrm>
            <a:off x="4694270" y="3649678"/>
            <a:ext cx="4303227" cy="249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999" sy="999" algn="tl" rotWithShape="0">
              <a:srgbClr val="333333"/>
            </a:outerShdw>
          </a:effectLst>
        </p:spPr>
      </p:pic>
      <p:pic>
        <p:nvPicPr>
          <p:cNvPr id="1026" name="Picture 2" descr="C:\Users\Черепанов_2\Desktop\ВА ВПВО на сайт в раздел\Стадион.JPG"/>
          <p:cNvPicPr>
            <a:picLocks noChangeAspect="1" noChangeArrowheads="1"/>
          </p:cNvPicPr>
          <p:nvPr/>
        </p:nvPicPr>
        <p:blipFill>
          <a:blip r:embed="rId6" cstate="print"/>
          <a:srcRect b="22532"/>
          <a:stretch>
            <a:fillRect/>
          </a:stretch>
        </p:blipFill>
        <p:spPr bwMode="auto">
          <a:xfrm>
            <a:off x="285721" y="3677899"/>
            <a:ext cx="4243870" cy="24657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113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971600" y="139833"/>
            <a:ext cx="7488832" cy="62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altLang="ru-RU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УЧЕБНЫЕ КОМАНДНЫЕ ПУНКТЫ </a:t>
            </a:r>
            <a:endParaRPr lang="ru-RU" altLang="ru-RU" b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0" y="836712"/>
            <a:ext cx="9144000" cy="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2" tIns="45716" rIns="91432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000000"/>
              </a:solidFill>
            </a:endParaRPr>
          </a:p>
        </p:txBody>
      </p:sp>
      <p:pic>
        <p:nvPicPr>
          <p:cNvPr id="10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71" y="44624"/>
            <a:ext cx="588529" cy="71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/>
          <p:cNvSpPr/>
          <p:nvPr/>
        </p:nvSpPr>
        <p:spPr>
          <a:xfrm>
            <a:off x="8514613" y="219494"/>
            <a:ext cx="450000" cy="450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fld id="{7813B1EE-F2EC-4712-8541-253C8ED65C31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15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http://vavpvo.ru/images/uchebnaya_baza/uch_korp_4/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656" y="1000108"/>
            <a:ext cx="4127500" cy="257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vavpvo.ru/images/uchebnaya_baza/uch_korp_4/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943" y="3675080"/>
            <a:ext cx="4570413" cy="261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http://vavpvo.ru/images/uchebnaya_baza/uch_korp_4/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3656" y="3675080"/>
            <a:ext cx="4116387" cy="261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D:\ДОКУМЕНТЫ\САЙТ\2020\ВА ВПВО на САЙТ обновление 01.2021\4 вкладка Учебно-материальная база\4 Тренажерная база\9 утк.jpg"/>
          <p:cNvPicPr>
            <a:picLocks noChangeAspect="1" noChangeArrowheads="1"/>
          </p:cNvPicPr>
          <p:nvPr/>
        </p:nvPicPr>
        <p:blipFill>
          <a:blip r:embed="rId6" cstate="print"/>
          <a:srcRect t="14278"/>
          <a:stretch>
            <a:fillRect/>
          </a:stretch>
        </p:blipFill>
        <p:spPr bwMode="auto">
          <a:xfrm>
            <a:off x="225270" y="1000108"/>
            <a:ext cx="4514944" cy="25732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113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971600" y="139833"/>
            <a:ext cx="7488832" cy="62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altLang="ru-RU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ПОЛЕВАЯ УЧЕБНАЯ БАЗА </a:t>
            </a:r>
            <a:endParaRPr lang="ru-RU" altLang="ru-RU" b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0" y="836712"/>
            <a:ext cx="9144000" cy="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2" tIns="45716" rIns="91432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000000"/>
              </a:solidFill>
            </a:endParaRPr>
          </a:p>
        </p:txBody>
      </p:sp>
      <p:pic>
        <p:nvPicPr>
          <p:cNvPr id="10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71" y="44624"/>
            <a:ext cx="588529" cy="71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/>
          <p:cNvSpPr/>
          <p:nvPr/>
        </p:nvSpPr>
        <p:spPr>
          <a:xfrm>
            <a:off x="8514613" y="219494"/>
            <a:ext cx="450000" cy="450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fld id="{7813B1EE-F2EC-4712-8541-253C8ED65C31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16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12" descr="WP_20150515_0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512905"/>
            <a:ext cx="4214813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WP_20150515_03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11150" y="1497030"/>
            <a:ext cx="4214813" cy="2052637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8" name="Рисунок 15" descr="WP_20150515_03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3213" y="3687780"/>
            <a:ext cx="4214812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DSC0350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52963" y="3665555"/>
            <a:ext cx="4206875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113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0" y="836712"/>
            <a:ext cx="9144000" cy="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2" tIns="45716" rIns="91432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000000"/>
              </a:solidFill>
            </a:endParaRPr>
          </a:p>
        </p:txBody>
      </p:sp>
      <p:pic>
        <p:nvPicPr>
          <p:cNvPr id="10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71" y="44624"/>
            <a:ext cx="588529" cy="71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/>
          <p:cNvSpPr/>
          <p:nvPr/>
        </p:nvSpPr>
        <p:spPr>
          <a:xfrm>
            <a:off x="8514613" y="219494"/>
            <a:ext cx="450000" cy="450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fld id="{7813B1EE-F2EC-4712-8541-253C8ED65C31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17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0" descr="DSCN01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7875" y="3762361"/>
            <a:ext cx="4392613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5" descr="DSC0350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1500174"/>
            <a:ext cx="41560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6" descr="WP_20150515_05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500174"/>
            <a:ext cx="4429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6" descr="WP_20150515_009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638" y="3770299"/>
            <a:ext cx="418623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971600" y="139833"/>
            <a:ext cx="7488832" cy="62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altLang="ru-RU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ПОЛЕВАЯ УЧЕБНАЯ БАЗА </a:t>
            </a:r>
            <a:endParaRPr lang="ru-RU" altLang="ru-RU" b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13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971600" y="139833"/>
            <a:ext cx="7488832" cy="62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 algn="ctr">
              <a:lnSpc>
                <a:spcPct val="90000"/>
              </a:lnSpc>
            </a:pPr>
            <a:r>
              <a:rPr lang="ru-RU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БИБЛИОТЕКА</a:t>
            </a:r>
            <a:endParaRPr lang="ru-RU" b="1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0" y="836712"/>
            <a:ext cx="9144000" cy="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2" tIns="45716" rIns="91432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000000"/>
              </a:solidFill>
            </a:endParaRPr>
          </a:p>
        </p:txBody>
      </p:sp>
      <p:pic>
        <p:nvPicPr>
          <p:cNvPr id="10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71" y="44624"/>
            <a:ext cx="588529" cy="71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/>
          <p:cNvSpPr/>
          <p:nvPr/>
        </p:nvSpPr>
        <p:spPr>
          <a:xfrm>
            <a:off x="8514613" y="219494"/>
            <a:ext cx="450000" cy="450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fld id="{7813B1EE-F2EC-4712-8541-253C8ED65C31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18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:\ДОКУМЕНТЫ\САЙТ\2020\ВА ВПВО на САЙТ обновление 01.2021\4 вкладка Учебно-материальная база\8 База и средства информационного обеспечения\1 ио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439" y="984874"/>
            <a:ext cx="4275123" cy="2842433"/>
          </a:xfrm>
          <a:prstGeom prst="rect">
            <a:avLst/>
          </a:prstGeom>
          <a:noFill/>
        </p:spPr>
      </p:pic>
      <p:pic>
        <p:nvPicPr>
          <p:cNvPr id="1027" name="Picture 3" descr="D:\ДОКУМЕНТЫ\САЙТ\2020\ВА ВПВО на САЙТ обновление 01.2021\4 вкладка Учебно-материальная база\8 База и средства информационного обеспечения\4ио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000108"/>
            <a:ext cx="4229100" cy="2811833"/>
          </a:xfrm>
          <a:prstGeom prst="rect">
            <a:avLst/>
          </a:prstGeom>
          <a:noFill/>
        </p:spPr>
      </p:pic>
      <p:pic>
        <p:nvPicPr>
          <p:cNvPr id="1028" name="Picture 4" descr="D:\ДОКУМЕНТЫ\САЙТ\2020\ВА ВПВО на САЙТ обновление 01.2021\4 вкладка Учебно-материальная база\8 База и средства информационного обеспечения\3 иос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124" y="3911886"/>
            <a:ext cx="4262437" cy="2733884"/>
          </a:xfrm>
          <a:prstGeom prst="rect">
            <a:avLst/>
          </a:prstGeom>
          <a:noFill/>
        </p:spPr>
      </p:pic>
      <p:pic>
        <p:nvPicPr>
          <p:cNvPr id="1029" name="Picture 5" descr="D:\ДОКУМЕНТЫ\САЙТ\2020\ВА ВПВО на САЙТ обновление 01.2021\4 вкладка Учебно-материальная база\8 База и средства информационного обеспечения\4иос.JPG"/>
          <p:cNvPicPr>
            <a:picLocks noChangeAspect="1" noChangeArrowheads="1"/>
          </p:cNvPicPr>
          <p:nvPr/>
        </p:nvPicPr>
        <p:blipFill>
          <a:blip r:embed="rId6" cstate="print"/>
          <a:srcRect b="3299"/>
          <a:stretch>
            <a:fillRect/>
          </a:stretch>
        </p:blipFill>
        <p:spPr bwMode="auto">
          <a:xfrm>
            <a:off x="4572000" y="3929066"/>
            <a:ext cx="4244400" cy="27289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113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971600" y="139833"/>
            <a:ext cx="7488832" cy="62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indent="-3175" algn="ctr">
              <a:lnSpc>
                <a:spcPct val="91000"/>
              </a:lnSpc>
              <a:buClr>
                <a:srgbClr val="000000"/>
              </a:buClr>
              <a:buSzPct val="65000"/>
            </a:pPr>
            <a:r>
              <a:rPr lang="ru-RU" altLang="ru-RU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РАЗМЕЩЕНИЕ КУРСАНТОВ</a:t>
            </a:r>
            <a:endParaRPr lang="ru-RU" altLang="ru-RU" b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0" y="836712"/>
            <a:ext cx="9144000" cy="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2" tIns="45716" rIns="91432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000000"/>
              </a:solidFill>
            </a:endParaRPr>
          </a:p>
        </p:txBody>
      </p:sp>
      <p:pic>
        <p:nvPicPr>
          <p:cNvPr id="10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71" y="44624"/>
            <a:ext cx="588529" cy="71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/>
          <p:cNvSpPr/>
          <p:nvPr/>
        </p:nvSpPr>
        <p:spPr>
          <a:xfrm>
            <a:off x="8514613" y="219494"/>
            <a:ext cx="450000" cy="450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fld id="{7813B1EE-F2EC-4712-8541-253C8ED65C31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19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6" descr="D:\ДОКУМЕНТЫ\САЙТ\Обновление сайта\05.12.2019 ВА ВПВО сайт информация\ПРОЖИВАНИЕ\DSC_0137.JPG"/>
          <p:cNvPicPr>
            <a:picLocks noChangeAspect="1" noChangeArrowheads="1"/>
          </p:cNvPicPr>
          <p:nvPr/>
        </p:nvPicPr>
        <p:blipFill>
          <a:blip r:embed="rId3" cstate="print"/>
          <a:srcRect t="20033"/>
          <a:stretch>
            <a:fillRect/>
          </a:stretch>
        </p:blipFill>
        <p:spPr bwMode="auto">
          <a:xfrm>
            <a:off x="214282" y="1428736"/>
            <a:ext cx="4290815" cy="2424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8" descr="D:\ДОКУМЕНТЫ\САЙТ\Обновление сайта\05.12.2019 ВА ВПВО сайт информация\ПРОЖИВАНИЕ\DSC_0130.JPG"/>
          <p:cNvPicPr>
            <a:picLocks noChangeAspect="1" noChangeArrowheads="1"/>
          </p:cNvPicPr>
          <p:nvPr/>
        </p:nvPicPr>
        <p:blipFill>
          <a:blip r:embed="rId4" cstate="print"/>
          <a:srcRect b="21021"/>
          <a:stretch>
            <a:fillRect/>
          </a:stretch>
        </p:blipFill>
        <p:spPr bwMode="auto">
          <a:xfrm>
            <a:off x="4654521" y="4071942"/>
            <a:ext cx="4275197" cy="244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938" y="4081483"/>
            <a:ext cx="4398962" cy="2419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1471614"/>
            <a:ext cx="4329112" cy="238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113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971600" y="139833"/>
            <a:ext cx="7488832" cy="62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ru-RU" altLang="ru-RU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ПРОФЕССИОНАЛЬНЫЙ ОТБОР ВКЛЮЧАЕТ</a:t>
            </a:r>
          </a:p>
          <a:p>
            <a:pPr lvl="0" algn="ctr">
              <a:lnSpc>
                <a:spcPct val="90000"/>
              </a:lnSpc>
            </a:pPr>
            <a:endParaRPr lang="ru-RU" b="1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0" y="836712"/>
            <a:ext cx="9144000" cy="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2" tIns="45716" rIns="91432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000000"/>
              </a:solidFill>
            </a:endParaRPr>
          </a:p>
        </p:txBody>
      </p:sp>
      <p:pic>
        <p:nvPicPr>
          <p:cNvPr id="10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71" y="44624"/>
            <a:ext cx="588529" cy="71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/>
          <p:cNvSpPr/>
          <p:nvPr/>
        </p:nvSpPr>
        <p:spPr>
          <a:xfrm>
            <a:off x="8514613" y="219494"/>
            <a:ext cx="450000" cy="450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fld id="{7813B1EE-F2EC-4712-8541-253C8ED65C31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5650" y="714375"/>
            <a:ext cx="75612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обучения по программам высшего образования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042988" y="1087438"/>
            <a:ext cx="7058025" cy="555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Определение годности кандидатов к поступлению </a:t>
            </a:r>
            <a:br>
              <a:rPr lang="ru-RU" alt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в академию по состоянию здоровья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042988" y="1714500"/>
            <a:ext cx="7056437" cy="6429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Определение категории профессиональной пригодности кандидатов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с помощью психологических тестов и методик</a:t>
            </a:r>
            <a:endParaRPr lang="ru-RU" alt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042988" y="2428868"/>
            <a:ext cx="7029450" cy="785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Оценка уровня физической подготовленности кандидатов (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подтягивание на перекладине, бег  на3 км и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метров)</a:t>
            </a:r>
            <a:endParaRPr lang="ru-RU" alt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042988" y="3403593"/>
            <a:ext cx="7029450" cy="8112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Оценка уровня общеобразовательной подготовленности кандидатов по предметам: </a:t>
            </a:r>
            <a:br>
              <a:rPr lang="ru-RU" alt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математика (профильный), физика, русский язык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85720" y="4286256"/>
            <a:ext cx="8358246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ru-RU" alt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оценка уровня общеобразовательной подготовленности кандидатов по предметам</a:t>
            </a:r>
            <a:endParaRPr lang="ru-RU" altLang="ru-RU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304800" y="4857761"/>
            <a:ext cx="8558213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444500" algn="just" eaLnBrk="1" hangingPunct="1">
              <a:spcBef>
                <a:spcPct val="20000"/>
              </a:spcBef>
            </a:pPr>
            <a:r>
              <a:rPr lang="ru-RU" altLang="ru-RU" sz="2000" dirty="0">
                <a:latin typeface="Times New Roman" pitchFamily="18" charset="0"/>
              </a:rPr>
              <a:t>минимальное количество баллов по ЕГЭ при поступлении </a:t>
            </a:r>
            <a:br>
              <a:rPr lang="ru-RU" altLang="ru-RU" sz="2000" dirty="0">
                <a:latin typeface="Times New Roman" pitchFamily="18" charset="0"/>
              </a:rPr>
            </a:br>
            <a:r>
              <a:rPr lang="ru-RU" altLang="ru-RU" sz="2000" dirty="0">
                <a:latin typeface="Times New Roman" pitchFamily="18" charset="0"/>
              </a:rPr>
              <a:t>в ВА ВПВО ВС РФ:</a:t>
            </a:r>
          </a:p>
          <a:p>
            <a:pPr indent="444500" algn="just" eaLnBrk="1" hangingPunct="1">
              <a:spcBef>
                <a:spcPct val="20000"/>
              </a:spcBef>
            </a:pPr>
            <a:r>
              <a:rPr lang="ru-RU" altLang="ru-RU" sz="2000" dirty="0">
                <a:latin typeface="Times New Roman" pitchFamily="18" charset="0"/>
              </a:rPr>
              <a:t>математика (профильный уровень) – </a:t>
            </a:r>
            <a:r>
              <a:rPr lang="ru-RU" altLang="ru-RU" sz="2000" b="1" dirty="0">
                <a:latin typeface="Times New Roman" pitchFamily="18" charset="0"/>
              </a:rPr>
              <a:t>27</a:t>
            </a:r>
            <a:r>
              <a:rPr lang="ru-RU" altLang="ru-RU" sz="2000" dirty="0">
                <a:latin typeface="Times New Roman" pitchFamily="18" charset="0"/>
              </a:rPr>
              <a:t> баллов;</a:t>
            </a:r>
          </a:p>
          <a:p>
            <a:pPr indent="444500" algn="just" eaLnBrk="1" hangingPunct="1">
              <a:spcBef>
                <a:spcPct val="20000"/>
              </a:spcBef>
            </a:pPr>
            <a:r>
              <a:rPr lang="ru-RU" altLang="ru-RU" sz="2000" dirty="0">
                <a:latin typeface="Times New Roman" pitchFamily="18" charset="0"/>
              </a:rPr>
              <a:t>физика – </a:t>
            </a:r>
            <a:r>
              <a:rPr lang="ru-RU" altLang="ru-RU" sz="2000" b="1" dirty="0">
                <a:latin typeface="Times New Roman" pitchFamily="18" charset="0"/>
              </a:rPr>
              <a:t>36</a:t>
            </a:r>
            <a:r>
              <a:rPr lang="ru-RU" altLang="ru-RU" sz="2000" dirty="0">
                <a:latin typeface="Times New Roman" pitchFamily="18" charset="0"/>
              </a:rPr>
              <a:t> баллов;</a:t>
            </a:r>
          </a:p>
          <a:p>
            <a:pPr indent="444500" algn="just" eaLnBrk="1" hangingPunct="1">
              <a:spcBef>
                <a:spcPct val="20000"/>
              </a:spcBef>
            </a:pPr>
            <a:r>
              <a:rPr lang="ru-RU" altLang="ru-RU" sz="2000" dirty="0">
                <a:latin typeface="Times New Roman" pitchFamily="18" charset="0"/>
              </a:rPr>
              <a:t>русский язык – </a:t>
            </a:r>
            <a:r>
              <a:rPr lang="ru-RU" altLang="ru-RU" sz="2000" b="1" dirty="0">
                <a:latin typeface="Times New Roman" pitchFamily="18" charset="0"/>
              </a:rPr>
              <a:t>36</a:t>
            </a:r>
            <a:r>
              <a:rPr lang="ru-RU" altLang="ru-RU" sz="2000" dirty="0">
                <a:latin typeface="Times New Roman" pitchFamily="18" charset="0"/>
              </a:rPr>
              <a:t> баллов</a:t>
            </a:r>
            <a:r>
              <a:rPr lang="ru-RU" altLang="ru-RU" sz="2000" dirty="0" smtClean="0">
                <a:latin typeface="Times New Roman" pitchFamily="18" charset="0"/>
              </a:rPr>
              <a:t>.</a:t>
            </a:r>
            <a:endParaRPr lang="ru-RU" altLang="ru-RU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13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971600" y="139833"/>
            <a:ext cx="7488832" cy="62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ru-RU" altLang="ru-RU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ОРГАНИЗАЦИЯ ПИТАНИЯ КУРСАНТОВ</a:t>
            </a:r>
          </a:p>
          <a:p>
            <a:pPr algn="ctr">
              <a:lnSpc>
                <a:spcPct val="90000"/>
              </a:lnSpc>
            </a:pPr>
            <a:endParaRPr lang="ru-RU" altLang="ru-RU" b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0" y="836712"/>
            <a:ext cx="9144000" cy="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2" tIns="45716" rIns="91432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000000"/>
              </a:solidFill>
            </a:endParaRPr>
          </a:p>
        </p:txBody>
      </p:sp>
      <p:pic>
        <p:nvPicPr>
          <p:cNvPr id="10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71" y="44624"/>
            <a:ext cx="588529" cy="71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/>
          <p:cNvSpPr/>
          <p:nvPr/>
        </p:nvSpPr>
        <p:spPr>
          <a:xfrm>
            <a:off x="8514613" y="219494"/>
            <a:ext cx="450000" cy="450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fld id="{7813B1EE-F2EC-4712-8541-253C8ED65C31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20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C:\Users\ё111\Desktop\фотки столовой для доклада\IMG_1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692" y="1214423"/>
            <a:ext cx="4124325" cy="22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1601" r="1636"/>
          <a:stretch>
            <a:fillRect/>
          </a:stretch>
        </p:blipFill>
        <p:spPr bwMode="auto">
          <a:xfrm>
            <a:off x="320705" y="3686191"/>
            <a:ext cx="4141787" cy="238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8555" y="1214422"/>
            <a:ext cx="4133850" cy="2274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9"/>
          <p:cNvPicPr>
            <a:picLocks noChangeAspect="1"/>
          </p:cNvPicPr>
          <p:nvPr/>
        </p:nvPicPr>
        <p:blipFill>
          <a:blip r:embed="rId6" cstate="print"/>
          <a:srcRect l="5016"/>
          <a:stretch>
            <a:fillRect/>
          </a:stretch>
        </p:blipFill>
        <p:spPr bwMode="auto">
          <a:xfrm>
            <a:off x="4708555" y="3686190"/>
            <a:ext cx="4149725" cy="238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113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971600" y="139833"/>
            <a:ext cx="7488832" cy="62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ru-RU" altLang="ru-RU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ПОЛИКЛИНИКА</a:t>
            </a:r>
            <a:endParaRPr lang="ru-RU" altLang="ru-RU" b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0" y="836712"/>
            <a:ext cx="9144000" cy="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2" tIns="45716" rIns="91432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000000"/>
              </a:solidFill>
            </a:endParaRPr>
          </a:p>
        </p:txBody>
      </p:sp>
      <p:pic>
        <p:nvPicPr>
          <p:cNvPr id="10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71" y="44624"/>
            <a:ext cx="588529" cy="71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/>
          <p:cNvSpPr/>
          <p:nvPr/>
        </p:nvSpPr>
        <p:spPr>
          <a:xfrm>
            <a:off x="8514613" y="219494"/>
            <a:ext cx="450000" cy="450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fld id="{7813B1EE-F2EC-4712-8541-253C8ED65C31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21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9" descr="S83013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888" y="3760772"/>
            <a:ext cx="4456112" cy="238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S8301368"/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/>
          <a:stretch>
            <a:fillRect/>
          </a:stretch>
        </p:blipFill>
        <p:spPr bwMode="auto">
          <a:xfrm>
            <a:off x="4648200" y="1298560"/>
            <a:ext cx="4387850" cy="23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4" descr="S830137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888" y="1285860"/>
            <a:ext cx="4456112" cy="240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S830137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51375" y="3760772"/>
            <a:ext cx="4398963" cy="238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113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971600" y="139833"/>
            <a:ext cx="7488832" cy="62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ru-RU" altLang="ru-RU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  <a:endParaRPr lang="ru-RU" altLang="ru-RU" b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0" y="836712"/>
            <a:ext cx="9144000" cy="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2" tIns="45716" rIns="91432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000000"/>
              </a:solidFill>
            </a:endParaRPr>
          </a:p>
        </p:txBody>
      </p:sp>
      <p:pic>
        <p:nvPicPr>
          <p:cNvPr id="10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71" y="44624"/>
            <a:ext cx="588529" cy="71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/>
          <p:cNvSpPr/>
          <p:nvPr/>
        </p:nvSpPr>
        <p:spPr>
          <a:xfrm>
            <a:off x="8514613" y="219494"/>
            <a:ext cx="450000" cy="450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fld id="{7813B1EE-F2EC-4712-8541-253C8ED65C31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22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2"/>
          <p:cNvSpPr>
            <a:spLocks noChangeArrowheads="1"/>
          </p:cNvSpPr>
          <p:nvPr/>
        </p:nvSpPr>
        <p:spPr bwMode="auto">
          <a:xfrm>
            <a:off x="285750" y="571480"/>
            <a:ext cx="8572500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 altLang="ru-RU" sz="2000" dirty="0">
              <a:solidFill>
                <a:srgbClr val="C00000"/>
              </a:solidFill>
            </a:endParaRPr>
          </a:p>
          <a:p>
            <a:pPr eaLnBrk="1" hangingPunct="1"/>
            <a:endParaRPr lang="ru-RU" altLang="ru-RU" sz="1200" dirty="0">
              <a:solidFill>
                <a:srgbClr val="C00000"/>
              </a:solidFill>
            </a:endParaRPr>
          </a:p>
          <a:p>
            <a:pPr algn="ctr" eaLnBrk="1" hangingPunct="1"/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Адрес: 214027, г. Смоленск, ул. Котовского, д.2.</a:t>
            </a:r>
          </a:p>
          <a:p>
            <a:pPr algn="ctr" eaLnBrk="1" hangingPunct="1"/>
            <a:endParaRPr lang="ru-RU" altLang="ru-RU" sz="9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Контактные телефоны:</a:t>
            </a:r>
          </a:p>
          <a:p>
            <a:pPr algn="ctr" eaLnBrk="1" hangingPunct="1"/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Приёмная начальника Военной академии: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(4812) 2</a:t>
            </a:r>
            <a:r>
              <a:rPr lang="en-US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83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hangingPunct="1"/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Начальник отдела кадров: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(4812) </a:t>
            </a:r>
            <a:r>
              <a:rPr lang="en-US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41-68-13.</a:t>
            </a:r>
            <a:endParaRPr lang="ru-RU" alt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Начальник учебно-методического отдела: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(4812) 41-63-33.</a:t>
            </a:r>
          </a:p>
          <a:p>
            <a:pPr algn="ctr" eaLnBrk="1" hangingPunct="1"/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Профессиональный консультационный </a:t>
            </a:r>
            <a:endParaRPr lang="ru-RU" alt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пункт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(4812) </a:t>
            </a:r>
            <a:r>
              <a:rPr lang="en-US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41-46-45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hangingPunct="1"/>
            <a:endParaRPr lang="ru-RU" altLang="ru-RU" sz="9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доехать:</a:t>
            </a:r>
          </a:p>
          <a:p>
            <a:pPr algn="ctr" eaLnBrk="1" hangingPunct="1"/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г. Смоленск, </a:t>
            </a:r>
            <a:br>
              <a:rPr lang="ru-RU" alt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ж.-д. вокзал, автобусные маршруты №15, 17, 28, 34, 37 </a:t>
            </a:r>
            <a:br>
              <a:rPr lang="ru-RU" alt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от остановки площадь «Желябова» до остановки улица «Лавочкина».</a:t>
            </a:r>
          </a:p>
          <a:p>
            <a:pPr eaLnBrk="1" hangingPunct="1"/>
            <a:endParaRPr lang="ru-RU" altLang="ru-RU" sz="6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ru-RU" sz="2800" b="1" dirty="0">
                <a:latin typeface="Times New Roman" pitchFamily="18" charset="0"/>
                <a:cs typeface="Times New Roman" pitchFamily="18" charset="0"/>
              </a:rPr>
              <a:t>E-mail:</a:t>
            </a:r>
            <a:r>
              <a:rPr lang="en-US" alt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vavpvo-na@mil.ru</a:t>
            </a:r>
            <a:endParaRPr lang="en-US" alt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13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3779912" y="6453336"/>
            <a:ext cx="129691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Смоленск − 2021 </a:t>
            </a:r>
            <a:endParaRPr lang="ru-RU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1000125" y="116632"/>
            <a:ext cx="74612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ВОЕННАЯ АКАДЕМИЯ ВОЙСКОВОЙ ПРОТИВОВОЗДУШНОЙ ОБОРОНЫ </a:t>
            </a:r>
          </a:p>
          <a:p>
            <a:pPr algn="ctr"/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ВООРУЖЕННЫХ СИЛ РОССИЙСКОЙ ФЕДЕРАЦИИ</a:t>
            </a:r>
          </a:p>
          <a:p>
            <a:pPr algn="ctr"/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ИМЕНИ МАРШАЛА СОВЕТСКОГО СОЮЗА А.М.ВАСИЛЕВСКОГО</a:t>
            </a:r>
          </a:p>
        </p:txBody>
      </p:sp>
      <p:sp>
        <p:nvSpPr>
          <p:cNvPr id="2053" name="Line 6"/>
          <p:cNvSpPr>
            <a:spLocks noChangeShapeType="1"/>
          </p:cNvSpPr>
          <p:nvPr/>
        </p:nvSpPr>
        <p:spPr bwMode="auto">
          <a:xfrm>
            <a:off x="456" y="836712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755"/>
          <a:stretch/>
        </p:blipFill>
        <p:spPr>
          <a:xfrm>
            <a:off x="928662" y="1071546"/>
            <a:ext cx="7229172" cy="50240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71" y="44624"/>
            <a:ext cx="588529" cy="71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971600" y="139833"/>
            <a:ext cx="7488832" cy="62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ПРОФЕССИОНАЛЬНЫЙ ОТБОР ВКЛЮЧАЕТ</a:t>
            </a:r>
            <a:endParaRPr lang="ru-RU" altLang="ru-RU" b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0" y="836712"/>
            <a:ext cx="9144000" cy="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2" tIns="45716" rIns="91432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000000"/>
              </a:solidFill>
            </a:endParaRPr>
          </a:p>
        </p:txBody>
      </p:sp>
      <p:pic>
        <p:nvPicPr>
          <p:cNvPr id="10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71" y="44624"/>
            <a:ext cx="588529" cy="71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/>
          <p:cNvSpPr/>
          <p:nvPr/>
        </p:nvSpPr>
        <p:spPr>
          <a:xfrm>
            <a:off x="8514613" y="219494"/>
            <a:ext cx="450000" cy="450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fld id="{7813B1EE-F2EC-4712-8541-253C8ED65C31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755650" y="928670"/>
            <a:ext cx="7561263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200" dirty="0">
                <a:latin typeface="Times New Roman" pitchFamily="18" charset="0"/>
                <a:cs typeface="Times New Roman" pitchFamily="18" charset="0"/>
              </a:rPr>
              <a:t>для обучения по программам                                                      </a:t>
            </a:r>
            <a:r>
              <a:rPr lang="ru-RU" altLang="ru-RU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среднего профессионального образования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042988" y="1658920"/>
            <a:ext cx="7058025" cy="601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Определение годности кандидатов к поступлению </a:t>
            </a:r>
            <a:br>
              <a:rPr lang="ru-RU" altLang="ru-RU" sz="2000" b="1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в академию по состоянию здоровья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042988" y="2459021"/>
            <a:ext cx="7056437" cy="827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Определение категории профессиональной пригодности кандидатов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с помощью психологических тестов и методик</a:t>
            </a:r>
            <a:endParaRPr lang="ru-RU" alt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042988" y="3429000"/>
            <a:ext cx="7100887" cy="825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Оценка уровня физической подготовленности кандидатов (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подтягивание на перекладине, бег на 3 км и 100 метров)</a:t>
            </a:r>
            <a:endParaRPr lang="ru-RU" alt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endParaRPr lang="ru-RU" alt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042988" y="4429125"/>
            <a:ext cx="7129462" cy="8255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Оценка уровня общеобразовательной подготовленности кандидатов по среднему балу документа </a:t>
            </a:r>
            <a:br>
              <a:rPr lang="ru-RU" altLang="ru-RU" sz="2000" b="1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государственного образца об уровне образования</a:t>
            </a:r>
          </a:p>
        </p:txBody>
      </p:sp>
    </p:spTree>
    <p:extLst>
      <p:ext uri="{BB962C8B-B14F-4D97-AF65-F5344CB8AC3E}">
        <p14:creationId xmlns="" xmlns:p14="http://schemas.microsoft.com/office/powerpoint/2010/main" val="28113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971600" y="139833"/>
            <a:ext cx="7488832" cy="62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 algn="ctr">
              <a:lnSpc>
                <a:spcPct val="90000"/>
              </a:lnSpc>
            </a:pPr>
            <a:r>
              <a:rPr lang="ru-RU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УЧЕБНЫЕ КОРПУСА</a:t>
            </a:r>
            <a:endParaRPr lang="ru-RU" b="1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0" y="836712"/>
            <a:ext cx="9144000" cy="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2" tIns="45716" rIns="91432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000000"/>
              </a:solidFill>
            </a:endParaRPr>
          </a:p>
        </p:txBody>
      </p:sp>
      <p:pic>
        <p:nvPicPr>
          <p:cNvPr id="10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71" y="44624"/>
            <a:ext cx="588529" cy="71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/>
          <p:cNvSpPr/>
          <p:nvPr/>
        </p:nvSpPr>
        <p:spPr>
          <a:xfrm>
            <a:off x="8514613" y="219494"/>
            <a:ext cx="450000" cy="450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fld id="{7813B1EE-F2EC-4712-8541-253C8ED65C31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F:\Снимок дорог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4458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S830128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4429146"/>
            <a:ext cx="2286000" cy="136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Group 50"/>
          <p:cNvGraphicFramePr>
            <a:graphicFrameLocks noGrp="1"/>
          </p:cNvGraphicFramePr>
          <p:nvPr/>
        </p:nvGraphicFramePr>
        <p:xfrm>
          <a:off x="227013" y="5808683"/>
          <a:ext cx="2286000" cy="192088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/>
                  </a:extLst>
                </a:gridCol>
              </a:tblGrid>
              <a:tr h="192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Учебный корпус № 2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>
                        <a:alpha val="50195"/>
                      </a:srgbClr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graphicFrame>
        <p:nvGraphicFramePr>
          <p:cNvPr id="12" name="Group 30"/>
          <p:cNvGraphicFramePr>
            <a:graphicFrameLocks noGrp="1"/>
          </p:cNvGraphicFramePr>
          <p:nvPr/>
        </p:nvGraphicFramePr>
        <p:xfrm>
          <a:off x="234950" y="2798783"/>
          <a:ext cx="2286000" cy="214313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/>
                  </a:extLst>
                </a:gridCol>
              </a:tblGrid>
              <a:tr h="214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Учебный корпус № 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>
                        <a:alpha val="50195"/>
                      </a:srgbClr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13" name="Picture 4" descr="S83010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15113" y="4429146"/>
            <a:ext cx="2314575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Group 51"/>
          <p:cNvGraphicFramePr>
            <a:graphicFrameLocks noGrp="1"/>
          </p:cNvGraphicFramePr>
          <p:nvPr/>
        </p:nvGraphicFramePr>
        <p:xfrm>
          <a:off x="6572250" y="5786458"/>
          <a:ext cx="2357438" cy="192088"/>
        </p:xfrm>
        <a:graphic>
          <a:graphicData uri="http://schemas.openxmlformats.org/drawingml/2006/table">
            <a:tbl>
              <a:tblPr/>
              <a:tblGrid>
                <a:gridCol w="2357438">
                  <a:extLst>
                    <a:ext uri="{9D8B030D-6E8A-4147-A177-3AD203B41FA5}"/>
                  </a:extLst>
                </a:gridCol>
              </a:tblGrid>
              <a:tr h="192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Учебный корпус № 3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>
                        <a:alpha val="50195"/>
                      </a:srgbClr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15" name="Picture 27" descr="C:\Users\Черепанов_2\Desktop\РАЗДАТЬ и ДОВЕСТИ\Академия (2).jpg"/>
          <p:cNvPicPr>
            <a:picLocks noChangeAspect="1" noChangeArrowheads="1"/>
          </p:cNvPicPr>
          <p:nvPr/>
        </p:nvPicPr>
        <p:blipFill>
          <a:blip r:embed="rId6" cstate="print"/>
          <a:srcRect b="9525"/>
          <a:stretch>
            <a:fillRect/>
          </a:stretch>
        </p:blipFill>
        <p:spPr bwMode="auto">
          <a:xfrm>
            <a:off x="214313" y="1357333"/>
            <a:ext cx="231775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113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971600" y="139833"/>
            <a:ext cx="7488832" cy="62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 algn="ctr">
              <a:lnSpc>
                <a:spcPct val="90000"/>
              </a:lnSpc>
            </a:pPr>
            <a:r>
              <a:rPr lang="ru-RU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ВОЕННАЯ АКАДЕМИЯ РАСПОЛАГАЕТ</a:t>
            </a:r>
            <a:endParaRPr lang="ru-RU" b="1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0" y="836712"/>
            <a:ext cx="9144000" cy="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2" tIns="45716" rIns="91432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000000"/>
              </a:solidFill>
            </a:endParaRPr>
          </a:p>
        </p:txBody>
      </p:sp>
      <p:pic>
        <p:nvPicPr>
          <p:cNvPr id="10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71" y="44624"/>
            <a:ext cx="588529" cy="71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/>
          <p:cNvSpPr/>
          <p:nvPr/>
        </p:nvSpPr>
        <p:spPr>
          <a:xfrm>
            <a:off x="8514613" y="219494"/>
            <a:ext cx="450000" cy="450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fld id="{7813B1EE-F2EC-4712-8541-253C8ED65C31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:\ДОКУМЕНТЫ\САЙТ\2020\ВА ВПВО на САЙТ обновление 01.2021\2 вкладка Образование\Фотографии в раздел Учебная деятельность\уч д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704" y="976332"/>
            <a:ext cx="8610576" cy="57249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113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971600" y="139833"/>
            <a:ext cx="7488832" cy="62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ru-RU" altLang="ru-RU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УЧЕБНЫЕ АУДИТОРИИ АКАДЕМИИ</a:t>
            </a:r>
          </a:p>
          <a:p>
            <a:pPr lvl="0" algn="ctr">
              <a:lnSpc>
                <a:spcPct val="90000"/>
              </a:lnSpc>
            </a:pPr>
            <a:endParaRPr lang="ru-RU" b="1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0" y="836712"/>
            <a:ext cx="9144000" cy="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2" tIns="45716" rIns="91432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000000"/>
              </a:solidFill>
            </a:endParaRPr>
          </a:p>
        </p:txBody>
      </p:sp>
      <p:pic>
        <p:nvPicPr>
          <p:cNvPr id="10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71" y="44624"/>
            <a:ext cx="588529" cy="71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/>
          <p:cNvSpPr/>
          <p:nvPr/>
        </p:nvSpPr>
        <p:spPr>
          <a:xfrm>
            <a:off x="8514613" y="219494"/>
            <a:ext cx="450000" cy="450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fld id="{7813B1EE-F2EC-4712-8541-253C8ED65C31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6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D:\ДОКУМЕНТЫ\САЙТ\2020\ВА ВПВО на САЙТ обновление 01.2021\4 вкладка Учебно-материальная база\3 Учебно-лабораторная база\3 уч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519" y="1054668"/>
            <a:ext cx="8550761" cy="56852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113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971600" y="139833"/>
            <a:ext cx="7488832" cy="62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ru-RU" altLang="ru-RU" b="1" dirty="0" smtClean="0">
                <a:solidFill>
                  <a:srgbClr val="3333CC"/>
                </a:solidFill>
                <a:latin typeface="Times New Roman" pitchFamily="18" charset="0"/>
              </a:rPr>
              <a:t>ЛАБОРАТОРИЯ РАДИОЭЛЕКТРОННЫХ  СРЕДСТВ</a:t>
            </a:r>
            <a:endParaRPr lang="ru-RU" altLang="ru-RU" b="1" dirty="0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0" y="836712"/>
            <a:ext cx="9144000" cy="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2" tIns="45716" rIns="91432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000000"/>
              </a:solidFill>
            </a:endParaRPr>
          </a:p>
        </p:txBody>
      </p:sp>
      <p:pic>
        <p:nvPicPr>
          <p:cNvPr id="10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71" y="44624"/>
            <a:ext cx="588529" cy="71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/>
          <p:cNvSpPr/>
          <p:nvPr/>
        </p:nvSpPr>
        <p:spPr>
          <a:xfrm>
            <a:off x="8514613" y="219494"/>
            <a:ext cx="450000" cy="450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fld id="{7813B1EE-F2EC-4712-8541-253C8ED65C31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7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 descr="D:\ДОКУМЕНТЫ\САЙТ\2020\ВА ВПВО на САЙТ обновление 01.2021\4 вкладка Учебно-материальная база\3 Учебно-лабораторная база\4 уч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4" y="967970"/>
            <a:ext cx="8643966" cy="57471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113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971600" y="139833"/>
            <a:ext cx="7488832" cy="62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ru-RU" altLang="ru-RU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КЛАСС ИЗУЧЕНИЯ АВТОМАТИЗИРОВАННЫХ СИСТЕМ УПРАВЛЕНИЯ</a:t>
            </a:r>
            <a:endParaRPr lang="ru-RU" altLang="ru-RU" b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0" y="836712"/>
            <a:ext cx="9144000" cy="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2" tIns="45716" rIns="91432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000000"/>
              </a:solidFill>
            </a:endParaRPr>
          </a:p>
        </p:txBody>
      </p:sp>
      <p:pic>
        <p:nvPicPr>
          <p:cNvPr id="10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71" y="44624"/>
            <a:ext cx="588529" cy="71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/>
          <p:cNvSpPr/>
          <p:nvPr/>
        </p:nvSpPr>
        <p:spPr>
          <a:xfrm>
            <a:off x="8514613" y="219494"/>
            <a:ext cx="450000" cy="450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fld id="{7813B1EE-F2EC-4712-8541-253C8ED65C31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8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7" descr="Z:\36 Проверка в январе 2015 года\отчет\ЕСУ\DSC_03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142984"/>
            <a:ext cx="8858312" cy="53578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113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971600" y="139833"/>
            <a:ext cx="7488832" cy="62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ru-RU" altLang="ru-RU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КЛАСС ЗРК «БУК М2»</a:t>
            </a:r>
            <a:endParaRPr lang="ru-RU" altLang="ru-RU" b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0" y="836712"/>
            <a:ext cx="9144000" cy="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2" tIns="45716" rIns="91432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000000"/>
              </a:solidFill>
            </a:endParaRPr>
          </a:p>
        </p:txBody>
      </p:sp>
      <p:pic>
        <p:nvPicPr>
          <p:cNvPr id="10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71" y="44624"/>
            <a:ext cx="588529" cy="71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/>
          <p:cNvSpPr/>
          <p:nvPr/>
        </p:nvSpPr>
        <p:spPr>
          <a:xfrm>
            <a:off x="8514613" y="219494"/>
            <a:ext cx="450000" cy="450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fld id="{7813B1EE-F2EC-4712-8541-253C8ED65C31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9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3" descr="IMG_354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6" y="1160480"/>
            <a:ext cx="8855981" cy="52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113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18262</TotalTime>
  <Words>315</Words>
  <Application>Microsoft Office PowerPoint</Application>
  <PresentationFormat>Экран (4:3)</PresentationFormat>
  <Paragraphs>85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vl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Браво</dc:creator>
  <cp:lastModifiedBy>Черепанов_2</cp:lastModifiedBy>
  <cp:revision>1905</cp:revision>
  <cp:lastPrinted>2020-02-13T08:19:40Z</cp:lastPrinted>
  <dcterms:created xsi:type="dcterms:W3CDTF">2004-01-27T10:32:03Z</dcterms:created>
  <dcterms:modified xsi:type="dcterms:W3CDTF">2021-09-23T08:00:35Z</dcterms:modified>
</cp:coreProperties>
</file>