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9" r:id="rId3"/>
    <p:sldId id="290" r:id="rId4"/>
    <p:sldId id="263" r:id="rId5"/>
    <p:sldId id="265" r:id="rId6"/>
    <p:sldId id="266" r:id="rId7"/>
    <p:sldId id="267" r:id="rId8"/>
    <p:sldId id="268" r:id="rId9"/>
    <p:sldId id="258" r:id="rId10"/>
    <p:sldId id="270" r:id="rId11"/>
    <p:sldId id="271" r:id="rId12"/>
    <p:sldId id="272" r:id="rId13"/>
    <p:sldId id="274" r:id="rId14"/>
    <p:sldId id="273" r:id="rId15"/>
    <p:sldId id="275" r:id="rId16"/>
    <p:sldId id="277" r:id="rId17"/>
    <p:sldId id="284" r:id="rId18"/>
    <p:sldId id="286" r:id="rId19"/>
    <p:sldId id="278" r:id="rId20"/>
    <p:sldId id="276" r:id="rId21"/>
    <p:sldId id="280" r:id="rId22"/>
    <p:sldId id="287" r:id="rId23"/>
    <p:sldId id="260" r:id="rId24"/>
    <p:sldId id="261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D7ACB-A9FB-441E-A6C0-3FE55CAA626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2C0FB-5B05-4D2C-8142-49D38E5D4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9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64EBCD-3381-4000-8845-88506C870E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35883E-BD68-4693-B1CF-433DED6C27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37ACDE-CAEE-4DB6-8EB5-C4A0C31B47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E86EEF3-8C97-44B0-9AA1-5E5A7D878C46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D6B8296-0336-4781-A7AC-A647FE9B9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арены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7924800" cy="12192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9620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4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Современная структурная формула бензола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Современное представление об электронной природе связей в бензоле основывается на гипотезе </a:t>
            </a:r>
            <a:r>
              <a:rPr lang="ru-RU" dirty="0" err="1"/>
              <a:t>Лайнуса</a:t>
            </a:r>
            <a:r>
              <a:rPr lang="ru-RU" dirty="0"/>
              <a:t> </a:t>
            </a:r>
            <a:r>
              <a:rPr lang="ru-RU" dirty="0" err="1"/>
              <a:t>Полинга</a:t>
            </a:r>
            <a:r>
              <a:rPr lang="ru-RU" dirty="0"/>
              <a:t>, который предложил изображать молекулу бензола в виде шестиугольника с вписанной окружностью, подчёркивая тем самым отсутствие фиксированных двойных связей и наличие единого электронного облака, охватывающего все шесть атомов углерода цикла.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2088232" cy="235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Romeo\Desktop\Химия\Уроки\10 класс\Углеводороды\Арены\u122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0" t="17473" r="2793" b="5989"/>
          <a:stretch/>
        </p:blipFill>
        <p:spPr bwMode="auto">
          <a:xfrm>
            <a:off x="4915892" y="3717032"/>
            <a:ext cx="3073234" cy="28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Представители аренов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91513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1111293" cy="169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12885"/>
            <a:ext cx="2124447" cy="18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79" y="4437112"/>
            <a:ext cx="4536504" cy="181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2552" y="3690270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Толуол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80383" y="369027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Ксилол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18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Номенклатура аренов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r>
              <a:rPr lang="ru-RU" dirty="0" smtClean="0"/>
              <a:t>Цикл нумеруется начиная с того атома, к которому присоединен простейший радикал, в сторону ближайшего</a:t>
            </a:r>
          </a:p>
          <a:p>
            <a:r>
              <a:rPr lang="ru-RU" dirty="0" smtClean="0"/>
              <a:t>Корнем в названии всех аренов будет слово «бензол»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7"/>
          <a:stretch/>
        </p:blipFill>
        <p:spPr bwMode="auto">
          <a:xfrm>
            <a:off x="899592" y="3284984"/>
            <a:ext cx="6984776" cy="29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3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Назвать углеводород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01" y="1484784"/>
            <a:ext cx="2995345" cy="299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5106753"/>
            <a:ext cx="5062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1,3- </a:t>
            </a:r>
            <a:r>
              <a:rPr lang="ru-RU" sz="2800" dirty="0" err="1" smtClean="0"/>
              <a:t>диметил</a:t>
            </a:r>
            <a:r>
              <a:rPr lang="ru-RU" sz="2800" dirty="0" smtClean="0"/>
              <a:t>- 2 - этилбензол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58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Изомерия аренов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1108720"/>
          </a:xfrm>
        </p:spPr>
        <p:txBody>
          <a:bodyPr/>
          <a:lstStyle/>
          <a:p>
            <a:r>
              <a:rPr lang="ru-RU" dirty="0" smtClean="0"/>
              <a:t>Характерна изомерия положения заместителей</a:t>
            </a:r>
          </a:p>
          <a:p>
            <a:r>
              <a:rPr lang="ru-RU" dirty="0" smtClean="0"/>
              <a:t>Для состава С</a:t>
            </a:r>
            <a:r>
              <a:rPr lang="ru-RU" baseline="-25000" dirty="0" smtClean="0"/>
              <a:t>8</a:t>
            </a:r>
            <a:r>
              <a:rPr lang="ru-RU" dirty="0" smtClean="0"/>
              <a:t>Н</a:t>
            </a:r>
            <a:r>
              <a:rPr lang="ru-RU" baseline="-25000" dirty="0" smtClean="0"/>
              <a:t>10</a:t>
            </a:r>
            <a:r>
              <a:rPr lang="ru-RU" dirty="0" smtClean="0"/>
              <a:t>  существует четыре изомера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-250" b="19444"/>
          <a:stretch/>
        </p:blipFill>
        <p:spPr bwMode="auto">
          <a:xfrm>
            <a:off x="3275856" y="3068960"/>
            <a:ext cx="54643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91318"/>
            <a:ext cx="2618451" cy="149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157192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этилбензол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5341858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о</a:t>
            </a:r>
            <a:r>
              <a:rPr lang="ru-RU" dirty="0" err="1" smtClean="0"/>
              <a:t>рто</a:t>
            </a:r>
            <a:r>
              <a:rPr lang="ru-RU" dirty="0" smtClean="0"/>
              <a:t>-ксилол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3237" y="5337801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ета-ксилол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5355623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ара-ксилол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Получение бензола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Тримеризация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ацетилена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Дегидрирование </a:t>
            </a:r>
          </a:p>
          <a:p>
            <a:pPr marL="0" indent="0">
              <a:buNone/>
            </a:pPr>
            <a:r>
              <a:rPr lang="ru-RU" dirty="0" smtClean="0"/>
              <a:t>          циклогексана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Дегидроциклизация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алканов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38870"/>
            <a:ext cx="4650630" cy="145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1" b="43124"/>
          <a:stretch/>
        </p:blipFill>
        <p:spPr bwMode="auto">
          <a:xfrm>
            <a:off x="3491880" y="3100989"/>
            <a:ext cx="4496326" cy="170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03" y="1340768"/>
            <a:ext cx="528427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1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Получение гомологов бензола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r>
              <a:rPr lang="ru-RU" dirty="0" err="1" smtClean="0"/>
              <a:t>Алкилирование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Синтез </a:t>
            </a:r>
            <a:r>
              <a:rPr lang="ru-RU" dirty="0" err="1" smtClean="0"/>
              <a:t>Вюрца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550561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7" y="4365104"/>
            <a:ext cx="7270165" cy="141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3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Физические свойства бензола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240" cy="4525963"/>
          </a:xfrm>
        </p:spPr>
        <p:txBody>
          <a:bodyPr/>
          <a:lstStyle/>
          <a:p>
            <a:r>
              <a:rPr lang="ru-RU" dirty="0" smtClean="0"/>
              <a:t>Прозрачная  </a:t>
            </a:r>
            <a:r>
              <a:rPr lang="ru-RU" dirty="0"/>
              <a:t>бесцветная жидкость со сладковатым </a:t>
            </a:r>
            <a:r>
              <a:rPr lang="ru-RU" dirty="0" smtClean="0"/>
              <a:t>запахом.</a:t>
            </a:r>
          </a:p>
          <a:p>
            <a:r>
              <a:rPr lang="ru-RU" dirty="0" smtClean="0"/>
              <a:t>Легко </a:t>
            </a:r>
            <a:r>
              <a:rPr lang="ru-RU" dirty="0"/>
              <a:t>переходит в твердое состояние: температура плавления бензола составляет +5,5 ºС, температура кипения + 80,1 ºС.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воде бензол практически нерастворим, но является хорошим растворителем многих органических веществ. </a:t>
            </a:r>
            <a:endParaRPr lang="ru-RU" dirty="0" smtClean="0"/>
          </a:p>
          <a:p>
            <a:r>
              <a:rPr lang="ru-RU" dirty="0" smtClean="0"/>
              <a:t>Летуч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97494"/>
            <a:ext cx="3096344" cy="226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3622120"/>
            <a:ext cx="2448272" cy="323230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461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Химические свойства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5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Реакции замещения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r>
              <a:rPr lang="ru-RU" dirty="0" smtClean="0"/>
              <a:t>Галогенирование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Нитрование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Алкилирование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58"/>
          <a:stretch/>
        </p:blipFill>
        <p:spPr bwMode="auto">
          <a:xfrm>
            <a:off x="3783969" y="1556792"/>
            <a:ext cx="406544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6"/>
          <a:stretch/>
        </p:blipFill>
        <p:spPr bwMode="auto">
          <a:xfrm>
            <a:off x="3419872" y="3068960"/>
            <a:ext cx="4590980" cy="16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71" y="4941168"/>
            <a:ext cx="40671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omatymira.ru/products_pictures/HEM%20Amber-Sand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6862"/>
            <a:ext cx="3081722" cy="30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55.radikal.ru/i150/1012/89/7b93b8d918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326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bs.com.ua/data/image/project/riff_ximi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13230"/>
            <a:ext cx="3761910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va.by/i/photo/beauty/body/figure/bubchen_pflege_lo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926"/>
            <a:ext cx="25241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asketfood.ru/bpic/2887_vanil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14924"/>
            <a:ext cx="1614597" cy="19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9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Реакции присоединения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r>
              <a:rPr lang="ru-RU" dirty="0" smtClean="0"/>
              <a:t>Гидрирование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Хлорирование на свету 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3600400" cy="292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97152"/>
            <a:ext cx="38100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4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Реакции окисления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r>
              <a:rPr lang="ru-RU" dirty="0" smtClean="0"/>
              <a:t>Горение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Неполное окисление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- бензол устойчив к действию окислителей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- гомологи бензола легко окисляются 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5372075" cy="85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7851" y="2276872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 С</a:t>
            </a:r>
            <a:r>
              <a:rPr lang="ru-RU" sz="2800" b="1" baseline="-25000" dirty="0" smtClean="0"/>
              <a:t>6</a:t>
            </a:r>
            <a:r>
              <a:rPr lang="ru-RU" sz="2800" b="1" dirty="0" smtClean="0"/>
              <a:t>Н</a:t>
            </a:r>
            <a:r>
              <a:rPr lang="ru-RU" sz="2800" b="1" baseline="-25000" dirty="0" smtClean="0"/>
              <a:t>6</a:t>
            </a:r>
            <a:r>
              <a:rPr lang="ru-RU" sz="2800" b="1" dirty="0" smtClean="0"/>
              <a:t> + 15 О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= 12 СО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+ 6 Н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072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Физиологическое действие бензола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r>
              <a:rPr lang="ru-RU" dirty="0"/>
              <a:t>В больших дозах бензол вызывает тошноту и головокружение, а в некоторых тяжёлых случаях отравление может повлечь смертельный исход. </a:t>
            </a:r>
            <a:endParaRPr lang="ru-RU" dirty="0" smtClean="0"/>
          </a:p>
          <a:p>
            <a:r>
              <a:rPr lang="ru-RU" dirty="0" smtClean="0"/>
              <a:t>Пары </a:t>
            </a:r>
            <a:r>
              <a:rPr lang="ru-RU" dirty="0"/>
              <a:t>бензола могут проникать через неповрежденную кожу. </a:t>
            </a:r>
            <a:endParaRPr lang="ru-RU" dirty="0" smtClean="0"/>
          </a:p>
          <a:p>
            <a:r>
              <a:rPr lang="ru-RU" dirty="0" smtClean="0"/>
              <a:t>Хроническое </a:t>
            </a:r>
            <a:r>
              <a:rPr lang="ru-RU" dirty="0"/>
              <a:t>отравление бензолом может стать причиной лейкемии (рака крови) и анемии (недостатка гемоглобина в крови). </a:t>
            </a:r>
            <a:endParaRPr lang="ru-RU" dirty="0" smtClean="0"/>
          </a:p>
          <a:p>
            <a:r>
              <a:rPr lang="ru-RU" dirty="0" smtClean="0"/>
              <a:t>Сильный </a:t>
            </a:r>
            <a:r>
              <a:rPr lang="ru-RU" dirty="0"/>
              <a:t>канцероген 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62601"/>
            <a:ext cx="23812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5" y="4773340"/>
            <a:ext cx="3168352" cy="208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5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 бензола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9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658225" cy="1008410"/>
          </a:xfrm>
        </p:spPr>
        <p:txBody>
          <a:bodyPr/>
          <a:lstStyle/>
          <a:p>
            <a:pPr algn="ctr"/>
            <a:r>
              <a:rPr lang="ru-RU" sz="2000" dirty="0" smtClean="0"/>
              <a:t>Отметьте  клетки, в которых записаны формулы  аренов.</a:t>
            </a:r>
            <a:br>
              <a:rPr lang="ru-RU" sz="2000" dirty="0" smtClean="0"/>
            </a:br>
            <a:r>
              <a:rPr lang="ru-RU" sz="2000" dirty="0" smtClean="0"/>
              <a:t>Найдите среди них изомеры.</a:t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052736"/>
            <a:ext cx="8355835" cy="5697160"/>
          </a:xfrm>
        </p:spPr>
      </p:pic>
    </p:spTree>
    <p:extLst>
      <p:ext uri="{BB962C8B-B14F-4D97-AF65-F5344CB8AC3E}">
        <p14:creationId xmlns:p14="http://schemas.microsoft.com/office/powerpoint/2010/main" val="38903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§ 16 </a:t>
            </a:r>
            <a:endParaRPr lang="ru-RU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7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Арены или ароматические углеводороды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Арены это углеводороды, в молекулах, которых имеется </a:t>
            </a:r>
            <a:r>
              <a:rPr lang="ru-RU" sz="3600" dirty="0" err="1" smtClean="0"/>
              <a:t>бензольное</a:t>
            </a:r>
            <a:r>
              <a:rPr lang="ru-RU" sz="3600" dirty="0" smtClean="0"/>
              <a:t> кольцо</a:t>
            </a:r>
            <a:endParaRPr lang="en-US" sz="3600" dirty="0" smtClean="0"/>
          </a:p>
          <a:p>
            <a:pPr algn="ctr"/>
            <a:endParaRPr lang="en-US" sz="3600" dirty="0" smtClean="0"/>
          </a:p>
          <a:p>
            <a:pPr algn="ctr">
              <a:buNone/>
            </a:pPr>
            <a:r>
              <a:rPr lang="ru-RU" sz="3600" dirty="0" smtClean="0"/>
              <a:t>Общая формула </a:t>
            </a: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CnH2n-6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открытия бензола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412776"/>
            <a:ext cx="4896544" cy="4968552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dirty="0"/>
              <a:t>С 1814 года улицы Лондона стали освещать газовые фонари. Светильный газ, получаемый из каменного угля нагреванием без доступа воздуха, хранился под давлением в железных баллонах. </a:t>
            </a:r>
            <a:endParaRPr lang="ru-RU" dirty="0" smtClean="0"/>
          </a:p>
          <a:p>
            <a:pPr marL="0" indent="457200">
              <a:buNone/>
            </a:pPr>
            <a:r>
              <a:rPr lang="ru-RU" dirty="0" smtClean="0"/>
              <a:t>Майкл </a:t>
            </a:r>
            <a:r>
              <a:rPr lang="ru-RU" dirty="0"/>
              <a:t>Фарадей обнаружил, что в баллонах из-под газа остаётся бесцветная летучая жидкость. Она конденсируется из светильного газа при низких температурах. Фарадей провёл элементный анализ вещества и обнаружил, что это неизвестный ранее углеводород с массовым отношением углерода к водороду </a:t>
            </a:r>
            <a:r>
              <a:rPr lang="ru-RU" dirty="0" smtClean="0"/>
              <a:t>12:1</a:t>
            </a:r>
            <a:r>
              <a:rPr lang="ru-RU" dirty="0"/>
              <a:t>. Это значит, что на один атом углерода в веществе приходится один атом водорода.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32575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85749"/>
            <a:ext cx="8134350" cy="10001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/>
              <a:t>История открытия бензола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857250"/>
            <a:ext cx="8501062" cy="5643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Picture 8" descr="Mitscherli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285875"/>
            <a:ext cx="16557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6"/>
          <p:cNvSpPr>
            <a:spLocks noChangeArrowheads="1"/>
          </p:cNvSpPr>
          <p:nvPr/>
        </p:nvSpPr>
        <p:spPr bwMode="auto">
          <a:xfrm>
            <a:off x="323850" y="1772816"/>
            <a:ext cx="619236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В </a:t>
            </a:r>
            <a:r>
              <a:rPr lang="ru-RU" sz="2800" dirty="0">
                <a:latin typeface="Calibri" pitchFamily="34" charset="0"/>
              </a:rPr>
              <a:t>1833</a:t>
            </a:r>
            <a:r>
              <a:rPr lang="ru-RU" sz="2800" dirty="0"/>
              <a:t>–</a:t>
            </a:r>
            <a:r>
              <a:rPr lang="ru-RU" sz="2800" dirty="0">
                <a:latin typeface="Calibri" pitchFamily="34" charset="0"/>
              </a:rPr>
              <a:t>1835 гг</a:t>
            </a:r>
            <a:r>
              <a:rPr lang="ru-RU" sz="2800" dirty="0"/>
              <a:t>.</a:t>
            </a:r>
            <a:r>
              <a:rPr lang="ru-RU" sz="2800" dirty="0">
                <a:latin typeface="Calibri" pitchFamily="34" charset="0"/>
              </a:rPr>
              <a:t> немецкий химик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atin typeface="Calibri" pitchFamily="34" charset="0"/>
              </a:rPr>
              <a:t>Э</a:t>
            </a:r>
            <a:r>
              <a:rPr lang="ru-RU" sz="2800" dirty="0"/>
              <a:t>.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Митчерлих</a:t>
            </a:r>
            <a:r>
              <a:rPr lang="ru-RU" sz="2800" dirty="0">
                <a:latin typeface="Calibri" pitchFamily="34" charset="0"/>
              </a:rPr>
              <a:t> исследовал это вещество</a:t>
            </a:r>
            <a:r>
              <a:rPr lang="ru-RU" sz="2800" dirty="0"/>
              <a:t>,</a:t>
            </a:r>
            <a:r>
              <a:rPr lang="ru-RU" sz="2800" dirty="0">
                <a:latin typeface="Calibri" pitchFamily="34" charset="0"/>
              </a:rPr>
              <a:t> определил его формулу С</a:t>
            </a:r>
            <a:r>
              <a:rPr lang="ru-RU" sz="2800" baseline="-25000" dirty="0">
                <a:latin typeface="Calibri" pitchFamily="34" charset="0"/>
              </a:rPr>
              <a:t>6</a:t>
            </a:r>
            <a:r>
              <a:rPr lang="ru-RU" sz="2800" dirty="0">
                <a:latin typeface="Calibri" pitchFamily="34" charset="0"/>
              </a:rPr>
              <a:t>Н</a:t>
            </a:r>
            <a:r>
              <a:rPr lang="ru-RU" sz="2800" baseline="-25000" dirty="0">
                <a:latin typeface="Calibri" pitchFamily="34" charset="0"/>
              </a:rPr>
              <a:t>6 </a:t>
            </a:r>
            <a:r>
              <a:rPr lang="ru-RU" sz="2800" dirty="0">
                <a:latin typeface="Calibri" pitchFamily="34" charset="0"/>
              </a:rPr>
              <a:t>и назвал бензином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atin typeface="Calibri" pitchFamily="34" charset="0"/>
              </a:rPr>
              <a:t>(от арабского слова, которое обозначает «благовоние»)</a:t>
            </a:r>
            <a:r>
              <a:rPr lang="ru-RU" sz="2800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Calibri" pitchFamily="34" charset="0"/>
              </a:rPr>
              <a:t>Позже его соотечественник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atin typeface="Calibri" pitchFamily="34" charset="0"/>
              </a:rPr>
              <a:t>Ю. Либих предложил новое имя соединению – бензол,  которое прижилось и в русской номенклатуре.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4102" name="Содержимое 3" descr="2284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500438"/>
            <a:ext cx="16430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8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Структура молекулы бензола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5986463" cy="53403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Структуру бензола установил немецкий химик Фридрих Август </a:t>
            </a:r>
            <a:r>
              <a:rPr lang="ru-RU" sz="2000" dirty="0" err="1" smtClean="0"/>
              <a:t>Кекуле</a:t>
            </a:r>
            <a:r>
              <a:rPr lang="ru-RU" sz="2000" dirty="0" smtClean="0"/>
              <a:t> в 1865 г.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Однажды </a:t>
            </a:r>
            <a:r>
              <a:rPr lang="ru-RU" sz="2000" dirty="0" err="1" smtClean="0"/>
              <a:t>Кекуле</a:t>
            </a:r>
            <a:r>
              <a:rPr lang="ru-RU" sz="2000" dirty="0" smtClean="0"/>
              <a:t> пришлось участвовать </a:t>
            </a:r>
            <a:r>
              <a:rPr lang="ru-RU" sz="2000" dirty="0" smtClean="0">
                <a:latin typeface="Arial" charset="0"/>
              </a:rPr>
              <a:t/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/>
              <a:t>в качестве свидетеля в судебном процессе по делу об убийстве графини </a:t>
            </a:r>
            <a:r>
              <a:rPr lang="ru-RU" sz="2000" dirty="0" err="1" smtClean="0"/>
              <a:t>Герлиц</a:t>
            </a:r>
            <a:r>
              <a:rPr lang="ru-RU" sz="2000" dirty="0" smtClean="0"/>
              <a:t>. </a:t>
            </a:r>
            <a:r>
              <a:rPr lang="ru-RU" sz="2000" dirty="0" smtClean="0">
                <a:latin typeface="Arial" charset="0"/>
              </a:rPr>
              <a:t/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/>
              <a:t>На этом процессе демонстрировалось </a:t>
            </a:r>
            <a:r>
              <a:rPr lang="ru-RU" sz="2000" dirty="0" smtClean="0">
                <a:latin typeface="Arial" charset="0"/>
              </a:rPr>
              <a:t/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/>
              <a:t>в качестве улики кольцо графини в виде двух переплетенных змеек, которое похитил преступник. Эти змейки врезались в память ученому. Как-то раз, после долгой работы над учебником, </a:t>
            </a:r>
            <a:r>
              <a:rPr lang="ru-RU" sz="2000" dirty="0" err="1" smtClean="0"/>
              <a:t>Кекуле</a:t>
            </a:r>
            <a:r>
              <a:rPr lang="ru-RU" sz="2000" dirty="0" smtClean="0"/>
              <a:t> уснул, и ему приснились атомы углерода и водорода , сцепленные в нити, которые сближались и свертывались в трубку, напоминая двух змей. Одна из змей вцепилась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/>
              <a:t>в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/>
              <a:t>собственный хвост, продолжая крутиться.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Сон оказался в руку. </a:t>
            </a:r>
            <a:r>
              <a:rPr lang="ru-RU" sz="2000" dirty="0" err="1" smtClean="0"/>
              <a:t>Кекуле</a:t>
            </a:r>
            <a:r>
              <a:rPr lang="ru-RU" sz="2000" dirty="0" smtClean="0"/>
              <a:t> сцепил все атомы углерода в шестиугольник </a:t>
            </a:r>
            <a:r>
              <a:rPr lang="ru-RU" sz="2000" dirty="0" smtClean="0">
                <a:latin typeface="Arial" charset="0"/>
              </a:rPr>
              <a:t/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/>
              <a:t>с чередующимися двойными </a:t>
            </a:r>
            <a:r>
              <a:rPr lang="ru-RU" sz="2000" dirty="0" smtClean="0">
                <a:latin typeface="Arial" charset="0"/>
              </a:rPr>
              <a:t/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/>
              <a:t>и одинарными связями.</a:t>
            </a:r>
          </a:p>
        </p:txBody>
      </p:sp>
      <p:pic>
        <p:nvPicPr>
          <p:cNvPr id="5125" name="Рисунок 5" descr="zmey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57498"/>
            <a:ext cx="3060972" cy="22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2340892" cy="32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94142"/>
            <a:ext cx="72728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 другой версии формула </a:t>
            </a:r>
            <a:r>
              <a:rPr lang="ru-RU" dirty="0"/>
              <a:t>бензола предстала немецкому учёному Августу </a:t>
            </a:r>
            <a:r>
              <a:rPr lang="ru-RU" dirty="0" err="1"/>
              <a:t>Кекуле</a:t>
            </a:r>
            <a:r>
              <a:rPr lang="ru-RU" dirty="0"/>
              <a:t> во сне в виде шести обезьян, соединившихся друг с другом в виде математической </a:t>
            </a:r>
            <a:r>
              <a:rPr lang="ru-RU" dirty="0" smtClean="0"/>
              <a:t>фигуры - шестигранника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566659" cy="353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422"/>
            <a:ext cx="4078238" cy="174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молекулы бензола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r>
              <a:rPr lang="ru-RU" dirty="0" smtClean="0"/>
              <a:t>Все атомы С находятся в состоянии </a:t>
            </a:r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r>
              <a:rPr lang="en-US" dirty="0" smtClean="0"/>
              <a:t> – </a:t>
            </a:r>
            <a:r>
              <a:rPr lang="ru-RU" dirty="0" smtClean="0"/>
              <a:t>гибридизации, значит каждый атом С образует 3 </a:t>
            </a:r>
            <a:r>
              <a:rPr lang="el-GR" dirty="0" smtClean="0"/>
              <a:t>σ</a:t>
            </a:r>
            <a:r>
              <a:rPr lang="ru-RU" dirty="0" smtClean="0"/>
              <a:t> – связи и 1 </a:t>
            </a:r>
            <a:r>
              <a:rPr lang="el-GR" dirty="0" smtClean="0"/>
              <a:t>π</a:t>
            </a:r>
            <a:r>
              <a:rPr lang="ru-RU" dirty="0" smtClean="0"/>
              <a:t> – связь</a:t>
            </a:r>
          </a:p>
          <a:p>
            <a:r>
              <a:rPr lang="ru-RU" dirty="0" smtClean="0"/>
              <a:t>Молекула бензола представляет собой плоский правильный шестиугольник, валентные углы между связями равны 120</a:t>
            </a:r>
            <a:r>
              <a:rPr lang="ru-RU" baseline="30000" dirty="0" smtClean="0"/>
              <a:t>о</a:t>
            </a:r>
          </a:p>
          <a:p>
            <a:r>
              <a:rPr lang="ru-RU" dirty="0"/>
              <a:t>В</a:t>
            </a:r>
            <a:r>
              <a:rPr lang="ru-RU" dirty="0" smtClean="0"/>
              <a:t>се </a:t>
            </a:r>
            <a:r>
              <a:rPr lang="el-GR" dirty="0" smtClean="0"/>
              <a:t>σ</a:t>
            </a:r>
            <a:r>
              <a:rPr lang="ru-RU" dirty="0" smtClean="0"/>
              <a:t> – связи находятся в одной плоскости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75286"/>
            <a:ext cx="4048607" cy="273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Romeo\Desktop\Химия\Уроки\10 класс\Углеводороды\Арены\benzol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18001"/>
            <a:ext cx="44450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молекулы бензола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1468760"/>
          </a:xfrm>
        </p:spPr>
        <p:txBody>
          <a:bodyPr/>
          <a:lstStyle/>
          <a:p>
            <a:r>
              <a:rPr lang="ru-RU" dirty="0" smtClean="0"/>
              <a:t>6 негибридизованных </a:t>
            </a:r>
            <a:r>
              <a:rPr lang="en-US" dirty="0" smtClean="0"/>
              <a:t>p</a:t>
            </a:r>
            <a:r>
              <a:rPr lang="ru-RU" dirty="0" smtClean="0"/>
              <a:t> – </a:t>
            </a:r>
            <a:r>
              <a:rPr lang="ru-RU" dirty="0" err="1" smtClean="0"/>
              <a:t>орбиталей</a:t>
            </a:r>
            <a:r>
              <a:rPr lang="ru-RU" dirty="0" smtClean="0"/>
              <a:t> атомов С расположенные перпендикулярно плоскости кольца и параллельно друг другу, перекрываются между собой и образуют единую сопряженную </a:t>
            </a:r>
            <a:r>
              <a:rPr lang="el-GR" dirty="0" smtClean="0"/>
              <a:t>π</a:t>
            </a:r>
            <a:r>
              <a:rPr lang="ru-RU" dirty="0" smtClean="0"/>
              <a:t> - систему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72463"/>
            <a:ext cx="7704856" cy="312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TC010258012[[fn=Праздничная тема]]</Template>
  <TotalTime>353</TotalTime>
  <Words>525</Words>
  <Application>Microsoft Office PowerPoint</Application>
  <PresentationFormat>Экран (4:3)</PresentationFormat>
  <Paragraphs>104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</vt:lpstr>
      <vt:lpstr>Constantia</vt:lpstr>
      <vt:lpstr>Wingdings</vt:lpstr>
      <vt:lpstr>Wingdings 2</vt:lpstr>
      <vt:lpstr>Celebration</vt:lpstr>
      <vt:lpstr>арены</vt:lpstr>
      <vt:lpstr>Презентация PowerPoint</vt:lpstr>
      <vt:lpstr>Арены или ароматические углеводороды</vt:lpstr>
      <vt:lpstr>История открытия бензола</vt:lpstr>
      <vt:lpstr>История открытия бензола</vt:lpstr>
      <vt:lpstr>Структура молекулы бензола</vt:lpstr>
      <vt:lpstr>Презентация PowerPoint</vt:lpstr>
      <vt:lpstr>Строение молекулы бензола</vt:lpstr>
      <vt:lpstr>Строение молекулы бензола</vt:lpstr>
      <vt:lpstr>Современная структурная формула бензола</vt:lpstr>
      <vt:lpstr>Представители аренов</vt:lpstr>
      <vt:lpstr>Номенклатура аренов</vt:lpstr>
      <vt:lpstr>Назвать углеводород</vt:lpstr>
      <vt:lpstr>Изомерия аренов </vt:lpstr>
      <vt:lpstr>Получение бензола</vt:lpstr>
      <vt:lpstr>Получение гомологов бензола</vt:lpstr>
      <vt:lpstr>Физические свойства бензола</vt:lpstr>
      <vt:lpstr>Химические свойства</vt:lpstr>
      <vt:lpstr>Реакции замещения</vt:lpstr>
      <vt:lpstr>Реакции присоединения</vt:lpstr>
      <vt:lpstr>Реакции окисления</vt:lpstr>
      <vt:lpstr>Физиологическое действие бензола</vt:lpstr>
      <vt:lpstr>Применение бензола</vt:lpstr>
      <vt:lpstr>Отметьте  клетки, в которых записаны формулы  аренов. Найдите среди них изомеры. 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 «бензол»</dc:title>
  <dc:creator>Romeo</dc:creator>
  <cp:lastModifiedBy>Serg</cp:lastModifiedBy>
  <cp:revision>29</cp:revision>
  <dcterms:created xsi:type="dcterms:W3CDTF">2011-12-19T17:44:21Z</dcterms:created>
  <dcterms:modified xsi:type="dcterms:W3CDTF">2022-05-16T09:05:19Z</dcterms:modified>
</cp:coreProperties>
</file>