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44"/>
  </p:notesMasterIdLst>
  <p:sldIdLst>
    <p:sldId id="256" r:id="rId2"/>
    <p:sldId id="298" r:id="rId3"/>
    <p:sldId id="317" r:id="rId4"/>
    <p:sldId id="310" r:id="rId5"/>
    <p:sldId id="276" r:id="rId6"/>
    <p:sldId id="318" r:id="rId7"/>
    <p:sldId id="299" r:id="rId8"/>
    <p:sldId id="311" r:id="rId9"/>
    <p:sldId id="314" r:id="rId10"/>
    <p:sldId id="315" r:id="rId11"/>
    <p:sldId id="316" r:id="rId12"/>
    <p:sldId id="302" r:id="rId13"/>
    <p:sldId id="319" r:id="rId14"/>
    <p:sldId id="320" r:id="rId15"/>
    <p:sldId id="321" r:id="rId16"/>
    <p:sldId id="322" r:id="rId17"/>
    <p:sldId id="323" r:id="rId18"/>
    <p:sldId id="303" r:id="rId19"/>
    <p:sldId id="324" r:id="rId20"/>
    <p:sldId id="325" r:id="rId21"/>
    <p:sldId id="326" r:id="rId22"/>
    <p:sldId id="327" r:id="rId23"/>
    <p:sldId id="328" r:id="rId24"/>
    <p:sldId id="304" r:id="rId25"/>
    <p:sldId id="331" r:id="rId26"/>
    <p:sldId id="332" r:id="rId27"/>
    <p:sldId id="334" r:id="rId28"/>
    <p:sldId id="306" r:id="rId29"/>
    <p:sldId id="335" r:id="rId30"/>
    <p:sldId id="336" r:id="rId31"/>
    <p:sldId id="337" r:id="rId32"/>
    <p:sldId id="307" r:id="rId33"/>
    <p:sldId id="338" r:id="rId34"/>
    <p:sldId id="348" r:id="rId35"/>
    <p:sldId id="308" r:id="rId36"/>
    <p:sldId id="343" r:id="rId37"/>
    <p:sldId id="344" r:id="rId38"/>
    <p:sldId id="309" r:id="rId39"/>
    <p:sldId id="285" r:id="rId40"/>
    <p:sldId id="333" r:id="rId41"/>
    <p:sldId id="346" r:id="rId42"/>
    <p:sldId id="347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9" autoAdjust="0"/>
    <p:restoredTop sz="94624"/>
  </p:normalViewPr>
  <p:slideViewPr>
    <p:cSldViewPr>
      <p:cViewPr varScale="1">
        <p:scale>
          <a:sx n="106" d="100"/>
          <a:sy n="106" d="100"/>
        </p:scale>
        <p:origin x="179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AC4AF63-0DE6-4DC6-BBA5-AAFAA0326345}" type="datetimeFigureOut">
              <a:rPr lang="ru-RU"/>
              <a:pPr>
                <a:defRPr/>
              </a:pPr>
              <a:t>12.01.2021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126D70D-E59D-4952-A7E9-15E628825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F9205F-280E-476A-B758-730F46C1232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310036-66E0-4880-AE8F-3C4D65D08A0A}" type="datetimeFigureOut">
              <a:rPr lang="ru-RU"/>
              <a:pPr>
                <a:defRPr/>
              </a:pPr>
              <a:t>12.01.2021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C5DA09-9752-4C0D-B6B7-63AF76109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CB806-2B50-4B3D-8361-9264694E3329}" type="datetimeFigureOut">
              <a:rPr lang="ru-RU"/>
              <a:pPr>
                <a:defRPr/>
              </a:pPr>
              <a:t>12.01.2021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362D4-8FDA-49D8-848F-063F3CD38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BE7B4-5653-44DF-9930-F7E28642F32B}" type="datetimeFigureOut">
              <a:rPr lang="ru-RU"/>
              <a:pPr>
                <a:defRPr/>
              </a:pPr>
              <a:t>12.01.2021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FAB8D-8060-4643-B51E-3D79392AB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E18F8-C1C5-452C-BA6B-F8C9485CF544}" type="datetimeFigureOut">
              <a:rPr lang="ru-RU"/>
              <a:pPr>
                <a:defRPr/>
              </a:pPr>
              <a:t>12.01.2021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A7DD8-ACE2-4D3A-959B-BB9ABDFA0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E0386A-D6EF-4590-8116-9F7293393400}" type="datetimeFigureOut">
              <a:rPr lang="ru-RU"/>
              <a:pPr>
                <a:defRPr/>
              </a:pPr>
              <a:t>12.01.2021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C57E4E-D584-47AF-80CA-0210458CF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126EF-CB97-4954-ACB4-81C2BFECB7FE}" type="datetimeFigureOut">
              <a:rPr lang="ru-RU"/>
              <a:pPr>
                <a:defRPr/>
              </a:pPr>
              <a:t>12.01.2021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96EFC-D16E-4DC8-A6B0-88E931EFA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9A4680-7A95-490C-BC77-C8AD0E3364FB}" type="datetimeFigureOut">
              <a:rPr lang="ru-RU"/>
              <a:pPr>
                <a:defRPr/>
              </a:pPr>
              <a:t>12.01.2021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3F8DB6-EBBF-445A-A296-A5E96485D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2C3E7-0B0A-4026-851B-1C7EC21B9905}" type="datetimeFigureOut">
              <a:rPr lang="ru-RU"/>
              <a:pPr>
                <a:defRPr/>
              </a:pPr>
              <a:t>12.01.2021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9F05D-E8F5-4572-B0EB-21DE23841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4E7A53-D327-48C8-9175-77A6095A16D6}" type="datetimeFigureOut">
              <a:rPr lang="ru-RU"/>
              <a:pPr>
                <a:defRPr/>
              </a:pPr>
              <a:t>12.01.2021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E62810-2258-40B2-B0D9-5150E5BEF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232F81-8DFD-4FB8-BF54-BED9928FC600}" type="datetimeFigureOut">
              <a:rPr lang="ru-RU"/>
              <a:pPr>
                <a:defRPr/>
              </a:pPr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18D38C-B0DD-49AA-8AD1-95ACC0496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Прямоугольник 7"/>
          <p:cNvGrpSpPr>
            <a:grpSpLocks/>
          </p:cNvGrpSpPr>
          <p:nvPr/>
        </p:nvGrpSpPr>
        <p:grpSpPr bwMode="auto">
          <a:xfrm>
            <a:off x="646113" y="969963"/>
            <a:ext cx="4803775" cy="4802187"/>
            <a:chOff x="407" y="611"/>
            <a:chExt cx="3026" cy="3025"/>
          </a:xfrm>
        </p:grpSpPr>
        <p:pic>
          <p:nvPicPr>
            <p:cNvPr id="6" name="Прямоугольник 7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7" y="611"/>
              <a:ext cx="3026" cy="3025"/>
            </a:xfrm>
            <a:prstGeom prst="rect">
              <a:avLst/>
            </a:prstGeom>
            <a:noFill/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480" y="672"/>
              <a:ext cx="288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274320"/>
            <a:lstStyle/>
            <a:p>
              <a:pPr indent="-282575">
                <a:lnSpc>
                  <a:spcPts val="3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en-US" sz="3200">
                <a:latin typeface="Gill Sans MT" pitchFamily="34" charset="0"/>
              </a:endParaRPr>
            </a:p>
          </p:txBody>
        </p:sp>
      </p:grpSp>
      <p:sp>
        <p:nvSpPr>
          <p:cNvPr id="8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99305D-F998-44EE-89A3-4B849961AC07}" type="datetimeFigureOut">
              <a:rPr lang="ru-RU"/>
              <a:pPr>
                <a:defRPr/>
              </a:pPr>
              <a:t>12.01.2021</a:t>
            </a:fld>
            <a:endParaRPr lang="ru-RU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6C7BF9-43EE-4448-A22C-C7AAB4CC4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4A4F5BDD-8EB7-41AB-9AA6-2A7A1DAF8D04}" type="datetimeFigureOut">
              <a:rPr lang="ru-RU"/>
              <a:pPr>
                <a:defRPr/>
              </a:pPr>
              <a:t>12.01.2021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26965D0F-CFA6-43B3-9AA5-DF02FC430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8" r:id="rId2"/>
    <p:sldLayoutId id="2147483770" r:id="rId3"/>
    <p:sldLayoutId id="2147483767" r:id="rId4"/>
    <p:sldLayoutId id="2147483771" r:id="rId5"/>
    <p:sldLayoutId id="2147483766" r:id="rId6"/>
    <p:sldLayoutId id="2147483772" r:id="rId7"/>
    <p:sldLayoutId id="2147483773" r:id="rId8"/>
    <p:sldLayoutId id="2147483774" r:id="rId9"/>
    <p:sldLayoutId id="2147483765" r:id="rId10"/>
    <p:sldLayoutId id="2147483764" r:id="rId11"/>
  </p:sldLayoutIdLst>
  <p:transition spd="slow">
    <p:blinds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hyperlink" Target="http://www.enyenisezon.com/wp-content/uploads/2013/07/%C3%87e%C5%9Fitli-Dekore-Edilmi%C5%9F-Salon-%C3%96rnekleri.jpg" TargetMode="External"/><Relationship Id="rId7" Type="http://schemas.openxmlformats.org/officeDocument/2006/relationships/hyperlink" Target="http://remont-rostov1.ru/wp-content/uploads/2015/04/dfyyfz-745x471.jpg" TargetMode="External"/><Relationship Id="rId2" Type="http://schemas.openxmlformats.org/officeDocument/2006/relationships/hyperlink" Target="http://postroyka22.ru/wp-content/gallery/dizajn-interera/image_2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roi-grand.umi.ru/images/cms/data/tmp_19943-zelenaja-vannaja-79_0-222813469.jpg" TargetMode="External"/><Relationship Id="rId5" Type="http://schemas.openxmlformats.org/officeDocument/2006/relationships/hyperlink" Target="http://www.zwalls.ru/pic/201309/1024x600/zwalls.ru-12848.jpg" TargetMode="External"/><Relationship Id="rId4" Type="http://schemas.openxmlformats.org/officeDocument/2006/relationships/hyperlink" Target="http://www.mebit.ru/uploads/images/angelo1b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3dhousedownload.com/wp-content/uploads/2012/12/Wood-floor-white-wall.jpg" TargetMode="External"/><Relationship Id="rId13" Type="http://schemas.openxmlformats.org/officeDocument/2006/relationships/hyperlink" Target="http://img1.liveinternet.ru/images/attach/c/8/100/43/100043425_smartdividerfurniture.jpg" TargetMode="External"/><Relationship Id="rId18" Type="http://schemas.openxmlformats.org/officeDocument/2006/relationships/hyperlink" Target="https://www.pics-zone.ru/img.php?url=http://mywishlist.ru/pic/i/wish/orig/006/127/835.jpeg" TargetMode="External"/><Relationship Id="rId3" Type="http://schemas.openxmlformats.org/officeDocument/2006/relationships/hyperlink" Target="http://remont-rostov1.ru/wp-content/uploads/2015/04/dfyyfz-745x471.jpg" TargetMode="External"/><Relationship Id="rId7" Type="http://schemas.openxmlformats.org/officeDocument/2006/relationships/hyperlink" Target="http://samsmogy-remont.ru/wp-content/uploads/2013/04/14.jpg" TargetMode="External"/><Relationship Id="rId12" Type="http://schemas.openxmlformats.org/officeDocument/2006/relationships/hyperlink" Target="http://homespace.kz/uploads/resized/164_rc_960x525_1010.jpg" TargetMode="External"/><Relationship Id="rId17" Type="http://schemas.openxmlformats.org/officeDocument/2006/relationships/hyperlink" Target="http://qualityservise.ru/images/stories/kuhni.jpg" TargetMode="External"/><Relationship Id="rId2" Type="http://schemas.openxmlformats.org/officeDocument/2006/relationships/image" Target="../media/image52.png"/><Relationship Id="rId16" Type="http://schemas.openxmlformats.org/officeDocument/2006/relationships/hyperlink" Target="http://www.live-design.ru/wp-content/uploads/2013/11/ld_zoni_svet-2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bliz.com.ua/uploads/posts/2012-08/1346265105_r1.jpg" TargetMode="External"/><Relationship Id="rId11" Type="http://schemas.openxmlformats.org/officeDocument/2006/relationships/hyperlink" Target="http://potolokspec.ru/wp-content/uploads/derevyannyy-potolok-delaet-podshivku-panelyami-prosteyshim-resheniem-bez-edinogo-minusa.jpg" TargetMode="External"/><Relationship Id="rId5" Type="http://schemas.openxmlformats.org/officeDocument/2006/relationships/hyperlink" Target="http://www.myhome.ru/uploads/public/idea/1/3381/interior/26476/1920x1080resize_interior12813_48_1360829858.jpg" TargetMode="External"/><Relationship Id="rId15" Type="http://schemas.openxmlformats.org/officeDocument/2006/relationships/hyperlink" Target="http://www.live-design.ru/wp-content/uploads/2013/11/ld_zoni_peregorodki-27-copy.jpg" TargetMode="External"/><Relationship Id="rId10" Type="http://schemas.openxmlformats.org/officeDocument/2006/relationships/hyperlink" Target="http://s53.radikal.ru/i140/1006/ec/9f48c3808c3f.jpg" TargetMode="External"/><Relationship Id="rId19" Type="http://schemas.openxmlformats.org/officeDocument/2006/relationships/hyperlink" Target="http://www.meleklermekani.com/attachments/japon-perde-10-jpg.43153/" TargetMode="External"/><Relationship Id="rId4" Type="http://schemas.openxmlformats.org/officeDocument/2006/relationships/hyperlink" Target="http://www.perfectwifey.com/wp-content/uploads/2013/06/3eb6126cddbc.png" TargetMode="External"/><Relationship Id="rId9" Type="http://schemas.openxmlformats.org/officeDocument/2006/relationships/hyperlink" Target="http://i.imgur.com/wxosdrp.jpg" TargetMode="External"/><Relationship Id="rId14" Type="http://schemas.openxmlformats.org/officeDocument/2006/relationships/hyperlink" Target="http://interiorsroom.ru/wp-content/uploads/family-rooms-ideas-05.jpg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dekosvet.ru/photos/sovr2.jpg" TargetMode="External"/><Relationship Id="rId3" Type="http://schemas.openxmlformats.org/officeDocument/2006/relationships/hyperlink" Target="http://newsone.ws/image/resize/718/0/7c/1d/6f31a2bd8e5740c9.jpeg" TargetMode="External"/><Relationship Id="rId7" Type="http://schemas.openxmlformats.org/officeDocument/2006/relationships/hyperlink" Target="http://eco-mir.org/sites/default/files/%D0%9C%D0%BE%D0%B8%20%D1%84%D0%BE%D1%82%D0%BE%20-%201743/%D0%A4%D0%BE%D1%82%D0%BE%20%D0%B2%20%D0%BD%D0%BE%D0%B2%D0%BE%D1%81%D1%82%D1%8F%D1%85/5822-11286.jpg" TargetMode="External"/><Relationship Id="rId12" Type="http://schemas.openxmlformats.org/officeDocument/2006/relationships/hyperlink" Target="http://komod-v-sirope.ru/wp-content/uploads/2012/11/%C2%A7%C2%AE%D2%90%E2%80%A0%E2%89%A0.jpg" TargetMode="External"/><Relationship Id="rId2" Type="http://schemas.openxmlformats.org/officeDocument/2006/relationships/hyperlink" Target="http://www.decoromicasa.com/images/Escaparate/tusalfombras.com/alfombras_2/grandes/escaparate_0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2.404content.com/1/5D/99/429493639898990172/fullsize.jpg" TargetMode="External"/><Relationship Id="rId11" Type="http://schemas.openxmlformats.org/officeDocument/2006/relationships/hyperlink" Target="http://www.energo-esco.ru/templates/images/gallery/1.jpg" TargetMode="External"/><Relationship Id="rId5" Type="http://schemas.openxmlformats.org/officeDocument/2006/relationships/hyperlink" Target="http://fotohomka.ru/images/Dec/07/c0157b843ff601703f8d3fe1dca0f1dc/1.jpg" TargetMode="External"/><Relationship Id="rId10" Type="http://schemas.openxmlformats.org/officeDocument/2006/relationships/hyperlink" Target="http://www.new.oldor.ru/netcat_files/729/547/obychnye_lampy.jpg" TargetMode="External"/><Relationship Id="rId4" Type="http://schemas.openxmlformats.org/officeDocument/2006/relationships/hyperlink" Target="http://vefire.tomsk.ru/wp-content/uploads/2015/02/a0b729076cc3.jpg" TargetMode="External"/><Relationship Id="rId9" Type="http://schemas.openxmlformats.org/officeDocument/2006/relationships/hyperlink" Target="http://4.bp.blogspot.com/-FY_06SuHKGI/UfpTV0lddII/AAAAAAAAEKY/lLvkzqM92os/s1600/26.png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lostroy.org/uploads/images/DETALI/window-Dressing1/99bdc43375db0835c4849100c6209165.jpg" TargetMode="External"/><Relationship Id="rId13" Type="http://schemas.openxmlformats.org/officeDocument/2006/relationships/hyperlink" Target="http://www.gelos.ru/month/nov2010book/thumbs/26065-14.jpg" TargetMode="External"/><Relationship Id="rId3" Type="http://schemas.openxmlformats.org/officeDocument/2006/relationships/hyperlink" Target="http://www.meleklermekani.com/imagehosting/degisik-perde9-3279.jpg" TargetMode="External"/><Relationship Id="rId7" Type="http://schemas.openxmlformats.org/officeDocument/2006/relationships/hyperlink" Target="http://uhouse.ru/uploads/posts/2012-02/1329598339_glavnoe.jpg" TargetMode="External"/><Relationship Id="rId12" Type="http://schemas.openxmlformats.org/officeDocument/2006/relationships/hyperlink" Target="http://picsdesktop.net/Sport/800x600/PicsDesktop.net_124.jpg" TargetMode="External"/><Relationship Id="rId2" Type="http://schemas.openxmlformats.org/officeDocument/2006/relationships/hyperlink" Target="http://ru4.anyfad.com/items/t1@d9348ac6-e47a-43ba-8281-fd7dc2c92bf7/Kovry-v-interere-sovety-i-idei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lay-rooms.com/ekmps/shops/playrooms/images/venita-red-with-white-spots-pvc-tablecloth-2550-p.jpg" TargetMode="External"/><Relationship Id="rId11" Type="http://schemas.openxmlformats.org/officeDocument/2006/relationships/hyperlink" Target="http://www.mini-koleso.ru/images/xdata/images/numizmatika.jpg" TargetMode="External"/><Relationship Id="rId5" Type="http://schemas.openxmlformats.org/officeDocument/2006/relationships/hyperlink" Target="http://amidas.fis.ru/popup_imgs/10742549.jpg" TargetMode="External"/><Relationship Id="rId15" Type="http://schemas.openxmlformats.org/officeDocument/2006/relationships/hyperlink" Target="http://neostudia.com/wp-content/uploads/2013/03/print_poster2.png" TargetMode="External"/><Relationship Id="rId10" Type="http://schemas.openxmlformats.org/officeDocument/2006/relationships/hyperlink" Target="http://i.ytimg.com/vi/Qd27wh1HLyo/maxresdefault.jpg" TargetMode="External"/><Relationship Id="rId4" Type="http://schemas.openxmlformats.org/officeDocument/2006/relationships/hyperlink" Target="http://horosho-doma.ru/wordpress/wp-content/uploads/2514.jpg" TargetMode="External"/><Relationship Id="rId9" Type="http://schemas.openxmlformats.org/officeDocument/2006/relationships/hyperlink" Target="http://www.shadesofaustralia.net.au/newsite/wp-content/uploads/2014/03/product_panel_blind.jpg" TargetMode="External"/><Relationship Id="rId14" Type="http://schemas.openxmlformats.org/officeDocument/2006/relationships/hyperlink" Target="http://privatelibrary.typepad.com/.a/6a01156f7ea6f7970b01287618a3c9970c-800w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homemodish.com/wp-content/uploads/2013/10/exterior-perky-beautiful-house-summer-garden-landscape-design-inspiration-pretty-garden-landscapes-inspiration-972x5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268413"/>
            <a:ext cx="7758113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2988" y="404813"/>
            <a:ext cx="7772400" cy="5715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4800">
                <a:effectLst>
                  <a:outerShdw blurRad="38100" dist="38100" dir="2700000" algn="tl">
                    <a:srgbClr val="C0C0C0"/>
                  </a:outerShdw>
                </a:effectLst>
                <a:latin typeface="Gabriola"/>
              </a:rPr>
              <a:t>Интерьер жилого дома</a:t>
            </a: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5" y="4572000"/>
            <a:ext cx="3929063" cy="1857375"/>
          </a:xfrm>
        </p:spPr>
        <p:txBody>
          <a:bodyPr/>
          <a:lstStyle/>
          <a:p>
            <a:pPr marL="26988" algn="r" eaLnBrk="1" hangingPunct="1">
              <a:buFont typeface="Arial" charset="0"/>
              <a:buNone/>
            </a:pPr>
            <a:endParaRPr lang="ru-RU" sz="2800" b="1" i="1" dirty="0">
              <a:solidFill>
                <a:srgbClr val="7030A0"/>
              </a:solidFill>
              <a:ea typeface="Aharoni"/>
              <a:cs typeface="Aharoni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http://homespace.kz/uploads/resized/1285_rr_760x525_Spring_decorating_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0"/>
            <a:ext cx="47148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215063" y="1714500"/>
            <a:ext cx="27860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      </a:t>
            </a:r>
            <a:r>
              <a:rPr lang="ru-RU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Кухня, столовая</a:t>
            </a:r>
          </a:p>
        </p:txBody>
      </p:sp>
      <p:pic>
        <p:nvPicPr>
          <p:cNvPr id="24579" name="Picture 2" descr="http://www.myhome.ru/uploads/public/idea/1/3381/interior/26476/1920x1080resize_interior12813_48_13608298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0" y="3357563"/>
            <a:ext cx="4286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15063" y="1357313"/>
            <a:ext cx="25003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Детская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1563" y="4572000"/>
            <a:ext cx="26431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Рабочий кабинет</a:t>
            </a:r>
          </a:p>
        </p:txBody>
      </p:sp>
      <p:pic>
        <p:nvPicPr>
          <p:cNvPr id="25603" name="Picture 2" descr="http://mebliz.com.ua/uploads/posts/2012-08/1346265105_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42875"/>
            <a:ext cx="4429125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ttp://samsmogy-remont.ru/wp-content/uploads/2013/04/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3406775"/>
            <a:ext cx="4748213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>
                <a:solidFill>
                  <a:schemeClr val="tx2">
                    <a:satMod val="130000"/>
                  </a:schemeClr>
                </a:solidFill>
                <a:latin typeface="Gabriola" pitchFamily="82" charset="0"/>
              </a:rPr>
              <a:t>Зонирование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4588" cy="1123950"/>
          </a:xfrm>
        </p:spPr>
        <p:txBody>
          <a:bodyPr/>
          <a:lstStyle/>
          <a:p>
            <a:pPr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Это разделение пространства на отдельные зоны в одной комнате. </a:t>
            </a:r>
          </a:p>
          <a:p>
            <a:pPr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Декораторский прием, позволяющий визуально разграничить пространство на несколько функциональных зон, не нарушая при этом общую стилистику помещения</a:t>
            </a:r>
          </a:p>
          <a:p>
            <a:pPr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Для этого используют мебель и элементы оборудования.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43663" y="476250"/>
            <a:ext cx="25209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Зонирование комнаты на гостиную и спальню</a:t>
            </a:r>
          </a:p>
        </p:txBody>
      </p:sp>
      <p:pic>
        <p:nvPicPr>
          <p:cNvPr id="27650" name="Picture 4" descr="http://www.3dhousedownload.com/wp-content/uploads/2012/12/Wood-floor-white-w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42875"/>
            <a:ext cx="4643438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6" descr="http://i.imgur.com/wxosdr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3643313"/>
            <a:ext cx="615632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-7938"/>
            <a:ext cx="4529137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84888" y="692150"/>
            <a:ext cx="2951162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Зонирование комнаты с помощью потолков, балок и арок</a:t>
            </a:r>
          </a:p>
        </p:txBody>
      </p:sp>
      <p:pic>
        <p:nvPicPr>
          <p:cNvPr id="28675" name="Picture 2" descr="http://potolokspec.ru/wp-content/uploads/derevyannyy-potolok-delaet-podshivku-panelyami-prosteyshim-resheniem-bez-edinogo-minu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3500438"/>
            <a:ext cx="48244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88" y="1052513"/>
            <a:ext cx="259238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Зонирование  с помощью мебели</a:t>
            </a:r>
          </a:p>
        </p:txBody>
      </p:sp>
      <p:pic>
        <p:nvPicPr>
          <p:cNvPr id="29698" name="Picture 2" descr="http://homespace.kz/uploads/resized/164_rc_960x525_1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42875"/>
            <a:ext cx="4786313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http://img1.liveinternet.ru/images/attach/c/8/100/43/100043425_smartdividerfurni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3214688"/>
            <a:ext cx="3500438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2338" y="3606800"/>
            <a:ext cx="4392612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91250" y="857250"/>
            <a:ext cx="29527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Зонирование комнаты с помощью перегородок и текстиля</a:t>
            </a:r>
          </a:p>
        </p:txBody>
      </p:sp>
      <p:pic>
        <p:nvPicPr>
          <p:cNvPr id="30723" name="Picture 2" descr="http://interiorsroom.ru/wp-content/uploads/family-rooms-ideas-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42875"/>
            <a:ext cx="51244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8575"/>
            <a:ext cx="480060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300788" y="1241425"/>
            <a:ext cx="273526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Зонирование с помощью света</a:t>
            </a:r>
          </a:p>
        </p:txBody>
      </p:sp>
      <p:pic>
        <p:nvPicPr>
          <p:cNvPr id="31747" name="Picture 2" descr="http://qualityservise.ru/images/stories/kuh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3405188"/>
            <a:ext cx="5000625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satMod val="130000"/>
                  </a:schemeClr>
                </a:solidFill>
                <a:latin typeface="Gabriola" pitchFamily="82" charset="0"/>
              </a:rPr>
              <a:t>Декоративное убранство</a:t>
            </a: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1258888" y="1484313"/>
            <a:ext cx="7494587" cy="10525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Это декоративные элементы, украшающие быт человека: </a:t>
            </a:r>
          </a:p>
          <a:p>
            <a:pPr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тканые ковры, декоративные ткани;</a:t>
            </a:r>
          </a:p>
          <a:p>
            <a:pPr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 посуда;</a:t>
            </a:r>
          </a:p>
          <a:p>
            <a:pPr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 цветы;</a:t>
            </a:r>
          </a:p>
          <a:p>
            <a:pPr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 картины;</a:t>
            </a:r>
          </a:p>
          <a:p>
            <a:pPr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 музыкальное оформление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http://domaart.ru/wp-content/uploads/2014/12/shto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214313"/>
            <a:ext cx="37687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508625" y="476250"/>
            <a:ext cx="33845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Шторы — это занавеси на окнах из плотных тканей, почти не пропускающих свет. </a:t>
            </a:r>
          </a:p>
        </p:txBody>
      </p:sp>
      <p:pic>
        <p:nvPicPr>
          <p:cNvPr id="33795" name="Picture 2" descr="http://www.meleklermekani.com/attachments/japon-perde-10-jpg.43153/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3681413"/>
            <a:ext cx="3956050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4588" cy="1939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  <a:latin typeface="Gabriola" pitchFamily="82" charset="0"/>
                <a:cs typeface="Times New Roman" panose="02020603050405020304" pitchFamily="18" charset="0"/>
              </a:rPr>
              <a:t>ЦЕЛЬ ЗАНЯТИЯ:</a:t>
            </a:r>
            <a:endParaRPr lang="ru-RU" sz="4000" dirty="0">
              <a:solidFill>
                <a:schemeClr val="tx2">
                  <a:satMod val="130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0" y="1571625"/>
            <a:ext cx="7505700" cy="4676775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i="1" u="sng" dirty="0">
                <a:latin typeface="Times New Roman" pitchFamily="18" charset="0"/>
                <a:cs typeface="Times New Roman" panose="02020603050405020304" pitchFamily="18" charset="0"/>
              </a:rPr>
              <a:t>Обучающая</a:t>
            </a:r>
            <a:r>
              <a:rPr lang="ru-RU" sz="2400" dirty="0">
                <a:latin typeface="Times New Roman" pitchFamily="18" charset="0"/>
                <a:cs typeface="Times New Roman" panose="02020603050405020304" pitchFamily="18" charset="0"/>
              </a:rPr>
              <a:t> - о</a:t>
            </a:r>
            <a:r>
              <a:rPr lang="ru-RU" sz="2400" dirty="0">
                <a:latin typeface="Times New Roman" pitchFamily="18" charset="0"/>
              </a:rPr>
              <a:t>знакомить учащихся с основными качествами интерьера, его особенностями;  ознакомить с видами и организацией освещения в разных зонах;  ознакомить с отделкой квартиры и оформлением тканями окна.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i="1" u="sng" dirty="0">
                <a:latin typeface="Times New Roman" pitchFamily="18" charset="0"/>
                <a:cs typeface="Times New Roman" panose="02020603050405020304" pitchFamily="18" charset="0"/>
              </a:rPr>
              <a:t>Развивающая</a:t>
            </a:r>
            <a:r>
              <a:rPr lang="ru-RU" sz="2400" dirty="0">
                <a:latin typeface="Times New Roman" pitchFamily="18" charset="0"/>
                <a:cs typeface="Times New Roman" panose="02020603050405020304" pitchFamily="18" charset="0"/>
              </a:rPr>
              <a:t> –п</a:t>
            </a:r>
            <a:r>
              <a:rPr lang="ru-RU" sz="2400" dirty="0">
                <a:latin typeface="Times New Roman" pitchFamily="18" charset="0"/>
              </a:rPr>
              <a:t>рививать умения к созданию уюта, комфорта, эстетики быта.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i="1" u="sng" dirty="0">
                <a:latin typeface="Times New Roman" pitchFamily="18" charset="0"/>
                <a:cs typeface="Times New Roman" panose="02020603050405020304" pitchFamily="18" charset="0"/>
              </a:rPr>
              <a:t>Воспитательная</a:t>
            </a:r>
            <a:r>
              <a:rPr lang="ru-RU" sz="2400" dirty="0">
                <a:latin typeface="Times New Roman" pitchFamily="18" charset="0"/>
                <a:cs typeface="Times New Roman" panose="02020603050405020304" pitchFamily="18" charset="0"/>
              </a:rPr>
              <a:t> -</a:t>
            </a:r>
            <a:r>
              <a:rPr lang="ru-RU" sz="2400" dirty="0">
                <a:latin typeface="Times New Roman" pitchFamily="18" charset="0"/>
              </a:rPr>
              <a:t> воспитывать эстетический вкус, чувство меры и гармонии. Прививать навыки культуры труда и аккуратности.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spd="slow">
    <p:blinds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50" y="428625"/>
            <a:ext cx="72151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Ковры, тканые дорожки с давних времен использовались человеком для утепления и украшения жилища. </a:t>
            </a:r>
          </a:p>
        </p:txBody>
      </p:sp>
      <p:pic>
        <p:nvPicPr>
          <p:cNvPr id="34818" name="Picture 2" descr="http://www.decoromicasa.com/images/Escaparate/tusalfombras.com/alfombras_2/grandes/escaparate_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928813"/>
            <a:ext cx="737870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63" y="500063"/>
            <a:ext cx="78867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Декорирование кухни, столовой с помощью посуды – это самый актуальный способ завершить композицию и подчеркнуть функциональное назначение пространства</a:t>
            </a:r>
          </a:p>
        </p:txBody>
      </p:sp>
      <p:pic>
        <p:nvPicPr>
          <p:cNvPr id="35842" name="Picture 2" descr="http://newsone.ws/image/resize/718/0/7c/1d/6f31a2bd8e5740c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000250"/>
            <a:ext cx="68389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43550" y="692150"/>
            <a:ext cx="32416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Живые растения способны мгновенно добавить жизни и красок любой комнате.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0125" y="4572000"/>
            <a:ext cx="38163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Зеленые растения добавляют свежести и жизни в любой интерьер</a:t>
            </a:r>
          </a:p>
        </p:txBody>
      </p:sp>
      <p:pic>
        <p:nvPicPr>
          <p:cNvPr id="36867" name="Picture 2" descr="http://vefire.tomsk.ru/wp-content/uploads/2015/02/a0b729076cc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9513" y="500063"/>
            <a:ext cx="439578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http://fotohomka.ru/images/Dec/07/c0157b843ff601703f8d3fe1dca0f1dc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643313"/>
            <a:ext cx="4516437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470275"/>
            <a:ext cx="4489450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72125" y="571500"/>
            <a:ext cx="3049588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Классическое понятие «картина» обозначает произведение масляной живописи, оправленное рамой.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4000500"/>
            <a:ext cx="316865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жилище это и офорты, эстампы, репродукции, и фотографии.</a:t>
            </a:r>
          </a:p>
        </p:txBody>
      </p:sp>
      <p:pic>
        <p:nvPicPr>
          <p:cNvPr id="37892" name="Picture 2" descr="http://2.404content.com/1/5D/99/429493639898990172/fullsiz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14313"/>
            <a:ext cx="3500438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>
                <a:solidFill>
                  <a:schemeClr val="tx2">
                    <a:satMod val="130000"/>
                  </a:schemeClr>
                </a:solidFill>
                <a:latin typeface="Gabriola" pitchFamily="82" charset="0"/>
              </a:rPr>
              <a:t>Освещение</a:t>
            </a:r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Главное освещение – общее;</a:t>
            </a:r>
          </a:p>
          <a:p>
            <a:pPr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Освещение одной функциональной зоны – местное освещение ;</a:t>
            </a:r>
          </a:p>
          <a:p>
            <a:pPr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Комбинированное освещение; </a:t>
            </a:r>
          </a:p>
          <a:p>
            <a:pPr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Экспозиционно-акцентирующее освещение; </a:t>
            </a:r>
          </a:p>
          <a:p>
            <a:pPr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Декоративное освещение;</a:t>
            </a:r>
          </a:p>
          <a:p>
            <a:pPr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Светильники - ночники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214438"/>
            <a:ext cx="331311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Потолочная люстра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7900" y="4429125"/>
            <a:ext cx="30861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Комбинированный свет</a:t>
            </a:r>
          </a:p>
        </p:txBody>
      </p:sp>
      <p:pic>
        <p:nvPicPr>
          <p:cNvPr id="39939" name="Picture 2" descr="http://dekosvet.ru/photos/sov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142875"/>
            <a:ext cx="47148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http://4.bp.blogspot.com/-FY_06SuHKGI/UfpTV0lddII/AAAAAAAAEKY/lLvkzqM92os/s1600/2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3571875"/>
            <a:ext cx="4500562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3313" y="571500"/>
            <a:ext cx="30241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Светильники</a:t>
            </a:r>
          </a:p>
        </p:txBody>
      </p:sp>
      <p:pic>
        <p:nvPicPr>
          <p:cNvPr id="40962" name="Picture 2" descr="http://www.new.oldor.ru/netcat_files/729/547/obychnye_lam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643063"/>
            <a:ext cx="76200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714375"/>
            <a:ext cx="51435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Декоративная подсветка</a:t>
            </a:r>
            <a:endParaRPr lang="ru-RU" dirty="0"/>
          </a:p>
        </p:txBody>
      </p:sp>
      <p:pic>
        <p:nvPicPr>
          <p:cNvPr id="41986" name="Picture 2" descr="http://www.energo-esco.ru/templates/images/gallery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428750"/>
            <a:ext cx="762952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>
                <a:solidFill>
                  <a:schemeClr val="tx2">
                    <a:satMod val="130000"/>
                  </a:schemeClr>
                </a:solidFill>
                <a:latin typeface="Gabriola" pitchFamily="82" charset="0"/>
              </a:rPr>
              <a:t>Декоративные ткани</a:t>
            </a:r>
          </a:p>
        </p:txBody>
      </p:sp>
      <p:sp>
        <p:nvSpPr>
          <p:cNvPr id="43010" name="Содержимое 2"/>
          <p:cNvSpPr>
            <a:spLocks noGrp="1"/>
          </p:cNvSpPr>
          <p:nvPr>
            <p:ph idx="1"/>
          </p:nvPr>
        </p:nvSpPr>
        <p:spPr>
          <a:xfrm>
            <a:off x="1435100" y="1214438"/>
            <a:ext cx="7499350" cy="5033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Ткань — весьма благодарный материал для создания различных элементов интерьера. С помощью ткани мы можем не только украсить жилище, но и скрыть его недостатки.</a:t>
            </a:r>
          </a:p>
          <a:p>
            <a:pPr eaLnBrk="1" hangingPunct="1">
              <a:buFont typeface="Wingdings 2" pitchFamily="18" charset="2"/>
              <a:buNone/>
            </a:pPr>
            <a:endParaRPr lang="ru-RU" sz="22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С помощью ткани можно воплотить любую идею в жизнь.</a:t>
            </a:r>
          </a:p>
          <a:p>
            <a:pPr eaLnBrk="1" hangingPunct="1">
              <a:buFont typeface="Wingdings 2" pitchFamily="18" charset="2"/>
              <a:buNone/>
            </a:pPr>
            <a:endParaRPr lang="ru-RU" sz="22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Ткани широко используют для обивки мебели, занавесей, скатертей, покрывал и т.д. 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http://komod-v-sirope.ru/wp-content/uploads/2012/11/%C2%A7%C2%AE%D2%90%E2%80%A0%E2%89%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357188"/>
            <a:ext cx="47561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6" descr="http://50.img.avito.st/1280x960/9758786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429000"/>
            <a:ext cx="4786313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71563" y="1500188"/>
            <a:ext cx="3071812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Обивка мягкой мебели</a:t>
            </a:r>
            <a:endParaRPr lang="ru-RU" sz="24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15063" y="4500563"/>
            <a:ext cx="25288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Ковры и дорожки</a:t>
            </a:r>
            <a:endParaRPr lang="ru-RU" sz="24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4400" i="1">
                <a:effectLst>
                  <a:outerShdw blurRad="38100" dist="38100" dir="2700000" algn="tl">
                    <a:srgbClr val="C0C0C0"/>
                  </a:outerShdw>
                </a:effectLst>
                <a:latin typeface="Gabriola"/>
                <a:ea typeface="Gautami" pitchFamily="2"/>
                <a:cs typeface="Gautami" pitchFamily="2"/>
              </a:rPr>
              <a:t>Дом. Интерьер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отражение душ людей, которые в нем живут. Каким бы он ни был – четырехэтажным особняком или типовой квартирой в панельном доме, для любого человека должен быть тем единственным и неповторимым местом, в котором всегда комфортно, уютно. 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давних времен в народе говорят: “ Дом вести –не лапти плести”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Интерьер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внутреннее пространство здания или помещения в здании; обстановка внутри помещения. 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http://www.meleklermekani.com/imagehosting/degisik-perde9-32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85750"/>
            <a:ext cx="3857625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4" descr="http://getdiz.ru/wp-content/gallery/rulonnye-shtory/1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3071813"/>
            <a:ext cx="3643313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572125" y="1214438"/>
            <a:ext cx="34258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Занавеси на окна и двери</a:t>
            </a:r>
            <a:endParaRPr lang="ru-RU" sz="24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http://amidas.fis.ru/popup_imgs/107425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4313"/>
            <a:ext cx="42148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4" descr="http://www.pricerighthome.com/images/products/NEOCN_53dbe7tsagpl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2428875"/>
            <a:ext cx="3214687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43063" y="4429125"/>
            <a:ext cx="32654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Покрывала и скатерти</a:t>
            </a:r>
            <a:endParaRPr lang="ru-RU" sz="24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>
                <a:solidFill>
                  <a:schemeClr val="tx2">
                    <a:satMod val="130000"/>
                  </a:schemeClr>
                </a:solidFill>
                <a:latin typeface="Gabriola" pitchFamily="82" charset="0"/>
              </a:rPr>
              <a:t>Виды оформления окна</a:t>
            </a:r>
          </a:p>
        </p:txBody>
      </p:sp>
      <p:sp>
        <p:nvSpPr>
          <p:cNvPr id="47106" name="Содержимое 2"/>
          <p:cNvSpPr>
            <a:spLocks noGrp="1"/>
          </p:cNvSpPr>
          <p:nvPr>
            <p:ph idx="1"/>
          </p:nvPr>
        </p:nvSpPr>
        <p:spPr>
          <a:xfrm>
            <a:off x="1428750" y="1447800"/>
            <a:ext cx="7505700" cy="2338388"/>
          </a:xfrm>
        </p:spPr>
        <p:txBody>
          <a:bodyPr/>
          <a:lstStyle/>
          <a:p>
            <a:pPr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Драпировка</a:t>
            </a:r>
          </a:p>
          <a:p>
            <a:pPr eaLnBrk="1" hangingPunct="1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7" name="Picture 2" descr="http://uhouse.ru/uploads/posts/2012-02/1329598339_glavno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0338" y="1281113"/>
            <a:ext cx="4745037" cy="529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Прямоугольник 4"/>
          <p:cNvSpPr>
            <a:spLocks noChangeArrowheads="1"/>
          </p:cNvSpPr>
          <p:nvPr/>
        </p:nvSpPr>
        <p:spPr bwMode="auto">
          <a:xfrm>
            <a:off x="1071563" y="642938"/>
            <a:ext cx="27860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Классические шторы</a:t>
            </a:r>
          </a:p>
        </p:txBody>
      </p:sp>
      <p:sp>
        <p:nvSpPr>
          <p:cNvPr id="48130" name="Прямоугольник 5"/>
          <p:cNvSpPr>
            <a:spLocks noChangeArrowheads="1"/>
          </p:cNvSpPr>
          <p:nvPr/>
        </p:nvSpPr>
        <p:spPr bwMode="auto">
          <a:xfrm>
            <a:off x="7143750" y="4500563"/>
            <a:ext cx="171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Гардины</a:t>
            </a:r>
          </a:p>
        </p:txBody>
      </p:sp>
      <p:pic>
        <p:nvPicPr>
          <p:cNvPr id="48131" name="Picture 4" descr="http://homeart.lv/assets/Uploads/_resampled/SetHeight599-wm3100-1396472233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0"/>
            <a:ext cx="47180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6" descr="http://www.polostroy.org/uploads/images/DETALI/window-Dressing1/99bdc43375db0835c4849100c62091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3214688"/>
            <a:ext cx="4573587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Прямоугольник 1"/>
          <p:cNvSpPr>
            <a:spLocks noChangeArrowheads="1"/>
          </p:cNvSpPr>
          <p:nvPr/>
        </p:nvSpPr>
        <p:spPr bwMode="auto">
          <a:xfrm>
            <a:off x="1214438" y="1214438"/>
            <a:ext cx="17859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Портьеры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4" name="Прямоугольник 2"/>
          <p:cNvSpPr>
            <a:spLocks noChangeArrowheads="1"/>
          </p:cNvSpPr>
          <p:nvPr/>
        </p:nvSpPr>
        <p:spPr bwMode="auto">
          <a:xfrm>
            <a:off x="6858000" y="4572000"/>
            <a:ext cx="171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Жалюзи</a:t>
            </a:r>
          </a:p>
        </p:txBody>
      </p:sp>
      <p:pic>
        <p:nvPicPr>
          <p:cNvPr id="49155" name="Picture 2" descr="http://www.shadesofaustralia.net.au/newsite/wp-content/uploads/2014/03/product_panel_bli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0"/>
            <a:ext cx="5108575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 descr="http://i.ytimg.com/vi/Qd27wh1HLyo/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3643313"/>
            <a:ext cx="5334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>
                <a:solidFill>
                  <a:schemeClr val="tx2">
                    <a:satMod val="130000"/>
                  </a:schemeClr>
                </a:solidFill>
                <a:latin typeface="Gabriola" pitchFamily="82" charset="0"/>
              </a:rPr>
              <a:t>Коллекции. Домашняя библиотека.</a:t>
            </a:r>
          </a:p>
        </p:txBody>
      </p:sp>
      <p:sp>
        <p:nvSpPr>
          <p:cNvPr id="501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Коллекция-собирание предметов или произведений искусства, одинаковых или специально подобранных в соответствии с общей темой:</a:t>
            </a:r>
          </a:p>
          <a:p>
            <a:pPr eaLnBrk="1" hangingPunct="1"/>
            <a:r>
              <a:rPr lang="ru-RU" sz="2400" i="1">
                <a:latin typeface="Times New Roman" pitchFamily="18" charset="0"/>
                <a:cs typeface="Times New Roman" pitchFamily="18" charset="0"/>
              </a:rPr>
              <a:t>Нумизматика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-коллекционирование монет;</a:t>
            </a:r>
          </a:p>
          <a:p>
            <a:pPr eaLnBrk="1" hangingPunct="1"/>
            <a:r>
              <a:rPr lang="ru-RU" sz="2400" i="1">
                <a:latin typeface="Times New Roman" pitchFamily="18" charset="0"/>
                <a:cs typeface="Times New Roman" pitchFamily="18" charset="0"/>
              </a:rPr>
              <a:t>Филателия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– коллекционирование почтовых марок;</a:t>
            </a:r>
          </a:p>
          <a:p>
            <a:pPr eaLnBrk="1" hangingPunct="1"/>
            <a:r>
              <a:rPr lang="ru-RU" sz="2400" i="1">
                <a:latin typeface="Times New Roman" pitchFamily="18" charset="0"/>
                <a:cs typeface="Times New Roman" pitchFamily="18" charset="0"/>
              </a:rPr>
              <a:t>Филокартия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– коллекционирование почтовых открыток;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i="1">
                <a:latin typeface="Times New Roman" pitchFamily="18" charset="0"/>
                <a:cs typeface="Times New Roman" pitchFamily="18" charset="0"/>
              </a:rPr>
              <a:t>Библиофилия –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коллекционирование книг, библиотека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/>
            <a:r>
              <a:rPr lang="ru-RU" sz="2400" i="1">
                <a:latin typeface="Times New Roman" pitchFamily="18" charset="0"/>
                <a:cs typeface="Times New Roman" pitchFamily="18" charset="0"/>
              </a:rPr>
              <a:t>Картины</a:t>
            </a:r>
          </a:p>
          <a:p>
            <a:pPr eaLnBrk="1" hangingPunct="1"/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http://go24.pro/media/articles/27/05/2015/%D1%85%D0%BE%D0%B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357188"/>
            <a:ext cx="3556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6" descr="http://www.gelos.ru/month/nov2010book/bigimages/26065-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071938"/>
            <a:ext cx="40243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2" descr="http://picsdesktop.net/Sport/800x600/PicsDesktop.net_1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1643063"/>
            <a:ext cx="385762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http://privatelibrary.typepad.com/.a/6a01156f7ea6f7970b01287618a3c9970c-800w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214313"/>
            <a:ext cx="4500562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4" descr="http://www.interio-designer.com/wp-content/uploads/2015/05/interio_designer_krasnii_cvet_v_dizaine_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3571875"/>
            <a:ext cx="4995863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>
                <a:solidFill>
                  <a:schemeClr val="tx2">
                    <a:satMod val="130000"/>
                  </a:schemeClr>
                </a:solidFill>
                <a:latin typeface="Gabriola" pitchFamily="82" charset="0"/>
              </a:rPr>
              <a:t>Закрепление изученного материала</a:t>
            </a:r>
          </a:p>
        </p:txBody>
      </p:sp>
      <p:sp>
        <p:nvSpPr>
          <p:cNvPr id="532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Что такое интерьер? </a:t>
            </a:r>
          </a:p>
          <a:p>
            <a:pPr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Назовите основные качества интерьера. Охарактеризуйте кратко каждое качество? </a:t>
            </a:r>
          </a:p>
          <a:p>
            <a:pPr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Назовите функциональные зоны квартиры? </a:t>
            </a:r>
          </a:p>
          <a:p>
            <a:pPr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Что называют декоративным убранством жилища? </a:t>
            </a:r>
          </a:p>
          <a:p>
            <a:pPr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Каковы роль и назначение освещения в интерьере?</a:t>
            </a:r>
          </a:p>
          <a:p>
            <a:pPr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Что такое декоративные ткани?</a:t>
            </a:r>
          </a:p>
          <a:p>
            <a:pPr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Опиши свою библиотеку.</a:t>
            </a:r>
          </a:p>
          <a:p>
            <a:pPr eaLnBrk="1" hangingPunct="1"/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404813"/>
            <a:ext cx="7129463" cy="1584325"/>
          </a:xfr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anose="02020603050405020304" pitchFamily="18" charset="0"/>
              </a:rPr>
              <a:t>Полезные сайты</a:t>
            </a:r>
          </a:p>
        </p:txBody>
      </p:sp>
      <p:sp>
        <p:nvSpPr>
          <p:cNvPr id="32770" name="Объект 2"/>
          <p:cNvSpPr>
            <a:spLocks noGrp="1"/>
          </p:cNvSpPr>
          <p:nvPr>
            <p:ph idx="1"/>
          </p:nvPr>
        </p:nvSpPr>
        <p:spPr>
          <a:xfrm>
            <a:off x="1476375" y="2244725"/>
            <a:ext cx="6103938" cy="4208463"/>
          </a:xfrm>
        </p:spPr>
        <p:txBody>
          <a:bodyPr>
            <a:normAutofit fontScale="7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http://postroyka22.ru/wp-content/gallery/dizajn-interera/image_24.jpg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http://www.enyenisezon.com/wp-content/uploads/2013/07/%C3%87e%C5%9Fitli-Dekore-Edilmi%C5%9F-Salon-%C3%96rnekleri.jpg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http://www.mebit.ru/uploads/images/angelo1b.jpg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http://www.zwalls.ru/pic/201309/1024x600/zwalls.ru-12848.jpg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http://stroi-grand.umi.ru/images/cms/data/tmp_19943-zelenaja-vannaja-79_0-222813469.jpg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http://remont-rostov1.ru/wp-content/uploads/2015/04/dfyyfz-745x471.jpg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549400" y="-2116138"/>
            <a:ext cx="2189163" cy="1247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>
                <a:solidFill>
                  <a:schemeClr val="tx2">
                    <a:satMod val="130000"/>
                  </a:schemeClr>
                </a:solidFill>
                <a:latin typeface="Gabriola" pitchFamily="82" charset="0"/>
              </a:rPr>
              <a:t>Характерные особенности жилища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Функциональные качества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Способствуют нормальным условиям проживания. У каждого помещения в квартире есть свое назначение (функция)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 Гигиенические качества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Звуковая изоляция, освещение, воздухообмен, система отопления, водоснабжения и канализации.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 Эстетические качества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предметов интерьера в пространстве, их соотношение друг другу, отделка поверхностей, цветовое и световое оформление, формы и характер оборудования, декоративное убранство, озеленение.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spd="slow">
    <p:blinds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428625"/>
            <a:ext cx="7129463" cy="1584325"/>
          </a:xfr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anose="02020603050405020304" pitchFamily="18" charset="0"/>
              </a:rPr>
              <a:t>Полезные сайты</a:t>
            </a:r>
          </a:p>
        </p:txBody>
      </p:sp>
      <p:sp>
        <p:nvSpPr>
          <p:cNvPr id="55298" name="Объект 2"/>
          <p:cNvSpPr>
            <a:spLocks noGrp="1"/>
          </p:cNvSpPr>
          <p:nvPr>
            <p:ph idx="1"/>
          </p:nvPr>
        </p:nvSpPr>
        <p:spPr>
          <a:xfrm>
            <a:off x="1476375" y="2244725"/>
            <a:ext cx="6103938" cy="4208463"/>
          </a:xfrm>
        </p:spPr>
        <p:txBody>
          <a:bodyPr/>
          <a:lstStyle/>
          <a:p>
            <a:pPr eaLnBrk="1" hangingPunct="1"/>
            <a:endParaRPr lang="ru-RU" sz="26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6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6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6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49400" y="-2116138"/>
            <a:ext cx="2189163" cy="1247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Прямоугольник 4"/>
          <p:cNvSpPr>
            <a:spLocks noChangeArrowheads="1"/>
          </p:cNvSpPr>
          <p:nvPr/>
        </p:nvSpPr>
        <p:spPr bwMode="auto">
          <a:xfrm>
            <a:off x="1285875" y="2214563"/>
            <a:ext cx="7286625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400">
                <a:cs typeface="Arial" charset="0"/>
                <a:hlinkClick r:id="rId3"/>
              </a:rPr>
              <a:t>http://remont-rostov1.ru/wp-content/uploads/2015/04/dfyyfz-745x471.jpg</a:t>
            </a:r>
            <a:endParaRPr lang="ru-RU" sz="140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1400">
                <a:cs typeface="Arial" charset="0"/>
                <a:hlinkClick r:id="rId4"/>
              </a:rPr>
              <a:t>http://www.perfectwifey.com/wp-content/uploads/2013/06/3eb6126cddbc.png</a:t>
            </a:r>
            <a:endParaRPr lang="ru-RU" sz="140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1400">
                <a:cs typeface="Arial" charset="0"/>
                <a:hlinkClick r:id="rId5"/>
              </a:rPr>
              <a:t>http://www.myhome.ru/uploads/public/idea/1/3381/interior/26476/1920x1080resize_interior12813_48_1360829858.jpg</a:t>
            </a:r>
            <a:endParaRPr lang="ru-RU" sz="140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1400">
                <a:cs typeface="Arial" charset="0"/>
                <a:hlinkClick r:id="rId6"/>
              </a:rPr>
              <a:t>http://mebliz.com.ua/uploads/posts/2012-08/1346265105_r1.jpg</a:t>
            </a:r>
            <a:endParaRPr lang="ru-RU" sz="140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1400">
                <a:cs typeface="Arial" charset="0"/>
                <a:hlinkClick r:id="rId7"/>
              </a:rPr>
              <a:t>http://samsmogy-remont.ru/wp-content/uploads/2013/04/14.jpg</a:t>
            </a:r>
            <a:endParaRPr lang="ru-RU" sz="140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1400">
                <a:cs typeface="Arial" charset="0"/>
                <a:hlinkClick r:id="rId8"/>
              </a:rPr>
              <a:t>http://www.3dhousedownload.com/wp-content/uploads/2012/12/Wood-floor-white-wall.jpg</a:t>
            </a:r>
            <a:endParaRPr lang="ru-RU" sz="140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1400">
                <a:cs typeface="Arial" charset="0"/>
                <a:hlinkClick r:id="rId9"/>
              </a:rPr>
              <a:t>http://i.imgur.com/wxosdrp.jpg</a:t>
            </a:r>
            <a:endParaRPr lang="ru-RU" sz="140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1400">
                <a:cs typeface="Arial" charset="0"/>
                <a:hlinkClick r:id="rId10"/>
              </a:rPr>
              <a:t>http://s53.radikal.ru/i140/1006/ec/9f48c3808c3f.jpg</a:t>
            </a:r>
            <a:endParaRPr lang="ru-RU" sz="140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1400">
                <a:cs typeface="Arial" charset="0"/>
                <a:hlinkClick r:id="rId11"/>
              </a:rPr>
              <a:t>http://potolokspec.ru/wp-content/uploads/derevyannyy-potolok-delaet-podshivku-panelyami-prosteyshim-resheniem-bez-edinogo-minusa.jpg</a:t>
            </a:r>
            <a:endParaRPr lang="ru-RU" sz="1400">
              <a:cs typeface="Arial" charset="0"/>
            </a:endParaRPr>
          </a:p>
          <a:p>
            <a:r>
              <a:rPr lang="en-US" sz="1400">
                <a:cs typeface="Arial" charset="0"/>
                <a:hlinkClick r:id="rId12"/>
              </a:rPr>
              <a:t>http://homespace.kz/uploads/resized/164_rc_960x525_1010.jpg</a:t>
            </a:r>
            <a:endParaRPr lang="ru-RU" sz="1400">
              <a:cs typeface="Arial" charset="0"/>
            </a:endParaRPr>
          </a:p>
          <a:p>
            <a:r>
              <a:rPr lang="en-US" sz="1400">
                <a:cs typeface="Arial" charset="0"/>
                <a:hlinkClick r:id="rId13"/>
              </a:rPr>
              <a:t>http://img1.liveinternet.ru/images/attach/c/8/100/43/100043425_smartdividerfurniture.jpg</a:t>
            </a:r>
            <a:endParaRPr lang="ru-RU" sz="1400">
              <a:cs typeface="Arial" charset="0"/>
            </a:endParaRPr>
          </a:p>
          <a:p>
            <a:r>
              <a:rPr lang="en-US" sz="1400">
                <a:cs typeface="Arial" charset="0"/>
                <a:hlinkClick r:id="rId14"/>
              </a:rPr>
              <a:t>http://interiorsroom.ru/wp-content/uploads/family-rooms-ideas-05.jpg</a:t>
            </a:r>
            <a:endParaRPr lang="ru-RU" sz="1400">
              <a:cs typeface="Arial" charset="0"/>
            </a:endParaRPr>
          </a:p>
          <a:p>
            <a:r>
              <a:rPr lang="en-US" sz="1400">
                <a:cs typeface="Arial" charset="0"/>
                <a:hlinkClick r:id="rId15"/>
              </a:rPr>
              <a:t>http://www.live-design.ru/wp-content/uploads/2013/11/ld_zoni_peregorodki-27-copy.jpg</a:t>
            </a:r>
            <a:endParaRPr lang="ru-RU" sz="1400">
              <a:cs typeface="Arial" charset="0"/>
            </a:endParaRPr>
          </a:p>
          <a:p>
            <a:r>
              <a:rPr lang="en-US" sz="1400">
                <a:cs typeface="Arial" charset="0"/>
                <a:hlinkClick r:id="rId16"/>
              </a:rPr>
              <a:t>http://www.live-design.ru/wp-content/uploads/2013/11/ld_zoni_svet-22.jpg</a:t>
            </a:r>
            <a:endParaRPr lang="ru-RU" sz="1400">
              <a:cs typeface="Arial" charset="0"/>
            </a:endParaRPr>
          </a:p>
          <a:p>
            <a:r>
              <a:rPr lang="en-US" sz="1400">
                <a:cs typeface="Arial" charset="0"/>
                <a:hlinkClick r:id="rId17"/>
              </a:rPr>
              <a:t>http://qualityservise.ru/images/stories/kuhni.jpg</a:t>
            </a:r>
            <a:endParaRPr lang="ru-RU" sz="1400">
              <a:cs typeface="Arial" charset="0"/>
            </a:endParaRPr>
          </a:p>
          <a:p>
            <a:r>
              <a:rPr lang="en-US" sz="1400">
                <a:cs typeface="Arial" charset="0"/>
                <a:hlinkClick r:id="rId18"/>
              </a:rPr>
              <a:t>https://www.pics-zone.ru/img.php?url=http://mywishlist.ru/pic/i/wish/orig/006/127/835.jpeg</a:t>
            </a:r>
            <a:endParaRPr lang="ru-RU" sz="1400">
              <a:cs typeface="Arial" charset="0"/>
            </a:endParaRPr>
          </a:p>
          <a:p>
            <a:r>
              <a:rPr lang="en-US" sz="1400">
                <a:cs typeface="Arial" charset="0"/>
                <a:hlinkClick r:id="rId19"/>
              </a:rPr>
              <a:t>http://www.meleklermekani.com/attachments/japon-perde-10-jpg.43153/</a:t>
            </a:r>
            <a:endParaRPr lang="ru-RU" sz="1400">
              <a:cs typeface="Arial" charset="0"/>
            </a:endParaRPr>
          </a:p>
          <a:p>
            <a:pPr>
              <a:buFont typeface="Arial" charset="0"/>
              <a:buChar char="•"/>
            </a:pPr>
            <a:endParaRPr lang="ru-RU" sz="1400">
              <a:cs typeface="Arial" charset="0"/>
            </a:endParaRPr>
          </a:p>
          <a:p>
            <a:pPr>
              <a:buFont typeface="Arial" charset="0"/>
              <a:buChar char="•"/>
            </a:pPr>
            <a:endParaRPr lang="ru-RU"/>
          </a:p>
          <a:p>
            <a:pPr>
              <a:buFont typeface="Arial" charset="0"/>
              <a:buChar char="•"/>
            </a:pPr>
            <a:endParaRPr lang="ru-RU"/>
          </a:p>
          <a:p>
            <a:pPr>
              <a:buFont typeface="Arial" charset="0"/>
              <a:buChar char="•"/>
            </a:pPr>
            <a:endParaRPr lang="ru-RU"/>
          </a:p>
          <a:p>
            <a:pPr>
              <a:buFont typeface="Arial" charset="0"/>
              <a:buChar char="•"/>
            </a:pPr>
            <a:endParaRPr lang="ru-RU"/>
          </a:p>
          <a:p>
            <a:pPr>
              <a:buFont typeface="Arial" charset="0"/>
              <a:buChar char="•"/>
            </a:pPr>
            <a:endParaRPr lang="ru-RU"/>
          </a:p>
          <a:p>
            <a:pPr>
              <a:buFont typeface="Arial" charset="0"/>
              <a:buChar char="•"/>
            </a:pPr>
            <a:endParaRPr lang="ru-RU"/>
          </a:p>
          <a:p>
            <a:pPr>
              <a:buFont typeface="Arial" charset="0"/>
              <a:buChar char="•"/>
            </a:pPr>
            <a:endParaRPr lang="ru-RU"/>
          </a:p>
        </p:txBody>
      </p:sp>
    </p:spTree>
  </p:cSld>
  <p:clrMapOvr>
    <a:masterClrMapping/>
  </p:clrMapOvr>
  <p:transition spd="slow">
    <p:blinds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400">
                <a:latin typeface="Arial" charset="0"/>
                <a:cs typeface="Arial" charset="0"/>
                <a:hlinkClick r:id="rId2"/>
              </a:rPr>
              <a:t>http://www.decoromicasa.com/images/Escaparate/tusalfombras.com/alfombras_2/grandes/escaparate_08.jpg</a:t>
            </a:r>
            <a:endParaRPr lang="ru-RU" sz="1400">
              <a:latin typeface="Arial" charset="0"/>
              <a:cs typeface="Arial" charset="0"/>
            </a:endParaRPr>
          </a:p>
          <a:p>
            <a:pPr eaLnBrk="1" hangingPunct="1"/>
            <a:r>
              <a:rPr lang="en-US" sz="1400">
                <a:latin typeface="Arial" charset="0"/>
                <a:cs typeface="Arial" charset="0"/>
                <a:hlinkClick r:id="rId3"/>
              </a:rPr>
              <a:t>http://newsone.ws/image/resize/718/0/7c/1d/6f31a2bd8e5740c9.jpeg</a:t>
            </a:r>
            <a:endParaRPr lang="ru-RU" sz="1400">
              <a:latin typeface="Arial" charset="0"/>
              <a:cs typeface="Arial" charset="0"/>
            </a:endParaRPr>
          </a:p>
          <a:p>
            <a:pPr eaLnBrk="1" hangingPunct="1"/>
            <a:r>
              <a:rPr lang="en-US" sz="1400">
                <a:latin typeface="Arial" charset="0"/>
                <a:cs typeface="Arial" charset="0"/>
                <a:hlinkClick r:id="rId4"/>
              </a:rPr>
              <a:t>http://vefire.tomsk.ru/wp-content/uploads/2015/02/a0b729076cc3.jpg</a:t>
            </a:r>
            <a:endParaRPr lang="ru-RU" sz="1400">
              <a:latin typeface="Arial" charset="0"/>
              <a:cs typeface="Arial" charset="0"/>
            </a:endParaRPr>
          </a:p>
          <a:p>
            <a:pPr eaLnBrk="1" hangingPunct="1"/>
            <a:r>
              <a:rPr lang="en-US" sz="1400">
                <a:latin typeface="Arial" charset="0"/>
                <a:cs typeface="Arial" charset="0"/>
                <a:hlinkClick r:id="rId5"/>
              </a:rPr>
              <a:t>http://fotohomka.ru/images/Dec/07/c0157b843ff601703f8d3fe1dca0f1dc/1.jpg</a:t>
            </a:r>
            <a:endParaRPr lang="ru-RU" sz="1400">
              <a:latin typeface="Arial" charset="0"/>
              <a:cs typeface="Arial" charset="0"/>
            </a:endParaRPr>
          </a:p>
          <a:p>
            <a:pPr eaLnBrk="1" hangingPunct="1"/>
            <a:r>
              <a:rPr lang="en-US" sz="1400">
                <a:latin typeface="Arial" charset="0"/>
                <a:cs typeface="Arial" charset="0"/>
                <a:hlinkClick r:id="rId6"/>
              </a:rPr>
              <a:t>http://2.404content.com/1/5D/99/429493639898990172/fullsize.jpg</a:t>
            </a:r>
            <a:endParaRPr lang="ru-RU" sz="1400">
              <a:latin typeface="Arial" charset="0"/>
              <a:cs typeface="Arial" charset="0"/>
            </a:endParaRPr>
          </a:p>
          <a:p>
            <a:pPr eaLnBrk="1" hangingPunct="1"/>
            <a:r>
              <a:rPr lang="en-US" sz="1400">
                <a:latin typeface="Arial" charset="0"/>
                <a:cs typeface="Arial" charset="0"/>
                <a:hlinkClick r:id="rId7"/>
              </a:rPr>
              <a:t>http://eco-mir.org/sites/default/files/%D0%9C%D0%BE%D0%B8%20%D1%84%D0%BE%D1%82%D0%BE%20-%201743/%D0%A4%D0%BE%D1%82%D0%BE%20%D0%B2%20%D0%BD%D0%BE%D0%B2%D0%BE%D1%81%D1%82%D1%8F%D1%85/5822-11286.jpg</a:t>
            </a:r>
            <a:endParaRPr lang="ru-RU" sz="1400">
              <a:latin typeface="Arial" charset="0"/>
              <a:cs typeface="Arial" charset="0"/>
            </a:endParaRPr>
          </a:p>
          <a:p>
            <a:pPr eaLnBrk="1" hangingPunct="1"/>
            <a:r>
              <a:rPr lang="en-US" sz="1400">
                <a:latin typeface="Arial" charset="0"/>
                <a:cs typeface="Arial" charset="0"/>
                <a:hlinkClick r:id="rId8"/>
              </a:rPr>
              <a:t>http://dekosvet.ru/photos/sovr2.jpg</a:t>
            </a:r>
            <a:endParaRPr lang="ru-RU" sz="1400">
              <a:latin typeface="Arial" charset="0"/>
              <a:cs typeface="Arial" charset="0"/>
            </a:endParaRPr>
          </a:p>
          <a:p>
            <a:pPr eaLnBrk="1" hangingPunct="1"/>
            <a:r>
              <a:rPr lang="en-US" sz="1400">
                <a:latin typeface="Arial" charset="0"/>
                <a:cs typeface="Arial" charset="0"/>
                <a:hlinkClick r:id="rId9"/>
              </a:rPr>
              <a:t>http://4.bp.blogspot.com/-FY_06SuHKGI/UfpTV0lddII/AAAAAAAAEKY/lLvkzqM92os/s1600/26.png</a:t>
            </a:r>
            <a:endParaRPr lang="ru-RU" sz="1400">
              <a:latin typeface="Arial" charset="0"/>
              <a:cs typeface="Arial" charset="0"/>
            </a:endParaRPr>
          </a:p>
          <a:p>
            <a:pPr eaLnBrk="1" hangingPunct="1"/>
            <a:r>
              <a:rPr lang="en-US" sz="1400">
                <a:latin typeface="Arial" charset="0"/>
                <a:cs typeface="Arial" charset="0"/>
                <a:hlinkClick r:id="rId10"/>
              </a:rPr>
              <a:t>http://www.new.oldor.ru/netcat_files/729/547/obychnye_lampy.jpg</a:t>
            </a:r>
            <a:endParaRPr lang="ru-RU" sz="1400">
              <a:latin typeface="Arial" charset="0"/>
              <a:cs typeface="Arial" charset="0"/>
            </a:endParaRPr>
          </a:p>
          <a:p>
            <a:pPr eaLnBrk="1" hangingPunct="1"/>
            <a:r>
              <a:rPr lang="en-US" sz="1400">
                <a:latin typeface="Arial" charset="0"/>
                <a:cs typeface="Arial" charset="0"/>
                <a:hlinkClick r:id="rId11"/>
              </a:rPr>
              <a:t>http://www.energo-esco.ru/templates/images/gallery/1.jpg</a:t>
            </a:r>
            <a:endParaRPr lang="ru-RU" sz="1400">
              <a:latin typeface="Arial" charset="0"/>
              <a:cs typeface="Arial" charset="0"/>
            </a:endParaRPr>
          </a:p>
          <a:p>
            <a:pPr eaLnBrk="1" hangingPunct="1"/>
            <a:r>
              <a:rPr lang="en-US" sz="1400">
                <a:latin typeface="Arial" charset="0"/>
                <a:cs typeface="Arial" charset="0"/>
                <a:hlinkClick r:id="rId12"/>
              </a:rPr>
              <a:t>http://komod-v-sirope.ru/wp-content/uploads/2012/11/%C2%A7%C2%AE%D2%90%E2%80%A0%E2%89%A0.jpg</a:t>
            </a:r>
            <a:endParaRPr lang="ru-RU" sz="1400">
              <a:latin typeface="Arial" charset="0"/>
              <a:cs typeface="Arial" charset="0"/>
            </a:endParaRPr>
          </a:p>
          <a:p>
            <a:pPr eaLnBrk="1" hangingPunct="1"/>
            <a:endParaRPr lang="ru-RU" sz="1400">
              <a:latin typeface="Arial" charset="0"/>
              <a:cs typeface="Arial" charset="0"/>
            </a:endParaRPr>
          </a:p>
          <a:p>
            <a:pPr eaLnBrk="1" hangingPunct="1"/>
            <a:endParaRPr lang="ru-RU" sz="1800">
              <a:latin typeface="Arial" charset="0"/>
              <a:cs typeface="Arial" charset="0"/>
            </a:endParaRPr>
          </a:p>
          <a:p>
            <a:pPr eaLnBrk="1" hangingPunct="1"/>
            <a:endParaRPr lang="ru-RU" sz="1800">
              <a:latin typeface="Arial" charset="0"/>
              <a:cs typeface="Arial" charset="0"/>
            </a:endParaRPr>
          </a:p>
          <a:p>
            <a:pPr eaLnBrk="1" hangingPunct="1"/>
            <a:endParaRPr lang="ru-RU" sz="1800">
              <a:latin typeface="Arial" charset="0"/>
              <a:cs typeface="Arial" charset="0"/>
            </a:endParaRPr>
          </a:p>
          <a:p>
            <a:pPr eaLnBrk="1" hangingPunct="1"/>
            <a:endParaRPr lang="ru-RU" sz="1800">
              <a:latin typeface="Arial" charset="0"/>
              <a:cs typeface="Arial" charset="0"/>
            </a:endParaRPr>
          </a:p>
          <a:p>
            <a:pPr eaLnBrk="1" hangingPunct="1"/>
            <a:endParaRPr lang="ru-RU" sz="1800">
              <a:latin typeface="Arial" charset="0"/>
              <a:cs typeface="Arial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anose="02020603050405020304" pitchFamily="18" charset="0"/>
              </a:rPr>
              <a:t>Полезные сайты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Содержимое 2"/>
          <p:cNvSpPr>
            <a:spLocks noGrp="1"/>
          </p:cNvSpPr>
          <p:nvPr>
            <p:ph idx="1"/>
          </p:nvPr>
        </p:nvSpPr>
        <p:spPr>
          <a:xfrm>
            <a:off x="1435100" y="1447800"/>
            <a:ext cx="7566025" cy="5267325"/>
          </a:xfrm>
        </p:spPr>
        <p:txBody>
          <a:bodyPr/>
          <a:lstStyle/>
          <a:p>
            <a:pPr eaLnBrk="1" hangingPunct="1"/>
            <a:endParaRPr lang="ru-RU" sz="1400">
              <a:latin typeface="Arial" charset="0"/>
              <a:cs typeface="Arial" charset="0"/>
            </a:endParaRPr>
          </a:p>
          <a:p>
            <a:pPr eaLnBrk="1" hangingPunct="1"/>
            <a:r>
              <a:rPr lang="en-US" sz="1400">
                <a:latin typeface="Arial" charset="0"/>
                <a:cs typeface="Arial" charset="0"/>
                <a:hlinkClick r:id="rId2"/>
              </a:rPr>
              <a:t>http://ru4.anyfad.com/items/t1@d9348ac6-e47a-43ba-8281-fd7dc2c92bf7/Kovry-v-interere-sovety-i-idei.jpg</a:t>
            </a:r>
            <a:endParaRPr lang="ru-RU" sz="1400">
              <a:latin typeface="Arial" charset="0"/>
              <a:cs typeface="Arial" charset="0"/>
            </a:endParaRPr>
          </a:p>
          <a:p>
            <a:pPr eaLnBrk="1" hangingPunct="1"/>
            <a:r>
              <a:rPr lang="en-US" sz="1400">
                <a:latin typeface="Arial" charset="0"/>
                <a:cs typeface="Arial" charset="0"/>
                <a:hlinkClick r:id="rId3"/>
              </a:rPr>
              <a:t>http://www.meleklermekani.com/imagehosting/degisik-perde9-3279.jpg</a:t>
            </a:r>
            <a:endParaRPr lang="ru-RU" sz="1400">
              <a:latin typeface="Arial" charset="0"/>
              <a:cs typeface="Arial" charset="0"/>
            </a:endParaRPr>
          </a:p>
          <a:p>
            <a:pPr eaLnBrk="1" hangingPunct="1"/>
            <a:r>
              <a:rPr lang="en-US" sz="1400">
                <a:latin typeface="Arial" charset="0"/>
                <a:cs typeface="Arial" charset="0"/>
                <a:hlinkClick r:id="rId4"/>
              </a:rPr>
              <a:t>http://horosho-doma.ru/wordpress/wp-content/uploads/2514.jpg</a:t>
            </a:r>
            <a:endParaRPr lang="ru-RU" sz="1400">
              <a:latin typeface="Arial" charset="0"/>
              <a:cs typeface="Arial" charset="0"/>
            </a:endParaRPr>
          </a:p>
          <a:p>
            <a:pPr eaLnBrk="1" hangingPunct="1"/>
            <a:r>
              <a:rPr lang="en-US" sz="1400">
                <a:latin typeface="Arial" charset="0"/>
                <a:cs typeface="Arial" charset="0"/>
                <a:hlinkClick r:id="rId5"/>
              </a:rPr>
              <a:t>http://amidas.fis.ru/popup_imgs/10742549.jpg</a:t>
            </a:r>
            <a:endParaRPr lang="ru-RU" sz="1400">
              <a:latin typeface="Arial" charset="0"/>
              <a:cs typeface="Arial" charset="0"/>
            </a:endParaRPr>
          </a:p>
          <a:p>
            <a:pPr eaLnBrk="1" hangingPunct="1"/>
            <a:r>
              <a:rPr lang="en-US" sz="1400">
                <a:latin typeface="Arial" charset="0"/>
                <a:cs typeface="Arial" charset="0"/>
                <a:hlinkClick r:id="rId6"/>
              </a:rPr>
              <a:t>http://www.play-rooms.com/ekmps/shops/playrooms/images/venita-red-with-white-spots-pvc-tablecloth-2550-p.jpg</a:t>
            </a:r>
            <a:endParaRPr lang="ru-RU" sz="1400">
              <a:latin typeface="Arial" charset="0"/>
              <a:cs typeface="Arial" charset="0"/>
            </a:endParaRPr>
          </a:p>
          <a:p>
            <a:pPr eaLnBrk="1" hangingPunct="1"/>
            <a:r>
              <a:rPr lang="en-US" sz="1400">
                <a:latin typeface="Arial" charset="0"/>
                <a:cs typeface="Arial" charset="0"/>
                <a:hlinkClick r:id="rId7"/>
              </a:rPr>
              <a:t>http://uhouse.ru/uploads/posts/2012-02/1329598339_glavnoe.jpg</a:t>
            </a:r>
            <a:endParaRPr lang="ru-RU" sz="1400">
              <a:latin typeface="Arial" charset="0"/>
              <a:cs typeface="Arial" charset="0"/>
            </a:endParaRPr>
          </a:p>
          <a:p>
            <a:pPr eaLnBrk="1" hangingPunct="1"/>
            <a:r>
              <a:rPr lang="en-US" sz="1400">
                <a:latin typeface="Arial" charset="0"/>
                <a:cs typeface="Arial" charset="0"/>
                <a:hlinkClick r:id="rId8"/>
              </a:rPr>
              <a:t>http://www.polostroy.org/uploads/images/DETALI/window-Dressing1/99bdc43375db0835c4849100c6209165.jpg</a:t>
            </a:r>
            <a:endParaRPr lang="ru-RU" sz="1400">
              <a:latin typeface="Arial" charset="0"/>
              <a:cs typeface="Arial" charset="0"/>
            </a:endParaRPr>
          </a:p>
          <a:p>
            <a:pPr eaLnBrk="1" hangingPunct="1"/>
            <a:r>
              <a:rPr lang="en-US" sz="1400">
                <a:latin typeface="Arial" charset="0"/>
                <a:cs typeface="Arial" charset="0"/>
                <a:hlinkClick r:id="rId9"/>
              </a:rPr>
              <a:t>http://www.shadesofaustralia.net.au/newsite/wp-content/uploads/2014/03/product_panel_blind.jpg</a:t>
            </a:r>
            <a:endParaRPr lang="ru-RU" sz="1400">
              <a:latin typeface="Arial" charset="0"/>
              <a:cs typeface="Arial" charset="0"/>
            </a:endParaRPr>
          </a:p>
          <a:p>
            <a:pPr eaLnBrk="1" hangingPunct="1"/>
            <a:r>
              <a:rPr lang="en-US" sz="1400">
                <a:latin typeface="Arial" charset="0"/>
                <a:cs typeface="Arial" charset="0"/>
                <a:hlinkClick r:id="rId10"/>
              </a:rPr>
              <a:t>http://i.ytimg.com/vi/Qd27wh1HLyo/maxresdefault.jpg</a:t>
            </a:r>
            <a:endParaRPr lang="ru-RU" sz="1400">
              <a:latin typeface="Arial" charset="0"/>
              <a:cs typeface="Arial" charset="0"/>
            </a:endParaRPr>
          </a:p>
          <a:p>
            <a:pPr eaLnBrk="1" hangingPunct="1"/>
            <a:r>
              <a:rPr lang="en-US" sz="1400">
                <a:latin typeface="Arial" charset="0"/>
                <a:cs typeface="Arial" charset="0"/>
                <a:hlinkClick r:id="rId11"/>
              </a:rPr>
              <a:t>http://www.mini-koleso.ru/images/xdata/images/numizmatika.jpg</a:t>
            </a:r>
            <a:endParaRPr lang="ru-RU" sz="1400">
              <a:latin typeface="Arial" charset="0"/>
              <a:cs typeface="Arial" charset="0"/>
            </a:endParaRPr>
          </a:p>
          <a:p>
            <a:pPr eaLnBrk="1" hangingPunct="1"/>
            <a:r>
              <a:rPr lang="en-US" sz="1400">
                <a:latin typeface="Arial" charset="0"/>
                <a:cs typeface="Arial" charset="0"/>
                <a:hlinkClick r:id="rId12"/>
              </a:rPr>
              <a:t>http://picsdesktop.net/Sport/800x600/PicsDesktop.net_124.jpg</a:t>
            </a:r>
            <a:endParaRPr lang="ru-RU" sz="1400">
              <a:latin typeface="Arial" charset="0"/>
              <a:cs typeface="Arial" charset="0"/>
            </a:endParaRPr>
          </a:p>
          <a:p>
            <a:pPr eaLnBrk="1" hangingPunct="1"/>
            <a:r>
              <a:rPr lang="en-US" sz="1400">
                <a:latin typeface="Arial" charset="0"/>
                <a:cs typeface="Arial" charset="0"/>
                <a:hlinkClick r:id="rId13"/>
              </a:rPr>
              <a:t>http://www.gelos.ru/month/nov2010book/thumbs/26065-14.jpg</a:t>
            </a:r>
            <a:endParaRPr lang="ru-RU" sz="1400">
              <a:latin typeface="Arial" charset="0"/>
              <a:cs typeface="Arial" charset="0"/>
            </a:endParaRPr>
          </a:p>
          <a:p>
            <a:pPr eaLnBrk="1" hangingPunct="1"/>
            <a:r>
              <a:rPr lang="en-US" sz="1400">
                <a:latin typeface="Arial" charset="0"/>
                <a:cs typeface="Arial" charset="0"/>
                <a:hlinkClick r:id="rId14"/>
              </a:rPr>
              <a:t>http://privatelibrary.typepad.com/.a/6a01156f7ea6f7970b01287618a3c9970c-800wi</a:t>
            </a:r>
            <a:endParaRPr lang="ru-RU" sz="1400">
              <a:latin typeface="Arial" charset="0"/>
              <a:cs typeface="Arial" charset="0"/>
            </a:endParaRPr>
          </a:p>
          <a:p>
            <a:pPr eaLnBrk="1" hangingPunct="1"/>
            <a:r>
              <a:rPr lang="en-US" sz="1400">
                <a:latin typeface="Arial" charset="0"/>
                <a:cs typeface="Arial" charset="0"/>
                <a:hlinkClick r:id="rId15"/>
              </a:rPr>
              <a:t>http://neostudia.com/wp-content/uploads/2013/03/print_poster2.png</a:t>
            </a:r>
            <a:endParaRPr lang="ru-RU" sz="1400">
              <a:latin typeface="Arial" charset="0"/>
              <a:cs typeface="Arial" charset="0"/>
            </a:endParaRPr>
          </a:p>
          <a:p>
            <a:pPr eaLnBrk="1" hangingPunct="1"/>
            <a:endParaRPr lang="ru-RU" sz="1400">
              <a:latin typeface="Arial" charset="0"/>
              <a:cs typeface="Arial" charset="0"/>
            </a:endParaRPr>
          </a:p>
          <a:p>
            <a:pPr eaLnBrk="1" hangingPunct="1"/>
            <a:endParaRPr lang="ru-RU" sz="1400">
              <a:latin typeface="Arial" charset="0"/>
              <a:cs typeface="Arial" charset="0"/>
            </a:endParaRPr>
          </a:p>
          <a:p>
            <a:pPr eaLnBrk="1" hangingPunct="1"/>
            <a:endParaRPr lang="ru-RU" sz="1400">
              <a:latin typeface="Arial" charset="0"/>
              <a:cs typeface="Arial" charset="0"/>
            </a:endParaRPr>
          </a:p>
          <a:p>
            <a:pPr eaLnBrk="1" hangingPunct="1"/>
            <a:endParaRPr lang="ru-RU" sz="1400">
              <a:latin typeface="Arial" charset="0"/>
              <a:cs typeface="Arial" charset="0"/>
            </a:endParaRPr>
          </a:p>
          <a:p>
            <a:pPr eaLnBrk="1" hangingPunct="1"/>
            <a:endParaRPr lang="ru-RU" sz="1400">
              <a:latin typeface="Arial" charset="0"/>
              <a:cs typeface="Arial" charset="0"/>
            </a:endParaRPr>
          </a:p>
          <a:p>
            <a:pPr eaLnBrk="1" hangingPunct="1"/>
            <a:endParaRPr lang="ru-RU" sz="1400">
              <a:latin typeface="Arial" charset="0"/>
              <a:cs typeface="Arial" charset="0"/>
            </a:endParaRPr>
          </a:p>
          <a:p>
            <a:pPr eaLnBrk="1" hangingPunct="1"/>
            <a:endParaRPr lang="ru-RU" sz="1400">
              <a:latin typeface="Arial" charset="0"/>
              <a:cs typeface="Arial" charset="0"/>
            </a:endParaRPr>
          </a:p>
          <a:p>
            <a:pPr eaLnBrk="1" hangingPunct="1"/>
            <a:endParaRPr lang="ru-RU" sz="1400">
              <a:latin typeface="Arial" charset="0"/>
              <a:cs typeface="Arial" charset="0"/>
            </a:endParaRPr>
          </a:p>
          <a:p>
            <a:pPr eaLnBrk="1" hangingPunct="1"/>
            <a:endParaRPr lang="ru-RU" sz="1400">
              <a:latin typeface="Arial" charset="0"/>
              <a:cs typeface="Arial" charset="0"/>
            </a:endParaRPr>
          </a:p>
          <a:p>
            <a:pPr eaLnBrk="1" hangingPunct="1"/>
            <a:endParaRPr lang="ru-RU" sz="1400">
              <a:latin typeface="Arial" charset="0"/>
              <a:cs typeface="Arial" charset="0"/>
            </a:endParaRPr>
          </a:p>
          <a:p>
            <a:pPr eaLnBrk="1" hangingPunct="1"/>
            <a:endParaRPr lang="ru-RU" sz="1400">
              <a:latin typeface="Arial" charset="0"/>
              <a:cs typeface="Arial" charset="0"/>
            </a:endParaRPr>
          </a:p>
          <a:p>
            <a:pPr eaLnBrk="1" hangingPunct="1"/>
            <a:endParaRPr lang="ru-RU" sz="1400">
              <a:latin typeface="Arial" charset="0"/>
              <a:cs typeface="Arial" charset="0"/>
            </a:endParaRPr>
          </a:p>
          <a:p>
            <a:pPr eaLnBrk="1" hangingPunct="1"/>
            <a:endParaRPr lang="ru-RU" sz="1800">
              <a:latin typeface="Arial" charset="0"/>
              <a:cs typeface="Arial" charset="0"/>
            </a:endParaRPr>
          </a:p>
          <a:p>
            <a:pPr eaLnBrk="1" hangingPunct="1"/>
            <a:endParaRPr lang="ru-RU" sz="1800">
              <a:latin typeface="Arial" charset="0"/>
              <a:cs typeface="Arial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imes New Roman" panose="02020603050405020304" pitchFamily="18" charset="0"/>
              </a:rPr>
              <a:t>Полезные сайты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500063"/>
            <a:ext cx="7929562" cy="59213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>
                <a:solidFill>
                  <a:schemeClr val="tx1"/>
                </a:solidFill>
                <a:latin typeface="Gabriola" pitchFamily="82" charset="0"/>
              </a:rPr>
              <a:t>Композиция интерьера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1143000" y="1357313"/>
            <a:ext cx="7643813" cy="1357312"/>
          </a:xfrm>
        </p:spPr>
        <p:txBody>
          <a:bodyPr/>
          <a:lstStyle/>
          <a:p>
            <a:pPr algn="just"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Это особое расположение и соотношение его составных частей: мебели, светильников, бытового оборудования.</a:t>
            </a:r>
          </a:p>
          <a:p>
            <a:pPr algn="just"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К законам композиции можно отнести вычленение второстепенного и главного, деление на зоны и многое другое. 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postroyka22.ru/wp-content/gallery/dizajn-interera/image_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285750"/>
            <a:ext cx="389572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4" descr="http://www.enyenisezon.com/wp-content/uploads/2013/07/%C3%87e%C5%9Fitli-Dekore-Edilmi%C5%9F-Salon-%C3%96rnekle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381375"/>
            <a:ext cx="4062413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>
                <a:solidFill>
                  <a:schemeClr val="tx2">
                    <a:satMod val="130000"/>
                  </a:schemeClr>
                </a:solidFill>
                <a:latin typeface="Gabriola" pitchFamily="82" charset="0"/>
              </a:rPr>
              <a:t>Функциональные зоны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Это отдельный участок помещения, где проходят определенные жизненные процессы: </a:t>
            </a:r>
          </a:p>
          <a:p>
            <a:pPr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сон;</a:t>
            </a:r>
          </a:p>
          <a:p>
            <a:pPr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гигиенические процедуры;</a:t>
            </a:r>
          </a:p>
          <a:p>
            <a:pPr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питание; </a:t>
            </a:r>
          </a:p>
          <a:p>
            <a:pPr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обучение;</a:t>
            </a:r>
          </a:p>
          <a:p>
            <a:pPr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отдых.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72250" y="1357313"/>
            <a:ext cx="23574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Спальная</a:t>
            </a:r>
          </a:p>
        </p:txBody>
      </p:sp>
      <p:pic>
        <p:nvPicPr>
          <p:cNvPr id="22530" name="Picture 2" descr="http://www.mebit.ru/uploads/images/angelo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357188"/>
            <a:ext cx="50006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http://www.zwalls.ru/pic/201309/1024x600/zwalls.ru-128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424238"/>
            <a:ext cx="5494338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15063" y="1500188"/>
            <a:ext cx="25717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Ванная комната</a:t>
            </a:r>
          </a:p>
        </p:txBody>
      </p:sp>
      <p:pic>
        <p:nvPicPr>
          <p:cNvPr id="23554" name="Picture 2" descr="http://stroi-grand.umi.ru/images/cms/data/tmp_19943-zelenaja-vannaja-79_0-2228134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14313"/>
            <a:ext cx="4143375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http://remont-rostov1.ru/wp-content/uploads/2015/04/dfyyfz-745x4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3343275"/>
            <a:ext cx="5310188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1096</TotalTime>
  <Words>1593</Words>
  <Application>Microsoft Macintosh PowerPoint</Application>
  <PresentationFormat>Экран (4:3)</PresentationFormat>
  <Paragraphs>194</Paragraphs>
  <Slides>42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3" baseType="lpstr">
      <vt:lpstr>Aharoni</vt:lpstr>
      <vt:lpstr>Arial</vt:lpstr>
      <vt:lpstr>Calibri</vt:lpstr>
      <vt:lpstr>Corbel</vt:lpstr>
      <vt:lpstr>Gabriola</vt:lpstr>
      <vt:lpstr>Gautami</vt:lpstr>
      <vt:lpstr>Gill Sans MT</vt:lpstr>
      <vt:lpstr>Times New Roman</vt:lpstr>
      <vt:lpstr>Verdana</vt:lpstr>
      <vt:lpstr>Wingdings 2</vt:lpstr>
      <vt:lpstr>Солнцестояние</vt:lpstr>
      <vt:lpstr>Интерьер жилого дома</vt:lpstr>
      <vt:lpstr>ЦЕЛЬ ЗАНЯТИЯ:</vt:lpstr>
      <vt:lpstr>Дом. Интерьер</vt:lpstr>
      <vt:lpstr>Характерные особенности жилища </vt:lpstr>
      <vt:lpstr>Композиция интерьера</vt:lpstr>
      <vt:lpstr>Презентация PowerPoint</vt:lpstr>
      <vt:lpstr>Функциональные зоны</vt:lpstr>
      <vt:lpstr>Презентация PowerPoint</vt:lpstr>
      <vt:lpstr>Презентация PowerPoint</vt:lpstr>
      <vt:lpstr>Презентация PowerPoint</vt:lpstr>
      <vt:lpstr>Презентация PowerPoint</vt:lpstr>
      <vt:lpstr>Зонирование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Декоративное убранство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Освещение</vt:lpstr>
      <vt:lpstr>Презентация PowerPoint</vt:lpstr>
      <vt:lpstr>Презентация PowerPoint</vt:lpstr>
      <vt:lpstr>Презентация PowerPoint</vt:lpstr>
      <vt:lpstr>Декоративные ткани</vt:lpstr>
      <vt:lpstr>Презентация PowerPoint</vt:lpstr>
      <vt:lpstr>Презентация PowerPoint</vt:lpstr>
      <vt:lpstr>Презентация PowerPoint</vt:lpstr>
      <vt:lpstr>Виды оформления окна</vt:lpstr>
      <vt:lpstr>Презентация PowerPoint</vt:lpstr>
      <vt:lpstr>Презентация PowerPoint</vt:lpstr>
      <vt:lpstr>Коллекции. Домашняя библиотека.</vt:lpstr>
      <vt:lpstr>Презентация PowerPoint</vt:lpstr>
      <vt:lpstr>Презентация PowerPoint</vt:lpstr>
      <vt:lpstr>Закрепление изученного материала</vt:lpstr>
      <vt:lpstr>Полезные сайты</vt:lpstr>
      <vt:lpstr>Полезные сайты</vt:lpstr>
      <vt:lpstr>Полезные сайты</vt:lpstr>
      <vt:lpstr>Полезные сайты</vt:lpstr>
    </vt:vector>
  </TitlesOfParts>
  <Company>SPecialiST RePack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Крейзи квилт</dc:title>
  <dc:creator>user</dc:creator>
  <cp:lastModifiedBy>Alena Pavlova</cp:lastModifiedBy>
  <cp:revision>123</cp:revision>
  <dcterms:created xsi:type="dcterms:W3CDTF">2015-02-10T17:30:12Z</dcterms:created>
  <dcterms:modified xsi:type="dcterms:W3CDTF">2021-01-12T18:16:32Z</dcterms:modified>
</cp:coreProperties>
</file>