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0" r:id="rId5"/>
    <p:sldId id="281" r:id="rId6"/>
    <p:sldId id="284" r:id="rId7"/>
    <p:sldId id="285" r:id="rId8"/>
    <p:sldId id="286" r:id="rId9"/>
    <p:sldId id="262" r:id="rId10"/>
    <p:sldId id="283" r:id="rId11"/>
    <p:sldId id="287" r:id="rId12"/>
    <p:sldId id="288" r:id="rId13"/>
    <p:sldId id="289" r:id="rId14"/>
    <p:sldId id="290" r:id="rId15"/>
    <p:sldId id="293" r:id="rId16"/>
    <p:sldId id="291" r:id="rId17"/>
    <p:sldId id="292" r:id="rId18"/>
    <p:sldId id="294" r:id="rId19"/>
    <p:sldId id="296" r:id="rId20"/>
    <p:sldId id="297" r:id="rId21"/>
    <p:sldId id="299" r:id="rId22"/>
    <p:sldId id="295" r:id="rId23"/>
    <p:sldId id="298" r:id="rId24"/>
    <p:sldId id="302" r:id="rId25"/>
    <p:sldId id="301" r:id="rId26"/>
    <p:sldId id="300" r:id="rId27"/>
    <p:sldId id="303" r:id="rId28"/>
    <p:sldId id="304" r:id="rId29"/>
    <p:sldId id="305" r:id="rId30"/>
    <p:sldId id="306" r:id="rId31"/>
    <p:sldId id="307" r:id="rId32"/>
    <p:sldId id="315" r:id="rId33"/>
    <p:sldId id="308" r:id="rId34"/>
    <p:sldId id="309" r:id="rId35"/>
    <p:sldId id="314" r:id="rId36"/>
    <p:sldId id="310" r:id="rId37"/>
    <p:sldId id="311" r:id="rId38"/>
    <p:sldId id="312" r:id="rId39"/>
    <p:sldId id="275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FECE"/>
    <a:srgbClr val="FFFF99"/>
    <a:srgbClr val="CCFFCC"/>
    <a:srgbClr val="238528"/>
    <a:srgbClr val="FAA9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83" autoAdjust="0"/>
    <p:restoredTop sz="92945" autoAdjust="0"/>
  </p:normalViewPr>
  <p:slideViewPr>
    <p:cSldViewPr>
      <p:cViewPr varScale="1">
        <p:scale>
          <a:sx n="107" d="100"/>
          <a:sy n="107" d="100"/>
        </p:scale>
        <p:origin x="193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4"/>
          <p:cNvSpPr txBox="1">
            <a:spLocks noChangeArrowheads="1"/>
          </p:cNvSpPr>
          <p:nvPr/>
        </p:nvSpPr>
        <p:spPr bwMode="gray">
          <a:xfrm>
            <a:off x="368300" y="395288"/>
            <a:ext cx="13843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800" b="1" i="1">
                <a:solidFill>
                  <a:schemeClr val="accent2"/>
                </a:solidFill>
              </a:rPr>
              <a:t>LOGO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3810000" y="5029200"/>
            <a:ext cx="4724400" cy="3810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057400"/>
            <a:ext cx="6096000" cy="682625"/>
          </a:xfrm>
        </p:spPr>
        <p:txBody>
          <a:bodyPr/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 algn="ctr">
              <a:defRPr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86BE2F-FA70-4522-B165-D9D7C175EEC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48859573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3921A5-3AEA-437C-8568-511B7DC9C1E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93862717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55638"/>
            <a:ext cx="2095500" cy="55927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655638"/>
            <a:ext cx="6134100" cy="55927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E0D95-1315-4E1E-83B4-A60C0B5E82D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878875990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4AE25B-8D71-4DC8-A60F-10BD0A07E39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129690810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4953000" cy="563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381000" y="1600200"/>
            <a:ext cx="8305800" cy="4648200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DEC268-F655-459B-828E-46904E72C76B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23438697"/>
      </p:ext>
    </p:extLst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91934D-CD2F-4AE9-BC13-745399672297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03571648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6CC77E-A9CD-4DC5-B4B0-61FB4BB911AD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706084491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810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40767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C7BA66-5DDE-4127-B2A8-FBE4B5E103D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739648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06E967-55EE-4CD2-AEBA-22C67572B65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1501746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85ACEB-B0CA-44A0-9734-BF87CB648619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4927125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555E80-C8B7-417D-B512-B25F13CCCE3A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888849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11D26F-9B4D-462A-A6B0-DB8D8A0823B2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1679944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037B58-74A1-4696-BB5F-0BD0812605BE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98901147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00200"/>
            <a:ext cx="83058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white">
          <a:xfrm>
            <a:off x="304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white">
          <a:xfrm>
            <a:off x="6096000" y="64008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2971800" y="640080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D5A82A-7F13-4EB5-AE21-92AAE9AFAA90}" type="slidenum">
              <a:rPr lang="en-US" altLang="ru-RU"/>
              <a:pPr/>
              <a:t>‹#›</a:t>
            </a:fld>
            <a:endParaRPr lang="en-US" altLang="ru-RU"/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304800" y="655638"/>
            <a:ext cx="49530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</p:sldLayoutIdLst>
  <p:transition>
    <p:zoom/>
  </p:transition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slide" Target="slide3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nino76\&#1056;&#1072;&#1073;&#1086;&#1095;&#1080;&#1081;%20&#1089;&#1090;&#1086;&#1083;\&#1089;&#1087;&#1080;&#1088;&#1090;&#1099;\B10-12.avi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313" y="2286000"/>
            <a:ext cx="6096000" cy="68262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СПИРТЫ</a:t>
            </a:r>
            <a:endParaRPr lang="en-US" sz="6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7"/>
          <p:cNvSpPr txBox="1">
            <a:spLocks noChangeArrowheads="1"/>
          </p:cNvSpPr>
          <p:nvPr/>
        </p:nvSpPr>
        <p:spPr bwMode="auto">
          <a:xfrm>
            <a:off x="285750" y="214313"/>
            <a:ext cx="15001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9" descr="o210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34" r="917"/>
          <a:stretch>
            <a:fillRect/>
          </a:stretch>
        </p:blipFill>
        <p:spPr>
          <a:xfrm>
            <a:off x="2071688" y="2071688"/>
            <a:ext cx="5143500" cy="3457575"/>
          </a:xfrm>
          <a:noFill/>
        </p:spPr>
      </p:pic>
      <p:sp>
        <p:nvSpPr>
          <p:cNvPr id="12291" name="TextBox 6"/>
          <p:cNvSpPr txBox="1">
            <a:spLocks noChangeArrowheads="1"/>
          </p:cNvSpPr>
          <p:nvPr/>
        </p:nvSpPr>
        <p:spPr bwMode="auto">
          <a:xfrm>
            <a:off x="2286000" y="3429000"/>
            <a:ext cx="5214938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/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1714500" y="1571625"/>
            <a:ext cx="4953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CH3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OH -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метанол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gray">
          <a:xfrm>
            <a:off x="1714500" y="3286125"/>
            <a:ext cx="49530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0" hangingPunct="0">
              <a:defRPr/>
            </a:pP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C2H5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этанол</a:t>
            </a:r>
            <a:endParaRPr lang="en-US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4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642938"/>
            <a:ext cx="4953000" cy="563562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Изомерия спиртов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7"/>
          <p:cNvGrpSpPr>
            <a:grpSpLocks/>
          </p:cNvGrpSpPr>
          <p:nvPr/>
        </p:nvGrpSpPr>
        <p:grpSpPr bwMode="auto">
          <a:xfrm>
            <a:off x="268288" y="2462213"/>
            <a:ext cx="8389937" cy="3395662"/>
            <a:chOff x="268288" y="2462213"/>
            <a:chExt cx="8389937" cy="3395662"/>
          </a:xfrm>
        </p:grpSpPr>
        <p:sp>
          <p:nvSpPr>
            <p:cNvPr id="48131" name="AutoShape 3"/>
            <p:cNvSpPr>
              <a:spLocks noChangeArrowheads="1"/>
            </p:cNvSpPr>
            <p:nvPr/>
          </p:nvSpPr>
          <p:spPr bwMode="gray">
            <a:xfrm>
              <a:off x="268288" y="2462213"/>
              <a:ext cx="5975350" cy="3395662"/>
            </a:xfrm>
            <a:prstGeom prst="rightArrow">
              <a:avLst>
                <a:gd name="adj1" fmla="val 79306"/>
                <a:gd name="adj2" fmla="val 32920"/>
              </a:avLst>
            </a:prstGeom>
            <a:gradFill rotWithShape="1">
              <a:gsLst>
                <a:gs pos="0">
                  <a:schemeClr val="accent1">
                    <a:gamma/>
                    <a:tint val="3137"/>
                    <a:invGamma/>
                  </a:schemeClr>
                </a:gs>
                <a:gs pos="100000">
                  <a:schemeClr val="accent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2" name="AutoShape 4"/>
            <p:cNvSpPr>
              <a:spLocks noChangeArrowheads="1"/>
            </p:cNvSpPr>
            <p:nvPr/>
          </p:nvSpPr>
          <p:spPr bwMode="blackWhite">
            <a:xfrm>
              <a:off x="785813" y="3071813"/>
              <a:ext cx="4143375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tint val="66667"/>
                    <a:invGamma/>
                  </a:schemeClr>
                </a:gs>
                <a:gs pos="100000">
                  <a:schemeClr val="accent1"/>
                </a:gs>
              </a:gsLst>
              <a:lin ang="27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latin typeface="Times New Roman" pitchFamily="18" charset="0"/>
                </a:rPr>
                <a:t>изомерия положения гидроксильной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latin typeface="Times New Roman" pitchFamily="18" charset="0"/>
                </a:rPr>
                <a:t> группы в углеродной цепи</a:t>
              </a:r>
            </a:p>
          </p:txBody>
        </p:sp>
        <p:sp>
          <p:nvSpPr>
            <p:cNvPr id="48134" name="AutoShape 6"/>
            <p:cNvSpPr>
              <a:spLocks noChangeArrowheads="1"/>
            </p:cNvSpPr>
            <p:nvPr/>
          </p:nvSpPr>
          <p:spPr bwMode="blackWhite">
            <a:xfrm>
              <a:off x="857250" y="4357688"/>
              <a:ext cx="4038600" cy="990600"/>
            </a:xfrm>
            <a:prstGeom prst="roundRect">
              <a:avLst>
                <a:gd name="adj" fmla="val 9106"/>
              </a:avLst>
            </a:prstGeom>
            <a:gradFill rotWithShape="1">
              <a:gsLst>
                <a:gs pos="0">
                  <a:schemeClr val="folHlink"/>
                </a:gs>
                <a:gs pos="50000">
                  <a:schemeClr val="folHlink">
                    <a:gamma/>
                    <a:tint val="66667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spcBef>
                  <a:spcPct val="50000"/>
                </a:spcBef>
                <a:defRPr/>
              </a:pPr>
              <a:r>
                <a:rPr lang="ru-RU" b="1" dirty="0">
                  <a:latin typeface="Times New Roman" pitchFamily="18" charset="0"/>
                </a:rPr>
                <a:t>изомерия углеродного скелета.</a:t>
              </a:r>
            </a:p>
          </p:txBody>
        </p:sp>
        <p:sp>
          <p:nvSpPr>
            <p:cNvPr id="48135" name="AutoShape 7"/>
            <p:cNvSpPr>
              <a:spLocks noChangeArrowheads="1"/>
            </p:cNvSpPr>
            <p:nvPr/>
          </p:nvSpPr>
          <p:spPr bwMode="auto">
            <a:xfrm>
              <a:off x="6143625" y="3429000"/>
              <a:ext cx="2514600" cy="1295400"/>
            </a:xfrm>
            <a:prstGeom prst="roundRect">
              <a:avLst>
                <a:gd name="adj" fmla="val 9106"/>
              </a:avLst>
            </a:prstGeom>
            <a:noFill/>
            <a:ln w="25400">
              <a:noFill/>
              <a:round/>
              <a:headEnd/>
              <a:tailEnd/>
            </a:ln>
            <a:effectLst/>
          </p:spPr>
          <p:txBody>
            <a:bodyPr anchor="ctr"/>
            <a:lstStyle/>
            <a:p>
              <a:pPr algn="ctr">
                <a:defRPr/>
              </a:pPr>
              <a:r>
                <a:rPr lang="ru-RU" sz="2400" b="1" dirty="0" err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Алканы</a:t>
              </a:r>
              <a:endPara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  <p:sp>
        <p:nvSpPr>
          <p:cNvPr id="13319" name="Прямоугольник 11"/>
          <p:cNvSpPr>
            <a:spLocks noChangeArrowheads="1"/>
          </p:cNvSpPr>
          <p:nvPr/>
        </p:nvSpPr>
        <p:spPr bwMode="auto">
          <a:xfrm>
            <a:off x="357188" y="1571625"/>
            <a:ext cx="76438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Для алканолов характерны два вида изомерии: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133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0" y="571500"/>
            <a:ext cx="5500688" cy="5635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Изомерия положения гидроксильной группы в углеродной цепи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gray">
          <a:xfrm>
            <a:off x="285750" y="1571625"/>
            <a:ext cx="5214938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-OH </a:t>
            </a: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пропанол</a:t>
            </a:r>
          </a:p>
          <a:p>
            <a:pPr algn="ctr">
              <a:defRPr/>
            </a:pPr>
            <a:r>
              <a:rPr lang="ru-RU" sz="2800" b="1" i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</a:t>
            </a: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-пропиловый спирт</a:t>
            </a:r>
          </a:p>
        </p:txBody>
      </p:sp>
      <p:pic>
        <p:nvPicPr>
          <p:cNvPr id="14340" name="Picture 3" descr="D:\Пушу\спирты\1-propano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88" y="2346325"/>
            <a:ext cx="3143250" cy="20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357188" y="3571875"/>
            <a:ext cx="4953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-CH-CH</a:t>
            </a:r>
          </a:p>
          <a:p>
            <a:pPr algn="ctr">
              <a:defRPr/>
            </a:pP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l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OH</a:t>
            </a:r>
          </a:p>
          <a:p>
            <a:pPr algn="ctr">
              <a:defRPr/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пропанол-2</a:t>
            </a:r>
          </a:p>
          <a:p>
            <a:pPr algn="ctr">
              <a:defRPr/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(изопропиловый спирт)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28625" y="3214688"/>
            <a:ext cx="4857750" cy="1587"/>
          </a:xfrm>
          <a:prstGeom prst="line">
            <a:avLst/>
          </a:prstGeom>
          <a:ln>
            <a:headEnd type="oval"/>
            <a:tailEnd type="oval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6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785938"/>
            <a:ext cx="5143500" cy="1857375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-CH</a:t>
            </a:r>
            <a:r>
              <a:rPr lang="en-US" sz="2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-OH</a:t>
            </a:r>
            <a:b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бутанол-1</a:t>
            </a:r>
            <a:b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-бутиловый</a:t>
            </a: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спирт)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 bwMode="gray">
          <a:xfrm>
            <a:off x="4191000" y="2000250"/>
            <a:ext cx="4953000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-CH-CH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-OH</a:t>
            </a:r>
            <a:endParaRPr lang="ru-RU" sz="28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	  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</a:t>
            </a:r>
          </a:p>
          <a:p>
            <a:pPr>
              <a:defRPr/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	         </a:t>
            </a: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lang="en-US" sz="20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endParaRPr lang="en-US" sz="28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ctr">
              <a:defRPr/>
            </a:pPr>
            <a:r>
              <a:rPr lang="en-US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2-</a:t>
            </a: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метилпропанол-1</a:t>
            </a:r>
          </a:p>
          <a:p>
            <a:pPr algn="ctr">
              <a:defRPr/>
            </a:pPr>
            <a:r>
              <a:rPr lang="ru-RU" sz="2800" b="1" kern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(изобутиловый спирт)</a:t>
            </a:r>
            <a:endParaRPr lang="en-US" sz="2800" b="1" kern="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endParaRPr lang="ru-RU" sz="2800" b="1" kern="0" dirty="0">
              <a:latin typeface="+mj-lt"/>
              <a:ea typeface="+mj-ea"/>
              <a:cs typeface="+mj-cs"/>
            </a:endParaRPr>
          </a:p>
        </p:txBody>
      </p:sp>
      <p:sp>
        <p:nvSpPr>
          <p:cNvPr id="15364" name="Прямоугольник 23"/>
          <p:cNvSpPr>
            <a:spLocks noChangeArrowheads="1"/>
          </p:cNvSpPr>
          <p:nvPr/>
        </p:nvSpPr>
        <p:spPr bwMode="auto">
          <a:xfrm>
            <a:off x="357188" y="4929188"/>
            <a:ext cx="82867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3200">
                <a:latin typeface="Times New Roman" panose="02020603050405020304" pitchFamily="18" charset="0"/>
              </a:rPr>
              <a:t>Первым из спиртов, для которого характерны оба вида изомерии, является </a:t>
            </a:r>
            <a:r>
              <a:rPr lang="ru-RU" altLang="ru-RU" sz="3200" b="1" i="1">
                <a:latin typeface="Times New Roman" panose="02020603050405020304" pitchFamily="18" charset="0"/>
              </a:rPr>
              <a:t>бутанол</a:t>
            </a:r>
            <a:r>
              <a:rPr lang="ru-RU" altLang="ru-RU" sz="3200"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15365" name="Прямоугольник 24"/>
          <p:cNvSpPr>
            <a:spLocks noChangeArrowheads="1"/>
          </p:cNvSpPr>
          <p:nvPr/>
        </p:nvSpPr>
        <p:spPr bwMode="auto">
          <a:xfrm>
            <a:off x="214313" y="571500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Изомерия углеродного скелета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" grpId="0"/>
      <p:bldP spid="15364" grpId="0"/>
      <p:bldP spid="1536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5267325" cy="563562"/>
          </a:xfrm>
        </p:spPr>
        <p:txBody>
          <a:bodyPr/>
          <a:lstStyle/>
          <a:p>
            <a:pPr eaLnBrk="1" hangingPunct="1"/>
            <a:r>
              <a:rPr lang="ru-RU" alt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Физические свойства спиртов</a:t>
            </a:r>
          </a:p>
        </p:txBody>
      </p:sp>
      <p:sp>
        <p:nvSpPr>
          <p:cNvPr id="16387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</p:txBody>
      </p:sp>
      <p:pic>
        <p:nvPicPr>
          <p:cNvPr id="16388" name="Picture 4" descr="g631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571625"/>
            <a:ext cx="2143125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 descr="g631_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688" y="1571625"/>
            <a:ext cx="2500312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0" name="Picture 6" descr="g631_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1571625"/>
            <a:ext cx="2500313" cy="297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Прямоугольник 7"/>
          <p:cNvSpPr>
            <a:spLocks noChangeArrowheads="1"/>
          </p:cNvSpPr>
          <p:nvPr/>
        </p:nvSpPr>
        <p:spPr bwMode="auto">
          <a:xfrm>
            <a:off x="214313" y="4500563"/>
            <a:ext cx="87153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>
                <a:latin typeface="Times New Roman" panose="02020603050405020304" pitchFamily="18" charset="0"/>
              </a:rPr>
              <a:t>Алканолы являются бесцветными жидкостями или кристаллическими веществами с характерным запахом. Первые члены гомологического ряда имеют приятный запах, для бутанолов и пентанолов запах становится неприятным и раздражающим. Высшие алканолы имеют приятный ароматный запах.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9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Температура кипения</a:t>
            </a:r>
          </a:p>
        </p:txBody>
      </p:sp>
      <p:sp>
        <p:nvSpPr>
          <p:cNvPr id="17411" name="Нижний колонтитул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</p:txBody>
      </p:sp>
      <p:grpSp>
        <p:nvGrpSpPr>
          <p:cNvPr id="2" name="Группа 46"/>
          <p:cNvGrpSpPr>
            <a:grpSpLocks/>
          </p:cNvGrpSpPr>
          <p:nvPr/>
        </p:nvGrpSpPr>
        <p:grpSpPr bwMode="auto">
          <a:xfrm>
            <a:off x="285750" y="1643063"/>
            <a:ext cx="8358188" cy="4486275"/>
            <a:chOff x="285750" y="1643063"/>
            <a:chExt cx="8358188" cy="4486275"/>
          </a:xfrm>
        </p:grpSpPr>
        <p:grpSp>
          <p:nvGrpSpPr>
            <p:cNvPr id="17413" name="Группа 46"/>
            <p:cNvGrpSpPr>
              <a:grpSpLocks/>
            </p:cNvGrpSpPr>
            <p:nvPr/>
          </p:nvGrpSpPr>
          <p:grpSpPr bwMode="auto">
            <a:xfrm>
              <a:off x="285750" y="1643063"/>
              <a:ext cx="8358188" cy="4486275"/>
              <a:chOff x="2358068" y="1755764"/>
              <a:chExt cx="4382444" cy="3185204"/>
            </a:xfrm>
          </p:grpSpPr>
          <p:sp>
            <p:nvSpPr>
              <p:cNvPr id="17419" name="AutoShape 3"/>
              <p:cNvSpPr>
                <a:spLocks noChangeArrowheads="1"/>
              </p:cNvSpPr>
              <p:nvPr/>
            </p:nvSpPr>
            <p:spPr bwMode="hidden">
              <a:xfrm flipV="1">
                <a:off x="2395525" y="4494881"/>
                <a:ext cx="1310987" cy="4460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29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0" name="AutoShape 4"/>
              <p:cNvSpPr>
                <a:spLocks noChangeArrowheads="1"/>
              </p:cNvSpPr>
              <p:nvPr/>
            </p:nvSpPr>
            <p:spPr bwMode="hidden">
              <a:xfrm flipV="1">
                <a:off x="3706512" y="4494881"/>
                <a:ext cx="1147763" cy="4460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29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1" name="AutoShape 5"/>
              <p:cNvSpPr>
                <a:spLocks noChangeArrowheads="1"/>
              </p:cNvSpPr>
              <p:nvPr/>
            </p:nvSpPr>
            <p:spPr bwMode="hidden">
              <a:xfrm flipV="1">
                <a:off x="4867673" y="4494878"/>
                <a:ext cx="1872839" cy="446087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000000">
                      <a:alpha val="29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2" name="Rectangle 8"/>
              <p:cNvSpPr>
                <a:spLocks noChangeArrowheads="1"/>
              </p:cNvSpPr>
              <p:nvPr/>
            </p:nvSpPr>
            <p:spPr bwMode="gray">
              <a:xfrm flipH="1">
                <a:off x="2412987" y="1755764"/>
                <a:ext cx="4327525" cy="431800"/>
              </a:xfrm>
              <a:prstGeom prst="rect">
                <a:avLst/>
              </a:prstGeom>
              <a:solidFill>
                <a:srgbClr val="644D6F"/>
              </a:solidFill>
              <a:ln w="9525">
                <a:miter lim="800000"/>
                <a:headEnd/>
                <a:tailEnd/>
              </a:ln>
              <a:scene3d>
                <a:camera prst="legacyObliqueFront"/>
                <a:lightRig rig="legacyNormal3" dir="r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644D6F"/>
                </a:extrusionClr>
                <a:contourClr>
                  <a:srgbClr val="644D6F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3" name="Rectangle 9"/>
              <p:cNvSpPr>
                <a:spLocks noChangeArrowheads="1"/>
              </p:cNvSpPr>
              <p:nvPr/>
            </p:nvSpPr>
            <p:spPr bwMode="gray">
              <a:xfrm>
                <a:off x="2395525" y="2597139"/>
                <a:ext cx="1535728" cy="350837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4" name="Rectangle 10"/>
              <p:cNvSpPr>
                <a:spLocks noChangeArrowheads="1"/>
              </p:cNvSpPr>
              <p:nvPr/>
            </p:nvSpPr>
            <p:spPr bwMode="gray">
              <a:xfrm>
                <a:off x="3931253" y="2602808"/>
                <a:ext cx="112370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5" name="Rectangle 11"/>
              <p:cNvSpPr>
                <a:spLocks noChangeArrowheads="1"/>
              </p:cNvSpPr>
              <p:nvPr/>
            </p:nvSpPr>
            <p:spPr bwMode="gray">
              <a:xfrm>
                <a:off x="5054957" y="2597139"/>
                <a:ext cx="168079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6" name="Rectangle 12"/>
              <p:cNvSpPr>
                <a:spLocks noChangeArrowheads="1"/>
              </p:cNvSpPr>
              <p:nvPr/>
            </p:nvSpPr>
            <p:spPr bwMode="gray">
              <a:xfrm>
                <a:off x="2395525" y="2987664"/>
                <a:ext cx="1535728" cy="350837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7" name="Rectangle 13"/>
              <p:cNvSpPr>
                <a:spLocks noChangeArrowheads="1"/>
              </p:cNvSpPr>
              <p:nvPr/>
            </p:nvSpPr>
            <p:spPr bwMode="gray">
              <a:xfrm>
                <a:off x="3931253" y="2993334"/>
                <a:ext cx="112370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8" name="Rectangle 14"/>
              <p:cNvSpPr>
                <a:spLocks noChangeArrowheads="1"/>
              </p:cNvSpPr>
              <p:nvPr/>
            </p:nvSpPr>
            <p:spPr bwMode="gray">
              <a:xfrm>
                <a:off x="5054957" y="2987664"/>
                <a:ext cx="168079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29" name="Rectangle 15"/>
              <p:cNvSpPr>
                <a:spLocks noChangeArrowheads="1"/>
              </p:cNvSpPr>
              <p:nvPr/>
            </p:nvSpPr>
            <p:spPr bwMode="gray">
              <a:xfrm>
                <a:off x="2395525" y="3378189"/>
                <a:ext cx="1535728" cy="350837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0" name="Rectangle 16"/>
              <p:cNvSpPr>
                <a:spLocks noChangeArrowheads="1"/>
              </p:cNvSpPr>
              <p:nvPr/>
            </p:nvSpPr>
            <p:spPr bwMode="gray">
              <a:xfrm>
                <a:off x="3931253" y="3383859"/>
                <a:ext cx="112370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1" name="Rectangle 17"/>
              <p:cNvSpPr>
                <a:spLocks noChangeArrowheads="1"/>
              </p:cNvSpPr>
              <p:nvPr/>
            </p:nvSpPr>
            <p:spPr bwMode="gray">
              <a:xfrm>
                <a:off x="5054957" y="3378189"/>
                <a:ext cx="168079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2" name="Rectangle 18"/>
              <p:cNvSpPr>
                <a:spLocks noChangeArrowheads="1"/>
              </p:cNvSpPr>
              <p:nvPr/>
            </p:nvSpPr>
            <p:spPr bwMode="gray">
              <a:xfrm>
                <a:off x="2395525" y="3768714"/>
                <a:ext cx="1535728" cy="350837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3" name="Rectangle 19"/>
              <p:cNvSpPr>
                <a:spLocks noChangeArrowheads="1"/>
              </p:cNvSpPr>
              <p:nvPr/>
            </p:nvSpPr>
            <p:spPr bwMode="gray">
              <a:xfrm>
                <a:off x="3931253" y="3774384"/>
                <a:ext cx="112370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4" name="Rectangle 20"/>
              <p:cNvSpPr>
                <a:spLocks noChangeArrowheads="1"/>
              </p:cNvSpPr>
              <p:nvPr/>
            </p:nvSpPr>
            <p:spPr bwMode="gray">
              <a:xfrm>
                <a:off x="5054957" y="3768714"/>
                <a:ext cx="168079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5" name="Rectangle 21"/>
              <p:cNvSpPr>
                <a:spLocks noChangeArrowheads="1"/>
              </p:cNvSpPr>
              <p:nvPr/>
            </p:nvSpPr>
            <p:spPr bwMode="gray">
              <a:xfrm>
                <a:off x="2395525" y="4159239"/>
                <a:ext cx="1535728" cy="350837"/>
              </a:xfrm>
              <a:prstGeom prst="rect">
                <a:avLst/>
              </a:prstGeom>
              <a:solidFill>
                <a:schemeClr val="folHlink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chemeClr val="folHlink"/>
                </a:extrusionClr>
                <a:contourClr>
                  <a:schemeClr val="folHlink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6" name="Rectangle 22"/>
              <p:cNvSpPr>
                <a:spLocks noChangeArrowheads="1"/>
              </p:cNvSpPr>
              <p:nvPr/>
            </p:nvSpPr>
            <p:spPr bwMode="gray">
              <a:xfrm>
                <a:off x="3931253" y="4164909"/>
                <a:ext cx="112370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7" name="Rectangle 23"/>
              <p:cNvSpPr>
                <a:spLocks noChangeArrowheads="1"/>
              </p:cNvSpPr>
              <p:nvPr/>
            </p:nvSpPr>
            <p:spPr bwMode="gray">
              <a:xfrm>
                <a:off x="5054957" y="4159239"/>
                <a:ext cx="1680793" cy="350837"/>
              </a:xfrm>
              <a:prstGeom prst="rect">
                <a:avLst/>
              </a:prstGeom>
              <a:solidFill>
                <a:srgbClr val="9098B2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9098B2"/>
                </a:extrusionClr>
                <a:contourClr>
                  <a:srgbClr val="9098B2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38" name="Text Box 25"/>
              <p:cNvSpPr txBox="1">
                <a:spLocks noChangeArrowheads="1"/>
              </p:cNvSpPr>
              <p:nvPr/>
            </p:nvSpPr>
            <p:spPr bwMode="gray">
              <a:xfrm>
                <a:off x="2358068" y="2631610"/>
                <a:ext cx="1835366" cy="28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Метиловый (метанол)</a:t>
                </a:r>
                <a:endParaRPr lang="ru-RU" altLang="ru-RU" sz="2000"/>
              </a:p>
            </p:txBody>
          </p:sp>
          <p:sp>
            <p:nvSpPr>
              <p:cNvPr id="17439" name="Text Box 26"/>
              <p:cNvSpPr txBox="1">
                <a:spLocks noChangeArrowheads="1"/>
              </p:cNvSpPr>
              <p:nvPr/>
            </p:nvSpPr>
            <p:spPr bwMode="gray">
              <a:xfrm>
                <a:off x="2358068" y="3038010"/>
                <a:ext cx="1460798" cy="28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Этиловый(этанол)</a:t>
                </a:r>
                <a:endParaRPr lang="ru-RU" altLang="ru-RU" sz="2000"/>
              </a:p>
            </p:txBody>
          </p:sp>
          <p:sp>
            <p:nvSpPr>
              <p:cNvPr id="17440" name="Text Box 27"/>
              <p:cNvSpPr txBox="1">
                <a:spLocks noChangeArrowheads="1"/>
              </p:cNvSpPr>
              <p:nvPr/>
            </p:nvSpPr>
            <p:spPr bwMode="gray">
              <a:xfrm>
                <a:off x="2358068" y="3419010"/>
                <a:ext cx="1573168" cy="28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Пропиловый (пропанол)</a:t>
                </a:r>
                <a:endParaRPr lang="ru-RU" altLang="ru-RU" sz="2000"/>
              </a:p>
            </p:txBody>
          </p:sp>
          <p:sp>
            <p:nvSpPr>
              <p:cNvPr id="17441" name="Text Box 28"/>
              <p:cNvSpPr txBox="1">
                <a:spLocks noChangeArrowheads="1"/>
              </p:cNvSpPr>
              <p:nvPr/>
            </p:nvSpPr>
            <p:spPr bwMode="gray">
              <a:xfrm>
                <a:off x="2358068" y="3809535"/>
                <a:ext cx="1460798" cy="28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Бутиловый (бутанол-1)</a:t>
                </a:r>
                <a:endParaRPr lang="ru-RU" altLang="ru-RU" sz="2000"/>
              </a:p>
            </p:txBody>
          </p:sp>
          <p:sp>
            <p:nvSpPr>
              <p:cNvPr id="17442" name="Text Box 29"/>
              <p:cNvSpPr txBox="1">
                <a:spLocks noChangeArrowheads="1"/>
              </p:cNvSpPr>
              <p:nvPr/>
            </p:nvSpPr>
            <p:spPr bwMode="gray">
              <a:xfrm>
                <a:off x="2358068" y="4190535"/>
                <a:ext cx="1610625" cy="2840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ru-RU" altLang="ru-RU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Амиловый (пентанол-1)</a:t>
                </a:r>
                <a:endParaRPr lang="ru-RU" altLang="ru-RU" sz="2000"/>
              </a:p>
            </p:txBody>
          </p:sp>
          <p:sp>
            <p:nvSpPr>
              <p:cNvPr id="17443" name="Text Box 34"/>
              <p:cNvSpPr txBox="1">
                <a:spLocks noChangeArrowheads="1"/>
              </p:cNvSpPr>
              <p:nvPr/>
            </p:nvSpPr>
            <p:spPr bwMode="gray">
              <a:xfrm>
                <a:off x="5017500" y="2628889"/>
                <a:ext cx="1446787" cy="327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64,7</a:t>
                </a:r>
                <a:endParaRPr lang="ru-RU" altLang="ru-RU" sz="2400"/>
              </a:p>
            </p:txBody>
          </p:sp>
          <p:sp>
            <p:nvSpPr>
              <p:cNvPr id="17444" name="Text Box 35"/>
              <p:cNvSpPr txBox="1">
                <a:spLocks noChangeArrowheads="1"/>
              </p:cNvSpPr>
              <p:nvPr/>
            </p:nvSpPr>
            <p:spPr bwMode="gray">
              <a:xfrm>
                <a:off x="4980043" y="3032114"/>
                <a:ext cx="1484244" cy="327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78,3</a:t>
                </a:r>
                <a:endParaRPr lang="ru-RU" altLang="ru-RU" sz="2400"/>
              </a:p>
            </p:txBody>
          </p:sp>
          <p:sp>
            <p:nvSpPr>
              <p:cNvPr id="17445" name="Text Box 36"/>
              <p:cNvSpPr txBox="1">
                <a:spLocks noChangeArrowheads="1"/>
              </p:cNvSpPr>
              <p:nvPr/>
            </p:nvSpPr>
            <p:spPr bwMode="gray">
              <a:xfrm>
                <a:off x="4980043" y="3409939"/>
                <a:ext cx="1492182" cy="327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97,2</a:t>
                </a:r>
                <a:endParaRPr lang="ru-RU" altLang="ru-RU" sz="2400"/>
              </a:p>
            </p:txBody>
          </p:sp>
          <p:sp>
            <p:nvSpPr>
              <p:cNvPr id="17446" name="Text Box 37"/>
              <p:cNvSpPr txBox="1">
                <a:spLocks noChangeArrowheads="1"/>
              </p:cNvSpPr>
              <p:nvPr/>
            </p:nvSpPr>
            <p:spPr bwMode="gray">
              <a:xfrm>
                <a:off x="5017500" y="3784740"/>
                <a:ext cx="1454725" cy="327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117,7</a:t>
                </a:r>
                <a:endParaRPr lang="ru-RU" altLang="ru-RU" sz="2400"/>
              </a:p>
            </p:txBody>
          </p:sp>
          <p:sp>
            <p:nvSpPr>
              <p:cNvPr id="17447" name="Text Box 38"/>
              <p:cNvSpPr txBox="1">
                <a:spLocks noChangeArrowheads="1"/>
              </p:cNvSpPr>
              <p:nvPr/>
            </p:nvSpPr>
            <p:spPr bwMode="gray">
              <a:xfrm>
                <a:off x="5017500" y="4197339"/>
                <a:ext cx="1454725" cy="327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137,8</a:t>
                </a:r>
                <a:endParaRPr lang="ru-RU" altLang="ru-RU" sz="2400"/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gray">
              <a:xfrm>
                <a:off x="2714324" y="1786196"/>
                <a:ext cx="3669100" cy="261489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>
                <a:outerShdw dist="28398" dir="3806097" algn="ctr" rotWithShape="0">
                  <a:srgbClr val="333333">
                    <a:alpha val="50000"/>
                  </a:srgb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ru-RU" b="1" dirty="0">
                    <a:solidFill>
                      <a:srgbClr val="F8F8F8"/>
                    </a:solidFill>
                  </a:rPr>
                  <a:t>Температура кипения спиртов</a:t>
                </a:r>
                <a:endParaRPr lang="en-US" b="1" dirty="0">
                  <a:solidFill>
                    <a:srgbClr val="F8F8F8"/>
                  </a:solidFill>
                </a:endParaRPr>
              </a:p>
            </p:txBody>
          </p:sp>
          <p:sp>
            <p:nvSpPr>
              <p:cNvPr id="17449" name="Rectangle 63"/>
              <p:cNvSpPr>
                <a:spLocks noChangeArrowheads="1"/>
              </p:cNvSpPr>
              <p:nvPr/>
            </p:nvSpPr>
            <p:spPr bwMode="gray">
              <a:xfrm>
                <a:off x="2395525" y="2206614"/>
                <a:ext cx="1535728" cy="350837"/>
              </a:xfrm>
              <a:prstGeom prst="rect">
                <a:avLst/>
              </a:prstGeom>
              <a:solidFill>
                <a:srgbClr val="0033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003366"/>
                </a:extrusionClr>
                <a:contourClr>
                  <a:srgbClr val="003366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50" name="Rectangle 64"/>
              <p:cNvSpPr>
                <a:spLocks noChangeArrowheads="1"/>
              </p:cNvSpPr>
              <p:nvPr/>
            </p:nvSpPr>
            <p:spPr bwMode="gray">
              <a:xfrm>
                <a:off x="3931253" y="2212284"/>
                <a:ext cx="1123703" cy="350837"/>
              </a:xfrm>
              <a:prstGeom prst="rect">
                <a:avLst/>
              </a:prstGeom>
              <a:solidFill>
                <a:srgbClr val="0033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003366"/>
                </a:extrusionClr>
                <a:contourClr>
                  <a:srgbClr val="003366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7451" name="Rectangle 65"/>
              <p:cNvSpPr>
                <a:spLocks noChangeArrowheads="1"/>
              </p:cNvSpPr>
              <p:nvPr/>
            </p:nvSpPr>
            <p:spPr bwMode="gray">
              <a:xfrm>
                <a:off x="5054957" y="2212284"/>
                <a:ext cx="1680793" cy="350837"/>
              </a:xfrm>
              <a:prstGeom prst="rect">
                <a:avLst/>
              </a:prstGeom>
              <a:solidFill>
                <a:srgbClr val="003366"/>
              </a:solidFill>
              <a:ln w="9525">
                <a:miter lim="800000"/>
                <a:headEnd/>
                <a:tailEnd/>
              </a:ln>
              <a:scene3d>
                <a:camera prst="legacyPerspectiveFront">
                  <a:rot lat="21299991" lon="0" rev="0"/>
                </a:camera>
                <a:lightRig rig="legacyFlat3" dir="t"/>
              </a:scene3d>
              <a:sp3d extrusionH="430200" prstMaterial="legacyPlastic">
                <a:bevelT w="13500" h="13500" prst="angle"/>
                <a:bevelB w="13500" h="13500" prst="angle"/>
                <a:extrusionClr>
                  <a:srgbClr val="003366"/>
                </a:extrusionClr>
                <a:contourClr>
                  <a:srgbClr val="003366"/>
                </a:contourClr>
              </a:sp3d>
            </p:spPr>
            <p:txBody>
              <a:bodyPr wrap="none" anchor="ctr">
                <a:flatTx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4" name="Text Box 66"/>
              <p:cNvSpPr txBox="1">
                <a:spLocks noChangeArrowheads="1"/>
              </p:cNvSpPr>
              <p:nvPr/>
            </p:nvSpPr>
            <p:spPr bwMode="gray">
              <a:xfrm>
                <a:off x="2577814" y="2234784"/>
                <a:ext cx="1053784" cy="284031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Название спирта</a:t>
                </a:r>
                <a:endParaRPr lang="ru-RU" sz="20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5" name="Text Box 67"/>
              <p:cNvSpPr txBox="1">
                <a:spLocks noChangeArrowheads="1"/>
              </p:cNvSpPr>
              <p:nvPr/>
            </p:nvSpPr>
            <p:spPr bwMode="gray">
              <a:xfrm>
                <a:off x="3968710" y="2262962"/>
                <a:ext cx="973876" cy="28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Формула</a:t>
                </a:r>
                <a:endParaRPr lang="ru-RU" sz="20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  <p:sp>
            <p:nvSpPr>
              <p:cNvPr id="46" name="Text Box 68"/>
              <p:cNvSpPr txBox="1">
                <a:spLocks noChangeArrowheads="1"/>
              </p:cNvSpPr>
              <p:nvPr/>
            </p:nvSpPr>
            <p:spPr bwMode="gray">
              <a:xfrm>
                <a:off x="5167327" y="2238166"/>
                <a:ext cx="1535728" cy="2840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ru-RU" sz="2000" dirty="0">
                    <a:solidFill>
                      <a:schemeClr val="bg2">
                        <a:lumMod val="20000"/>
                        <a:lumOff val="8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Температура кипения </a:t>
                </a:r>
                <a:endParaRPr lang="ru-RU" sz="2000" dirty="0">
                  <a:solidFill>
                    <a:schemeClr val="bg2">
                      <a:lumMod val="20000"/>
                      <a:lumOff val="80000"/>
                    </a:schemeClr>
                  </a:solidFill>
                </a:endParaRPr>
              </a:p>
            </p:txBody>
          </p:sp>
        </p:grpSp>
        <p:sp>
          <p:nvSpPr>
            <p:cNvPr id="17414" name="Прямоугольник 47"/>
            <p:cNvSpPr>
              <a:spLocks noChangeArrowheads="1"/>
            </p:cNvSpPr>
            <p:nvPr/>
          </p:nvSpPr>
          <p:spPr bwMode="auto">
            <a:xfrm>
              <a:off x="3357563" y="2928938"/>
              <a:ext cx="158908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СН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endParaRPr lang="ru-RU" altLang="ru-RU" sz="2400"/>
            </a:p>
          </p:txBody>
        </p:sp>
        <p:sp>
          <p:nvSpPr>
            <p:cNvPr id="17415" name="Прямоугольник 48"/>
            <p:cNvSpPr>
              <a:spLocks noChangeArrowheads="1"/>
            </p:cNvSpPr>
            <p:nvPr/>
          </p:nvSpPr>
          <p:spPr bwMode="auto">
            <a:xfrm>
              <a:off x="3357563" y="3429000"/>
              <a:ext cx="16922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endParaRPr lang="ru-RU" altLang="ru-RU" sz="2400"/>
            </a:p>
          </p:txBody>
        </p:sp>
        <p:sp>
          <p:nvSpPr>
            <p:cNvPr id="17416" name="Прямоугольник 49"/>
            <p:cNvSpPr>
              <a:spLocks noChangeArrowheads="1"/>
            </p:cNvSpPr>
            <p:nvPr/>
          </p:nvSpPr>
          <p:spPr bwMode="auto">
            <a:xfrm>
              <a:off x="3429000" y="4000500"/>
              <a:ext cx="157162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endParaRPr lang="ru-RU" altLang="ru-RU" sz="2400"/>
            </a:p>
          </p:txBody>
        </p:sp>
        <p:sp>
          <p:nvSpPr>
            <p:cNvPr id="17417" name="Прямоугольник 50"/>
            <p:cNvSpPr>
              <a:spLocks noChangeArrowheads="1"/>
            </p:cNvSpPr>
            <p:nvPr/>
          </p:nvSpPr>
          <p:spPr bwMode="auto">
            <a:xfrm>
              <a:off x="3357563" y="4572000"/>
              <a:ext cx="1643062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endParaRPr lang="ru-RU" altLang="ru-RU" sz="2400"/>
            </a:p>
          </p:txBody>
        </p:sp>
        <p:sp>
          <p:nvSpPr>
            <p:cNvPr id="17418" name="Прямоугольник 51"/>
            <p:cNvSpPr>
              <a:spLocks noChangeArrowheads="1"/>
            </p:cNvSpPr>
            <p:nvPr/>
          </p:nvSpPr>
          <p:spPr bwMode="auto">
            <a:xfrm>
              <a:off x="3429000" y="5072063"/>
              <a:ext cx="1571625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С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Н</a:t>
              </a:r>
              <a:r>
                <a:rPr lang="ru-RU" altLang="ru-RU" sz="2400" baseline="-30000">
                  <a:latin typeface="Times New Roman" panose="02020603050405020304" pitchFamily="18" charset="0"/>
                  <a:cs typeface="Times New Roman" panose="02020603050405020304" pitchFamily="18" charset="0"/>
                </a:rPr>
                <a:t>11</a:t>
              </a:r>
              <a:r>
                <a:rPr lang="ru-RU" altLang="ru-RU" sz="240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ОН</a:t>
              </a:r>
              <a:endParaRPr lang="ru-RU" altLang="ru-RU" sz="2400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18435" name="Picture 6" descr="o24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643063"/>
            <a:ext cx="82867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Прямоугольник 5"/>
          <p:cNvSpPr>
            <a:spLocks noChangeArrowheads="1"/>
          </p:cNvSpPr>
          <p:nvPr/>
        </p:nvSpPr>
        <p:spPr bwMode="auto">
          <a:xfrm>
            <a:off x="357188" y="3857625"/>
            <a:ext cx="828675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температура кипения спиртов объясняется значительным межмолекулярным взаимодействием – ассоциацией молекул, возможность которой объясняется полярностью связи О–Н и неподелёнными электронными парами атомов кислорода. Такое взаимодействие называют </a:t>
            </a:r>
            <a:r>
              <a:rPr lang="ru-RU" altLang="ru-RU" sz="2400" b="1" i="1" u="sng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водородной связью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5267325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молекулы этанола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0063" y="1857375"/>
            <a:ext cx="3071812" cy="2032000"/>
            <a:chOff x="684214" y="260350"/>
            <a:chExt cx="3071833" cy="2031325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684214" y="260350"/>
              <a:ext cx="3071833" cy="203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altLang="ru-RU"/>
                <a:t>        </a:t>
              </a:r>
              <a:r>
                <a:rPr lang="ru-RU" altLang="ru-RU" b="1"/>
                <a:t>Н     Н</a:t>
              </a: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/>
                <a:t>       </a:t>
              </a:r>
              <a:r>
                <a:rPr lang="en-US" altLang="ru-RU" b="1">
                  <a:cs typeface="Arial" panose="020B0604020202020204" pitchFamily="34" charset="0"/>
                </a:rPr>
                <a:t>|</a:t>
              </a:r>
              <a:r>
                <a:rPr lang="ru-RU" altLang="ru-RU" b="1">
                  <a:cs typeface="Arial" panose="020B0604020202020204" pitchFamily="34" charset="0"/>
                </a:rPr>
                <a:t>      </a:t>
              </a:r>
              <a:r>
                <a:rPr lang="en-US" altLang="ru-RU" b="1">
                  <a:cs typeface="Arial" panose="020B0604020202020204" pitchFamily="34" charset="0"/>
                </a:rPr>
                <a:t>| </a:t>
              </a:r>
              <a:r>
                <a:rPr lang="ru-RU" altLang="ru-RU" b="1">
                  <a:cs typeface="Arial" panose="020B0604020202020204" pitchFamily="34" charset="0"/>
                </a:rPr>
                <a:t>           </a:t>
              </a:r>
              <a:r>
                <a:rPr lang="el-GR" altLang="ru-RU" b="1"/>
                <a:t>δ</a:t>
              </a:r>
              <a:r>
                <a:rPr lang="ru-RU" altLang="ru-RU" b="1"/>
                <a:t>-</a:t>
              </a:r>
              <a:endParaRPr lang="el-GR" altLang="ru-RU" b="1"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/>
                <a:t>Н – С – С           О            Н</a:t>
              </a:r>
              <a:endParaRPr lang="ru-RU" altLang="ru-RU" b="1"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/>
                <a:t>       </a:t>
              </a:r>
              <a:r>
                <a:rPr lang="en-US" altLang="ru-RU" b="1">
                  <a:cs typeface="Arial" panose="020B0604020202020204" pitchFamily="34" charset="0"/>
                </a:rPr>
                <a:t> |</a:t>
              </a:r>
              <a:r>
                <a:rPr lang="ru-RU" altLang="ru-RU" b="1">
                  <a:cs typeface="Arial" panose="020B0604020202020204" pitchFamily="34" charset="0"/>
                </a:rPr>
                <a:t>     </a:t>
              </a:r>
              <a:r>
                <a:rPr lang="en-US" altLang="ru-RU" b="1">
                  <a:cs typeface="Arial" panose="020B0604020202020204" pitchFamily="34" charset="0"/>
                </a:rPr>
                <a:t>|</a:t>
              </a:r>
              <a:endParaRPr lang="ru-RU" altLang="ru-RU" b="1">
                <a:cs typeface="Arial" panose="020B0604020202020204" pitchFamily="34" charset="0"/>
              </a:endParaRPr>
            </a:p>
            <a:p>
              <a:pPr eaLnBrk="1" hangingPunct="1">
                <a:spcBef>
                  <a:spcPct val="50000"/>
                </a:spcBef>
              </a:pPr>
              <a:r>
                <a:rPr lang="ru-RU" altLang="ru-RU" b="1">
                  <a:cs typeface="Arial" panose="020B0604020202020204" pitchFamily="34" charset="0"/>
                </a:rPr>
                <a:t>       Н    Н</a:t>
              </a:r>
              <a:endParaRPr lang="en-US" altLang="ru-RU" b="1">
                <a:cs typeface="Arial" panose="020B0604020202020204" pitchFamily="34" charset="0"/>
              </a:endParaRPr>
            </a:p>
          </p:txBody>
        </p:sp>
        <p:sp>
          <p:nvSpPr>
            <p:cNvPr id="19462" name="AutoShape 6"/>
            <p:cNvSpPr>
              <a:spLocks noChangeArrowheads="1"/>
            </p:cNvSpPr>
            <p:nvPr/>
          </p:nvSpPr>
          <p:spPr bwMode="auto">
            <a:xfrm>
              <a:off x="1898659" y="1189044"/>
              <a:ext cx="433388" cy="71438"/>
            </a:xfrm>
            <a:prstGeom prst="rightArrow">
              <a:avLst>
                <a:gd name="adj1" fmla="val 50000"/>
                <a:gd name="adj2" fmla="val 15166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9463" name="AutoShape 7"/>
            <p:cNvSpPr>
              <a:spLocks noChangeArrowheads="1"/>
            </p:cNvSpPr>
            <p:nvPr/>
          </p:nvSpPr>
          <p:spPr bwMode="auto">
            <a:xfrm>
              <a:off x="2827353" y="1189044"/>
              <a:ext cx="431800" cy="73025"/>
            </a:xfrm>
            <a:prstGeom prst="leftArrow">
              <a:avLst>
                <a:gd name="adj1" fmla="val 50000"/>
                <a:gd name="adj2" fmla="val 147826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sp>
        <p:nvSpPr>
          <p:cNvPr id="19460" name="Прямоугольник 10"/>
          <p:cNvSpPr>
            <a:spLocks noChangeArrowheads="1"/>
          </p:cNvSpPr>
          <p:nvPr/>
        </p:nvSpPr>
        <p:spPr bwMode="auto">
          <a:xfrm>
            <a:off x="3786188" y="1785938"/>
            <a:ext cx="4929187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В молекуле этанола атомы углерода, водорода и кислорода связаны только одинарными   - связями. По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скольку электроотрицательность кислорода больше электроотрица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тельности углерода и водорода, общие электронные пары связей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С–О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О – Н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смещены в сторону атома кислорода. На нём возникает</a:t>
            </a:r>
            <a:r>
              <a:rPr lang="en-US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частичный отрицательный, а на атомах углерода и водорода частичные положительные заряды.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800" decel="100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304800" y="655638"/>
            <a:ext cx="5267325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Химические свойства спиртов</a:t>
            </a:r>
          </a:p>
        </p:txBody>
      </p:sp>
      <p:sp>
        <p:nvSpPr>
          <p:cNvPr id="20483" name="Прямоугольник 4"/>
          <p:cNvSpPr>
            <a:spLocks noChangeArrowheads="1"/>
          </p:cNvSpPr>
          <p:nvPr/>
        </p:nvSpPr>
        <p:spPr bwMode="auto">
          <a:xfrm>
            <a:off x="4786313" y="1643063"/>
            <a:ext cx="385762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Реакционная способность спиртов обусловлена наличием в их молекулах полярных связей, способных разрываться по гетеролитическому механизму .</a:t>
            </a:r>
          </a:p>
          <a:p>
            <a:pPr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</a:rPr>
              <a:t>Спирты проявляют слабые кислотно – основные свойства</a:t>
            </a:r>
          </a:p>
        </p:txBody>
      </p:sp>
      <p:pic>
        <p:nvPicPr>
          <p:cNvPr id="20484" name="Picture 2" descr="D:\Пушу\спирты\c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928813"/>
            <a:ext cx="378777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1143000" y="2643188"/>
            <a:ext cx="2857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6" name="TextBox 7"/>
          <p:cNvSpPr txBox="1">
            <a:spLocks noChangeArrowheads="1"/>
          </p:cNvSpPr>
          <p:nvPr/>
        </p:nvSpPr>
        <p:spPr bwMode="auto">
          <a:xfrm>
            <a:off x="3071813" y="2714625"/>
            <a:ext cx="285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0487" name="TextBox 8"/>
          <p:cNvSpPr txBox="1">
            <a:spLocks noChangeArrowheads="1"/>
          </p:cNvSpPr>
          <p:nvPr/>
        </p:nvSpPr>
        <p:spPr bwMode="auto">
          <a:xfrm>
            <a:off x="2000250" y="4857750"/>
            <a:ext cx="2857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Типы реакций</a:t>
            </a:r>
          </a:p>
        </p:txBody>
      </p:sp>
      <p:grpSp>
        <p:nvGrpSpPr>
          <p:cNvPr id="2" name="Группа 147"/>
          <p:cNvGrpSpPr>
            <a:grpSpLocks/>
          </p:cNvGrpSpPr>
          <p:nvPr/>
        </p:nvGrpSpPr>
        <p:grpSpPr bwMode="auto">
          <a:xfrm>
            <a:off x="214313" y="1500188"/>
            <a:ext cx="8929687" cy="4714875"/>
            <a:chOff x="214313" y="1500188"/>
            <a:chExt cx="8929687" cy="4714875"/>
          </a:xfrm>
        </p:grpSpPr>
        <p:sp>
          <p:nvSpPr>
            <p:cNvPr id="21508" name="Oval 3"/>
            <p:cNvSpPr>
              <a:spLocks noChangeArrowheads="1"/>
            </p:cNvSpPr>
            <p:nvPr/>
          </p:nvSpPr>
          <p:spPr bwMode="gray">
            <a:xfrm>
              <a:off x="2895600" y="2365375"/>
              <a:ext cx="2743200" cy="2743200"/>
            </a:xfrm>
            <a:prstGeom prst="ellipse">
              <a:avLst/>
            </a:prstGeom>
            <a:solidFill>
              <a:schemeClr val="bg1">
                <a:alpha val="7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09" name="Oval 4"/>
            <p:cNvSpPr>
              <a:spLocks noChangeArrowheads="1"/>
            </p:cNvSpPr>
            <p:nvPr/>
          </p:nvSpPr>
          <p:spPr bwMode="gray">
            <a:xfrm>
              <a:off x="4038600" y="2879725"/>
              <a:ext cx="1619250" cy="1619250"/>
            </a:xfrm>
            <a:prstGeom prst="ellipse">
              <a:avLst/>
            </a:prstGeom>
            <a:solidFill>
              <a:srgbClr val="DCDCDC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21510" name="Line 5"/>
            <p:cNvSpPr>
              <a:spLocks noChangeShapeType="1"/>
            </p:cNvSpPr>
            <p:nvPr/>
          </p:nvSpPr>
          <p:spPr bwMode="gray">
            <a:xfrm flipV="1">
              <a:off x="3571875" y="3736975"/>
              <a:ext cx="1228725" cy="263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1" name="Line 6"/>
            <p:cNvSpPr>
              <a:spLocks noChangeShapeType="1"/>
            </p:cNvSpPr>
            <p:nvPr/>
          </p:nvSpPr>
          <p:spPr bwMode="gray">
            <a:xfrm>
              <a:off x="4714875" y="2643188"/>
              <a:ext cx="271463" cy="7715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2" name="Line 7"/>
            <p:cNvSpPr>
              <a:spLocks noChangeShapeType="1"/>
            </p:cNvSpPr>
            <p:nvPr/>
          </p:nvSpPr>
          <p:spPr bwMode="gray">
            <a:xfrm>
              <a:off x="5357813" y="4000500"/>
              <a:ext cx="466725" cy="3571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3" name="Line 9"/>
            <p:cNvSpPr>
              <a:spLocks noChangeShapeType="1"/>
            </p:cNvSpPr>
            <p:nvPr/>
          </p:nvSpPr>
          <p:spPr bwMode="gray">
            <a:xfrm flipV="1">
              <a:off x="5357813" y="3214688"/>
              <a:ext cx="785812" cy="3381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514" name="Oval 10"/>
            <p:cNvSpPr>
              <a:spLocks noChangeArrowheads="1"/>
            </p:cNvSpPr>
            <p:nvPr/>
          </p:nvSpPr>
          <p:spPr bwMode="gray">
            <a:xfrm>
              <a:off x="4676775" y="3270250"/>
              <a:ext cx="895350" cy="895350"/>
            </a:xfrm>
            <a:prstGeom prst="ellipse">
              <a:avLst/>
            </a:prstGeom>
            <a:solidFill>
              <a:srgbClr val="C0C0C0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21515" name="Group 11"/>
            <p:cNvGrpSpPr>
              <a:grpSpLocks/>
            </p:cNvGrpSpPr>
            <p:nvPr/>
          </p:nvGrpSpPr>
          <p:grpSpPr bwMode="auto">
            <a:xfrm>
              <a:off x="4071938" y="1500188"/>
              <a:ext cx="1146175" cy="1374775"/>
              <a:chOff x="2064" y="1008"/>
              <a:chExt cx="722" cy="866"/>
            </a:xfrm>
          </p:grpSpPr>
          <p:sp>
            <p:nvSpPr>
              <p:cNvPr id="21625" name="Oval 12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1626" name="Group 13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1639" name="Picture 14" descr="circuler_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640" name="Oval 15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folHlink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pic>
              <p:nvPicPr>
                <p:cNvPr id="21641" name="Picture 16" descr="light_shadow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642" name="Group 17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1643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649" name="AutoShape 19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50" name="AutoShape 20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51" name="AutoShape 21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52" name="AutoShape 22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21644" name="Group 23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645" name="AutoShape 24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46" name="AutoShape 25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47" name="AutoShape 26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48" name="AutoShape 27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</p:grpSp>
          <p:grpSp>
            <p:nvGrpSpPr>
              <p:cNvPr id="21627" name="Group 28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21629" name="Group 29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1635" name="AutoShape 30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36" name="AutoShape 31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37" name="AutoShape 32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38" name="AutoShape 33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21630" name="Group 34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1631" name="AutoShape 35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32" name="AutoShape 36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33" name="AutoShape 37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34" name="AutoShape 38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sp>
            <p:nvSpPr>
              <p:cNvPr id="21628" name="Rectangle 39"/>
              <p:cNvSpPr>
                <a:spLocks noChangeArrowheads="1"/>
              </p:cNvSpPr>
              <p:nvPr/>
            </p:nvSpPr>
            <p:spPr bwMode="gray">
              <a:xfrm>
                <a:off x="2242" y="1272"/>
                <a:ext cx="11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 sz="16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16" name="Group 40"/>
            <p:cNvGrpSpPr>
              <a:grpSpLocks/>
            </p:cNvGrpSpPr>
            <p:nvPr/>
          </p:nvGrpSpPr>
          <p:grpSpPr bwMode="auto">
            <a:xfrm>
              <a:off x="2500313" y="3571875"/>
              <a:ext cx="1146175" cy="1374775"/>
              <a:chOff x="2064" y="1008"/>
              <a:chExt cx="722" cy="866"/>
            </a:xfrm>
          </p:grpSpPr>
          <p:sp>
            <p:nvSpPr>
              <p:cNvPr id="21597" name="Oval 41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1598" name="Group 42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1611" name="Picture 43" descr="circuler_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612" name="Oval 44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2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pic>
              <p:nvPicPr>
                <p:cNvPr id="21613" name="Picture 45" descr="light_shadow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614" name="Group 46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1615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621" name="AutoShape 48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22" name="AutoShape 49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23" name="AutoShape 50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24" name="AutoShape 51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21616" name="Group 52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617" name="AutoShape 53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18" name="AutoShape 54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19" name="AutoShape 55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620" name="AutoShape 56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</p:grpSp>
          <p:grpSp>
            <p:nvGrpSpPr>
              <p:cNvPr id="21599" name="Group 57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21601" name="Group 5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1607" name="AutoShape 59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08" name="AutoShape 60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09" name="AutoShape 61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10" name="AutoShape 62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21602" name="Group 6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1603" name="AutoShape 64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04" name="AutoShape 65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05" name="AutoShape 66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606" name="AutoShape 67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sp>
            <p:nvSpPr>
              <p:cNvPr id="21600" name="Rectangle 68"/>
              <p:cNvSpPr>
                <a:spLocks noChangeArrowheads="1"/>
              </p:cNvSpPr>
              <p:nvPr/>
            </p:nvSpPr>
            <p:spPr bwMode="gray">
              <a:xfrm>
                <a:off x="2242" y="1272"/>
                <a:ext cx="11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 sz="16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17" name="Group 69"/>
            <p:cNvGrpSpPr>
              <a:grpSpLocks/>
            </p:cNvGrpSpPr>
            <p:nvPr/>
          </p:nvGrpSpPr>
          <p:grpSpPr bwMode="auto">
            <a:xfrm>
              <a:off x="5572125" y="4071938"/>
              <a:ext cx="1146175" cy="1374775"/>
              <a:chOff x="2064" y="1008"/>
              <a:chExt cx="722" cy="866"/>
            </a:xfrm>
          </p:grpSpPr>
          <p:sp>
            <p:nvSpPr>
              <p:cNvPr id="21569" name="Oval 70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1570" name="Group 71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1583" name="Picture 72" descr="circuler_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84" name="Oval 73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accent1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pic>
              <p:nvPicPr>
                <p:cNvPr id="21585" name="Picture 74" descr="light_shadow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586" name="Group 75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1587" name="Group 76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593" name="AutoShape 77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94" name="AutoShape 78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95" name="AutoShape 79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96" name="AutoShape 80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21588" name="Group 81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589" name="AutoShape 82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90" name="AutoShape 83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91" name="AutoShape 84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92" name="AutoShape 85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</p:grpSp>
          <p:grpSp>
            <p:nvGrpSpPr>
              <p:cNvPr id="21571" name="Group 86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21573" name="Group 8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1579" name="AutoShape 88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80" name="AutoShape 89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81" name="AutoShape 90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82" name="AutoShape 91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21574" name="Group 9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1575" name="AutoShape 93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76" name="AutoShape 94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77" name="AutoShape 95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78" name="AutoShape 96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sp>
            <p:nvSpPr>
              <p:cNvPr id="21572" name="Rectangle 97"/>
              <p:cNvSpPr>
                <a:spLocks noChangeArrowheads="1"/>
              </p:cNvSpPr>
              <p:nvPr/>
            </p:nvSpPr>
            <p:spPr bwMode="gray">
              <a:xfrm>
                <a:off x="2242" y="1272"/>
                <a:ext cx="11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 sz="16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18" name="Group 127"/>
            <p:cNvGrpSpPr>
              <a:grpSpLocks/>
            </p:cNvGrpSpPr>
            <p:nvPr/>
          </p:nvGrpSpPr>
          <p:grpSpPr bwMode="auto">
            <a:xfrm>
              <a:off x="6072188" y="2357438"/>
              <a:ext cx="1146175" cy="1374775"/>
              <a:chOff x="2064" y="1008"/>
              <a:chExt cx="722" cy="866"/>
            </a:xfrm>
          </p:grpSpPr>
          <p:sp>
            <p:nvSpPr>
              <p:cNvPr id="21541" name="Oval 128"/>
              <p:cNvSpPr>
                <a:spLocks noChangeArrowheads="1"/>
              </p:cNvSpPr>
              <p:nvPr/>
            </p:nvSpPr>
            <p:spPr bwMode="gray">
              <a:xfrm>
                <a:off x="2064" y="1008"/>
                <a:ext cx="722" cy="727"/>
              </a:xfrm>
              <a:prstGeom prst="ellipse">
                <a:avLst/>
              </a:prstGeom>
              <a:solidFill>
                <a:srgbClr val="EAEAEA">
                  <a:alpha val="50195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21542" name="Group 129"/>
              <p:cNvGrpSpPr>
                <a:grpSpLocks/>
              </p:cNvGrpSpPr>
              <p:nvPr/>
            </p:nvGrpSpPr>
            <p:grpSpPr bwMode="auto">
              <a:xfrm>
                <a:off x="2086" y="1030"/>
                <a:ext cx="680" cy="844"/>
                <a:chOff x="3975" y="1593"/>
                <a:chExt cx="931" cy="1157"/>
              </a:xfrm>
            </p:grpSpPr>
            <p:pic>
              <p:nvPicPr>
                <p:cNvPr id="21555" name="Picture 130" descr="circuler_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gray">
                <a:xfrm>
                  <a:off x="3975" y="1593"/>
                  <a:ext cx="925" cy="93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1556" name="Oval 131"/>
                <p:cNvSpPr>
                  <a:spLocks noChangeArrowheads="1"/>
                </p:cNvSpPr>
                <p:nvPr/>
              </p:nvSpPr>
              <p:spPr bwMode="gray">
                <a:xfrm>
                  <a:off x="3975" y="1593"/>
                  <a:ext cx="931" cy="937"/>
                </a:xfrm>
                <a:prstGeom prst="ellipse">
                  <a:avLst/>
                </a:prstGeom>
                <a:solidFill>
                  <a:schemeClr val="hlink">
                    <a:alpha val="50195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pic>
              <p:nvPicPr>
                <p:cNvPr id="21557" name="Picture 132" descr="light_shadow1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285"/>
                <a:stretch>
                  <a:fillRect/>
                </a:stretch>
              </p:blipFill>
              <p:spPr bwMode="gray">
                <a:xfrm>
                  <a:off x="3984" y="1632"/>
                  <a:ext cx="682" cy="5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1558" name="Group 133"/>
                <p:cNvGrpSpPr>
                  <a:grpSpLocks/>
                </p:cNvGrpSpPr>
                <p:nvPr/>
              </p:nvGrpSpPr>
              <p:grpSpPr bwMode="auto">
                <a:xfrm rot="-3733502" flipH="1" flipV="1">
                  <a:off x="4250" y="2244"/>
                  <a:ext cx="821" cy="191"/>
                  <a:chOff x="2528" y="1060"/>
                  <a:chExt cx="894" cy="236"/>
                </a:xfrm>
              </p:grpSpPr>
              <p:grpSp>
                <p:nvGrpSpPr>
                  <p:cNvPr id="21559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2528" y="106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565" name="AutoShape 135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66" name="AutoShape 136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67" name="AutoShape 137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68" name="AutoShape 138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  <p:grpSp>
                <p:nvGrpSpPr>
                  <p:cNvPr id="21560" name="Group 139"/>
                  <p:cNvGrpSpPr>
                    <a:grpSpLocks/>
                  </p:cNvGrpSpPr>
                  <p:nvPr/>
                </p:nvGrpSpPr>
                <p:grpSpPr bwMode="auto">
                  <a:xfrm rot="1353540">
                    <a:off x="2680" y="1110"/>
                    <a:ext cx="742" cy="186"/>
                    <a:chOff x="1565" y="2568"/>
                    <a:chExt cx="1118" cy="279"/>
                  </a:xfrm>
                </p:grpSpPr>
                <p:sp>
                  <p:nvSpPr>
                    <p:cNvPr id="21561" name="AutoShape 140"/>
                    <p:cNvSpPr>
                      <a:spLocks noChangeArrowheads="1"/>
                    </p:cNvSpPr>
                    <p:nvPr/>
                  </p:nvSpPr>
                  <p:spPr bwMode="white">
                    <a:xfrm rot="5263130">
                      <a:off x="1859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62" name="AutoShape 141"/>
                    <p:cNvSpPr>
                      <a:spLocks noChangeArrowheads="1"/>
                    </p:cNvSpPr>
                    <p:nvPr/>
                  </p:nvSpPr>
                  <p:spPr bwMode="white">
                    <a:xfrm rot="6078281">
                      <a:off x="1995" y="2274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63" name="AutoShape 142"/>
                    <p:cNvSpPr>
                      <a:spLocks noChangeArrowheads="1"/>
                    </p:cNvSpPr>
                    <p:nvPr/>
                  </p:nvSpPr>
                  <p:spPr bwMode="white">
                    <a:xfrm rot="6373927">
                      <a:off x="2071" y="229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  <p:sp>
                  <p:nvSpPr>
                    <p:cNvPr id="21564" name="AutoShape 143"/>
                    <p:cNvSpPr>
                      <a:spLocks noChangeArrowheads="1"/>
                    </p:cNvSpPr>
                    <p:nvPr/>
                  </p:nvSpPr>
                  <p:spPr bwMode="white">
                    <a:xfrm rot="6906312">
                      <a:off x="2161" y="2326"/>
                      <a:ext cx="227" cy="816"/>
                    </a:xfrm>
                    <a:prstGeom prst="moon">
                      <a:avLst>
                        <a:gd name="adj" fmla="val 49773"/>
                      </a:avLst>
                    </a:prstGeom>
                    <a:solidFill>
                      <a:srgbClr val="FFFFFF">
                        <a:alpha val="3922"/>
                      </a:srgbClr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/>
                    <a:lstStyle>
                      <a:lvl1pPr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 eaLnBrk="0" hangingPunct="0"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/>
                      <a:endParaRPr lang="ru-RU" altLang="ru-RU"/>
                    </a:p>
                  </p:txBody>
                </p:sp>
              </p:grpSp>
            </p:grpSp>
          </p:grpSp>
          <p:grpSp>
            <p:nvGrpSpPr>
              <p:cNvPr id="21543" name="Group 144"/>
              <p:cNvGrpSpPr>
                <a:grpSpLocks/>
              </p:cNvGrpSpPr>
              <p:nvPr/>
            </p:nvGrpSpPr>
            <p:grpSpPr bwMode="auto">
              <a:xfrm rot="-3733502" flipH="1" flipV="1">
                <a:off x="2362" y="1508"/>
                <a:ext cx="528" cy="122"/>
                <a:chOff x="2528" y="1060"/>
                <a:chExt cx="894" cy="236"/>
              </a:xfrm>
            </p:grpSpPr>
            <p:grpSp>
              <p:nvGrpSpPr>
                <p:cNvPr id="21545" name="Group 145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1551" name="AutoShape 146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52" name="AutoShape 147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53" name="AutoShape 148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54" name="AutoShape 149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21546" name="Group 150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1547" name="AutoShape 151"/>
                  <p:cNvSpPr>
                    <a:spLocks noChangeArrowheads="1"/>
                  </p:cNvSpPr>
                  <p:nvPr/>
                </p:nvSpPr>
                <p:spPr bwMode="white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48" name="AutoShape 152"/>
                  <p:cNvSpPr>
                    <a:spLocks noChangeArrowheads="1"/>
                  </p:cNvSpPr>
                  <p:nvPr/>
                </p:nvSpPr>
                <p:spPr bwMode="white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49" name="AutoShape 153"/>
                  <p:cNvSpPr>
                    <a:spLocks noChangeArrowheads="1"/>
                  </p:cNvSpPr>
                  <p:nvPr/>
                </p:nvSpPr>
                <p:spPr bwMode="white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50" name="AutoShape 154"/>
                  <p:cNvSpPr>
                    <a:spLocks noChangeArrowheads="1"/>
                  </p:cNvSpPr>
                  <p:nvPr/>
                </p:nvSpPr>
                <p:spPr bwMode="white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sp>
            <p:nvSpPr>
              <p:cNvPr id="21544" name="Rectangle 155"/>
              <p:cNvSpPr>
                <a:spLocks noChangeArrowheads="1"/>
              </p:cNvSpPr>
              <p:nvPr/>
            </p:nvSpPr>
            <p:spPr bwMode="gray">
              <a:xfrm>
                <a:off x="2242" y="1272"/>
                <a:ext cx="116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endParaRPr lang="ru-RU" altLang="ru-RU" sz="1600" b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21519" name="Group 156"/>
            <p:cNvGrpSpPr>
              <a:grpSpLocks/>
            </p:cNvGrpSpPr>
            <p:nvPr/>
          </p:nvGrpSpPr>
          <p:grpSpPr bwMode="auto">
            <a:xfrm rot="4976862" flipH="1">
              <a:off x="4864100" y="3444875"/>
              <a:ext cx="673100" cy="647700"/>
              <a:chOff x="1944" y="1111"/>
              <a:chExt cx="204" cy="196"/>
            </a:xfrm>
          </p:grpSpPr>
          <p:pic>
            <p:nvPicPr>
              <p:cNvPr id="21526" name="Picture 157" descr="circuler_1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gray">
              <a:xfrm flipH="1">
                <a:off x="1961" y="1124"/>
                <a:ext cx="174" cy="1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0" name="Oval 158"/>
              <p:cNvSpPr>
                <a:spLocks noChangeArrowheads="1"/>
              </p:cNvSpPr>
              <p:nvPr/>
            </p:nvSpPr>
            <p:spPr bwMode="gray">
              <a:xfrm flipH="1">
                <a:off x="1962" y="1124"/>
                <a:ext cx="173" cy="172"/>
              </a:xfrm>
              <a:prstGeom prst="ellipse">
                <a:avLst/>
              </a:prstGeom>
              <a:gradFill rotWithShape="1">
                <a:gsLst>
                  <a:gs pos="0">
                    <a:schemeClr val="bg2">
                      <a:gamma/>
                      <a:shade val="46275"/>
                      <a:invGamma/>
                    </a:schemeClr>
                  </a:gs>
                  <a:gs pos="50000">
                    <a:schemeClr val="bg2">
                      <a:alpha val="50000"/>
                    </a:schemeClr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21528" name="Group 159"/>
              <p:cNvGrpSpPr>
                <a:grpSpLocks/>
              </p:cNvGrpSpPr>
              <p:nvPr/>
            </p:nvGrpSpPr>
            <p:grpSpPr bwMode="auto">
              <a:xfrm rot="1297425" flipV="1">
                <a:off x="1969" y="1253"/>
                <a:ext cx="150" cy="36"/>
                <a:chOff x="2528" y="1060"/>
                <a:chExt cx="894" cy="236"/>
              </a:xfrm>
            </p:grpSpPr>
            <p:grpSp>
              <p:nvGrpSpPr>
                <p:cNvPr id="21531" name="Group 160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21537" name="AutoShape 16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38" name="AutoShape 16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39" name="AutoShape 16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40" name="AutoShape 16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  <p:grpSp>
              <p:nvGrpSpPr>
                <p:cNvPr id="21532" name="Group 165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21533" name="AutoShape 16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34" name="AutoShape 16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35" name="AutoShape 16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  <p:sp>
                <p:nvSpPr>
                  <p:cNvPr id="21536" name="AutoShape 16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22"/>
                    </a:srgbClr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 eaLnBrk="0" hangingPunct="0"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/>
                    <a:endParaRPr lang="ru-RU" altLang="ru-RU"/>
                  </a:p>
                </p:txBody>
              </p:sp>
            </p:grpSp>
          </p:grpSp>
          <p:sp>
            <p:nvSpPr>
              <p:cNvPr id="21529" name="Arc 170"/>
              <p:cNvSpPr>
                <a:spLocks/>
              </p:cNvSpPr>
              <p:nvPr/>
            </p:nvSpPr>
            <p:spPr bwMode="gray">
              <a:xfrm rot="3847716">
                <a:off x="1948" y="1107"/>
                <a:ext cx="196" cy="204"/>
              </a:xfrm>
              <a:custGeom>
                <a:avLst/>
                <a:gdLst>
                  <a:gd name="T0" fmla="*/ 0 w 43200"/>
                  <a:gd name="T1" fmla="*/ 0 h 43155"/>
                  <a:gd name="T2" fmla="*/ 0 w 43200"/>
                  <a:gd name="T3" fmla="*/ 0 h 43155"/>
                  <a:gd name="T4" fmla="*/ 0 w 43200"/>
                  <a:gd name="T5" fmla="*/ 0 h 43155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43155"/>
                  <a:gd name="T11" fmla="*/ 43200 w 43200"/>
                  <a:gd name="T12" fmla="*/ 43155 h 4315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43155" fill="none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</a:path>
                  <a:path w="43200" h="43155" stroke="0" extrusionOk="0">
                    <a:moveTo>
                      <a:pt x="3603" y="33544"/>
                    </a:moveTo>
                    <a:cubicBezTo>
                      <a:pt x="1253" y="30004"/>
                      <a:pt x="0" y="258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0"/>
                      <a:pt x="43200" y="9670"/>
                      <a:pt x="43200" y="21600"/>
                    </a:cubicBezTo>
                    <a:cubicBezTo>
                      <a:pt x="43200" y="32987"/>
                      <a:pt x="34359" y="42418"/>
                      <a:pt x="22995" y="43154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12700">
                <a:solidFill>
                  <a:srgbClr val="000000"/>
                </a:solidFill>
                <a:prstDash val="sysDot"/>
                <a:round/>
                <a:headEnd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pic>
            <p:nvPicPr>
              <p:cNvPr id="21530" name="Picture 171" descr="light_shadow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3740"/>
              <a:stretch>
                <a:fillRect/>
              </a:stretch>
            </p:blipFill>
            <p:spPr bwMode="gray">
              <a:xfrm rot="2569845" flipH="1">
                <a:off x="2015" y="1139"/>
                <a:ext cx="129" cy="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1520" name="AutoShape 172"/>
            <p:cNvSpPr>
              <a:spLocks/>
            </p:cNvSpPr>
            <p:nvPr/>
          </p:nvSpPr>
          <p:spPr bwMode="auto">
            <a:xfrm>
              <a:off x="7558088" y="1571625"/>
              <a:ext cx="1509712" cy="717550"/>
            </a:xfrm>
            <a:prstGeom prst="accentCallout2">
              <a:avLst>
                <a:gd name="adj1" fmla="val 31167"/>
                <a:gd name="adj2" fmla="val -5046"/>
                <a:gd name="adj3" fmla="val 31167"/>
                <a:gd name="adj4" fmla="val -38907"/>
                <a:gd name="adj5" fmla="val 109741"/>
                <a:gd name="adj6" fmla="val -51162"/>
              </a:avLst>
            </a:prstGeom>
            <a:noFill/>
            <a:ln w="9525">
              <a:solidFill>
                <a:schemeClr val="hlink"/>
              </a:solidFill>
              <a:miter lim="800000"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Реакции окисления</a:t>
              </a:r>
              <a:endParaRPr lang="en-US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1" name="AutoShape 174"/>
            <p:cNvSpPr>
              <a:spLocks/>
            </p:cNvSpPr>
            <p:nvPr/>
          </p:nvSpPr>
          <p:spPr bwMode="auto">
            <a:xfrm>
              <a:off x="785813" y="1643063"/>
              <a:ext cx="2451100" cy="857250"/>
            </a:xfrm>
            <a:prstGeom prst="accentCallout2">
              <a:avLst>
                <a:gd name="adj1" fmla="val 43796"/>
                <a:gd name="adj2" fmla="val 104782"/>
                <a:gd name="adj3" fmla="val 43796"/>
                <a:gd name="adj4" fmla="val 114843"/>
                <a:gd name="adj5" fmla="val 73657"/>
                <a:gd name="adj6" fmla="val 135032"/>
              </a:avLst>
            </a:prstGeom>
            <a:noFill/>
            <a:ln w="9525">
              <a:solidFill>
                <a:schemeClr val="folHlink"/>
              </a:solidFill>
              <a:miter lim="800000"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Реакция замещения  атомов водорода группы ОН</a:t>
              </a:r>
              <a:endPara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2" name="AutoShape 175"/>
            <p:cNvSpPr>
              <a:spLocks/>
            </p:cNvSpPr>
            <p:nvPr/>
          </p:nvSpPr>
          <p:spPr bwMode="auto">
            <a:xfrm>
              <a:off x="214313" y="4643438"/>
              <a:ext cx="2424112" cy="1000125"/>
            </a:xfrm>
            <a:prstGeom prst="accentCallout2">
              <a:avLst>
                <a:gd name="adj1" fmla="val 31819"/>
                <a:gd name="adj2" fmla="val 104213"/>
                <a:gd name="adj3" fmla="val 26278"/>
                <a:gd name="adj4" fmla="val 118926"/>
                <a:gd name="adj5" fmla="val 5639"/>
                <a:gd name="adj6" fmla="val 120671"/>
              </a:avLst>
            </a:prstGeom>
            <a:noFill/>
            <a:ln w="9525">
              <a:solidFill>
                <a:schemeClr val="accent2"/>
              </a:solidFill>
              <a:miter lim="800000"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ru-RU" altLang="ru-RU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Реакция замещения  атомов водорода ОН группы</a:t>
              </a:r>
              <a:endParaRPr lang="en-US" altLang="ru-RU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3" name="AutoShape 176"/>
            <p:cNvSpPr>
              <a:spLocks/>
            </p:cNvSpPr>
            <p:nvPr/>
          </p:nvSpPr>
          <p:spPr bwMode="auto">
            <a:xfrm>
              <a:off x="7004050" y="3786188"/>
              <a:ext cx="2139950" cy="1071562"/>
            </a:xfrm>
            <a:prstGeom prst="accentCallout2">
              <a:avLst>
                <a:gd name="adj1" fmla="val 31736"/>
                <a:gd name="adj2" fmla="val -3722"/>
                <a:gd name="adj3" fmla="val 6731"/>
                <a:gd name="adj4" fmla="val -20398"/>
                <a:gd name="adj5" fmla="val 30889"/>
                <a:gd name="adj6" fmla="val -38037"/>
              </a:avLst>
            </a:prstGeom>
            <a:noFill/>
            <a:ln w="9525">
              <a:solidFill>
                <a:schemeClr val="accent1"/>
              </a:solidFill>
              <a:miter lim="800000"/>
              <a:headEnd/>
              <a:tailEnd type="diamond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b="1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Реакция дегидратации (отщепления молекулы воды)</a:t>
              </a:r>
              <a:endParaRPr lang="en-US" altLang="ru-RU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4" name="Rectangle 177"/>
            <p:cNvSpPr>
              <a:spLocks noChangeArrowheads="1"/>
            </p:cNvSpPr>
            <p:nvPr/>
          </p:nvSpPr>
          <p:spPr bwMode="auto">
            <a:xfrm>
              <a:off x="3571875" y="5357813"/>
              <a:ext cx="4000500" cy="830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алканолов характерно 4 типа реакций:</a:t>
              </a:r>
              <a:endParaRPr lang="en-US" altLang="ru-RU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525" name="Rectangle 178"/>
            <p:cNvSpPr>
              <a:spLocks noChangeArrowheads="1"/>
            </p:cNvSpPr>
            <p:nvPr/>
          </p:nvSpPr>
          <p:spPr bwMode="gray">
            <a:xfrm>
              <a:off x="3357563" y="5357813"/>
              <a:ext cx="46037" cy="8572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Содержание </a:t>
            </a:r>
          </a:p>
        </p:txBody>
      </p:sp>
      <p:sp>
        <p:nvSpPr>
          <p:cNvPr id="3" name="Text Box 50"/>
          <p:cNvSpPr txBox="1">
            <a:spLocks noChangeArrowheads="1"/>
          </p:cNvSpPr>
          <p:nvPr/>
        </p:nvSpPr>
        <p:spPr bwMode="auto">
          <a:xfrm>
            <a:off x="5638800" y="1011238"/>
            <a:ext cx="307022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200"/>
          </a:p>
        </p:txBody>
      </p:sp>
      <p:pic>
        <p:nvPicPr>
          <p:cNvPr id="4100" name="Picture 5" descr="doc30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063" y="3786188"/>
            <a:ext cx="1408112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Группа 40"/>
          <p:cNvGrpSpPr>
            <a:grpSpLocks/>
          </p:cNvGrpSpPr>
          <p:nvPr/>
        </p:nvGrpSpPr>
        <p:grpSpPr bwMode="auto">
          <a:xfrm>
            <a:off x="1971675" y="2046288"/>
            <a:ext cx="5314950" cy="3913187"/>
            <a:chOff x="1971675" y="2046288"/>
            <a:chExt cx="5314950" cy="3913187"/>
          </a:xfrm>
        </p:grpSpPr>
        <p:sp>
          <p:nvSpPr>
            <p:cNvPr id="4102" name="Line 51"/>
            <p:cNvSpPr>
              <a:spLocks noChangeShapeType="1"/>
            </p:cNvSpPr>
            <p:nvPr/>
          </p:nvSpPr>
          <p:spPr bwMode="auto">
            <a:xfrm>
              <a:off x="2214563" y="2500313"/>
              <a:ext cx="4800600" cy="0"/>
            </a:xfrm>
            <a:prstGeom prst="line">
              <a:avLst/>
            </a:prstGeom>
            <a:noFill/>
            <a:ln w="25400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03" name="Group 52"/>
            <p:cNvGrpSpPr>
              <a:grpSpLocks/>
            </p:cNvGrpSpPr>
            <p:nvPr/>
          </p:nvGrpSpPr>
          <p:grpSpPr bwMode="auto">
            <a:xfrm>
              <a:off x="1971675" y="2393950"/>
              <a:ext cx="182563" cy="182563"/>
              <a:chOff x="1239" y="1515"/>
              <a:chExt cx="115" cy="115"/>
            </a:xfrm>
          </p:grpSpPr>
          <p:sp>
            <p:nvSpPr>
              <p:cNvPr id="4135" name="AutoShape 53"/>
              <p:cNvSpPr>
                <a:spLocks noChangeArrowheads="1"/>
              </p:cNvSpPr>
              <p:nvPr/>
            </p:nvSpPr>
            <p:spPr bwMode="gray">
              <a:xfrm rot="2700000">
                <a:off x="1239" y="1515"/>
                <a:ext cx="115" cy="115"/>
              </a:xfrm>
              <a:prstGeom prst="rtTriangle">
                <a:avLst/>
              </a:prstGeom>
              <a:solidFill>
                <a:srgbClr val="80808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136" name="AutoShape 54"/>
              <p:cNvSpPr>
                <a:spLocks noChangeArrowheads="1"/>
              </p:cNvSpPr>
              <p:nvPr/>
            </p:nvSpPr>
            <p:spPr bwMode="gray">
              <a:xfrm rot="18900000" flipH="1">
                <a:off x="1239" y="1515"/>
                <a:ext cx="115" cy="115"/>
              </a:xfrm>
              <a:prstGeom prst="rtTriangl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104" name="Text Box 55"/>
            <p:cNvSpPr txBox="1">
              <a:spLocks noChangeArrowheads="1"/>
            </p:cNvSpPr>
            <p:nvPr/>
          </p:nvSpPr>
          <p:spPr bwMode="auto">
            <a:xfrm>
              <a:off x="2428875" y="2046288"/>
              <a:ext cx="2205038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sz="2400">
                  <a:solidFill>
                    <a:srgbClr val="000000"/>
                  </a:solidFill>
                </a:rPr>
                <a:t>1. </a:t>
              </a:r>
              <a:r>
                <a:rPr lang="ru-RU" altLang="ru-RU" sz="2400">
                  <a:solidFill>
                    <a:srgbClr val="000000"/>
                  </a:solidFill>
                </a:rPr>
                <a:t>Спирты</a:t>
              </a:r>
              <a:endParaRPr lang="en-US" altLang="ru-RU" sz="2400">
                <a:solidFill>
                  <a:srgbClr val="000000"/>
                </a:solidFill>
              </a:endParaRPr>
            </a:p>
          </p:txBody>
        </p:sp>
        <p:grpSp>
          <p:nvGrpSpPr>
            <p:cNvPr id="4105" name="Group 56"/>
            <p:cNvGrpSpPr>
              <a:grpSpLocks/>
            </p:cNvGrpSpPr>
            <p:nvPr/>
          </p:nvGrpSpPr>
          <p:grpSpPr bwMode="auto">
            <a:xfrm>
              <a:off x="2000250" y="2643188"/>
              <a:ext cx="5049838" cy="530225"/>
              <a:chOff x="1239" y="1296"/>
              <a:chExt cx="3181" cy="334"/>
            </a:xfrm>
          </p:grpSpPr>
          <p:sp>
            <p:nvSpPr>
              <p:cNvPr id="4130" name="Line 57"/>
              <p:cNvSpPr>
                <a:spLocks noChangeShapeType="1"/>
              </p:cNvSpPr>
              <p:nvPr/>
            </p:nvSpPr>
            <p:spPr bwMode="auto">
              <a:xfrm>
                <a:off x="1392" y="1582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31" name="Group 58"/>
              <p:cNvGrpSpPr>
                <a:grpSpLocks/>
              </p:cNvGrpSpPr>
              <p:nvPr/>
            </p:nvGrpSpPr>
            <p:grpSpPr bwMode="auto">
              <a:xfrm>
                <a:off x="1239" y="1515"/>
                <a:ext cx="115" cy="115"/>
                <a:chOff x="1239" y="1515"/>
                <a:chExt cx="115" cy="115"/>
              </a:xfrm>
            </p:grpSpPr>
            <p:sp>
              <p:nvSpPr>
                <p:cNvPr id="4133" name="AutoShape 59"/>
                <p:cNvSpPr>
                  <a:spLocks noChangeArrowheads="1"/>
                </p:cNvSpPr>
                <p:nvPr/>
              </p:nvSpPr>
              <p:spPr bwMode="gray">
                <a:xfrm rot="2700000">
                  <a:off x="1239" y="1515"/>
                  <a:ext cx="115" cy="115"/>
                </a:xfrm>
                <a:prstGeom prst="rtTriangl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4134" name="AutoShape 60"/>
                <p:cNvSpPr>
                  <a:spLocks noChangeArrowheads="1"/>
                </p:cNvSpPr>
                <p:nvPr/>
              </p:nvSpPr>
              <p:spPr bwMode="gray">
                <a:xfrm rot="18900000" flipH="1">
                  <a:off x="1239" y="1515"/>
                  <a:ext cx="115" cy="115"/>
                </a:xfrm>
                <a:prstGeom prst="rtTriangl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32" name="Text Box 61"/>
              <p:cNvSpPr txBox="1">
                <a:spLocks noChangeArrowheads="1"/>
              </p:cNvSpPr>
              <p:nvPr/>
            </p:nvSpPr>
            <p:spPr bwMode="auto">
              <a:xfrm>
                <a:off x="1509" y="1296"/>
                <a:ext cx="2911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2400">
                    <a:solidFill>
                      <a:srgbClr val="000000"/>
                    </a:solidFill>
                  </a:rPr>
                  <a:t>2. </a:t>
                </a:r>
                <a:r>
                  <a:rPr lang="ru-RU" altLang="ru-RU" sz="2400">
                    <a:solidFill>
                      <a:srgbClr val="000000"/>
                    </a:solidFill>
                  </a:rPr>
                  <a:t>Классификация спиртов</a:t>
                </a:r>
                <a:endParaRPr lang="en-US" altLang="ru-R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06" name="Group 62"/>
            <p:cNvGrpSpPr>
              <a:grpSpLocks/>
            </p:cNvGrpSpPr>
            <p:nvPr/>
          </p:nvGrpSpPr>
          <p:grpSpPr bwMode="auto">
            <a:xfrm>
              <a:off x="2000250" y="3286125"/>
              <a:ext cx="5043488" cy="530225"/>
              <a:chOff x="1239" y="1296"/>
              <a:chExt cx="3177" cy="334"/>
            </a:xfrm>
          </p:grpSpPr>
          <p:sp>
            <p:nvSpPr>
              <p:cNvPr id="4125" name="Line 63"/>
              <p:cNvSpPr>
                <a:spLocks noChangeShapeType="1"/>
              </p:cNvSpPr>
              <p:nvPr/>
            </p:nvSpPr>
            <p:spPr bwMode="auto">
              <a:xfrm>
                <a:off x="1392" y="1582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26" name="Group 64"/>
              <p:cNvGrpSpPr>
                <a:grpSpLocks/>
              </p:cNvGrpSpPr>
              <p:nvPr/>
            </p:nvGrpSpPr>
            <p:grpSpPr bwMode="auto">
              <a:xfrm>
                <a:off x="1239" y="1515"/>
                <a:ext cx="115" cy="115"/>
                <a:chOff x="1239" y="1515"/>
                <a:chExt cx="115" cy="115"/>
              </a:xfrm>
            </p:grpSpPr>
            <p:sp>
              <p:nvSpPr>
                <p:cNvPr id="4128" name="AutoShape 65"/>
                <p:cNvSpPr>
                  <a:spLocks noChangeArrowheads="1"/>
                </p:cNvSpPr>
                <p:nvPr/>
              </p:nvSpPr>
              <p:spPr bwMode="gray">
                <a:xfrm rot="2700000">
                  <a:off x="1239" y="1515"/>
                  <a:ext cx="115" cy="115"/>
                </a:xfrm>
                <a:prstGeom prst="rtTriangl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4129" name="AutoShape 66"/>
                <p:cNvSpPr>
                  <a:spLocks noChangeArrowheads="1"/>
                </p:cNvSpPr>
                <p:nvPr/>
              </p:nvSpPr>
              <p:spPr bwMode="gray">
                <a:xfrm rot="18900000" flipH="1">
                  <a:off x="1239" y="1515"/>
                  <a:ext cx="115" cy="115"/>
                </a:xfrm>
                <a:prstGeom prst="rtTriangle">
                  <a:avLst/>
                </a:prstGeom>
                <a:solidFill>
                  <a:schemeClr val="accent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27" name="Text Box 67"/>
              <p:cNvSpPr txBox="1">
                <a:spLocks noChangeArrowheads="1"/>
              </p:cNvSpPr>
              <p:nvPr/>
            </p:nvSpPr>
            <p:spPr bwMode="auto">
              <a:xfrm>
                <a:off x="1509" y="1296"/>
                <a:ext cx="238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2400">
                    <a:solidFill>
                      <a:srgbClr val="000000"/>
                    </a:solidFill>
                  </a:rPr>
                  <a:t>3. </a:t>
                </a:r>
                <a:r>
                  <a:rPr lang="ru-RU" altLang="ru-RU" sz="2400">
                    <a:solidFill>
                      <a:srgbClr val="000000"/>
                    </a:solidFill>
                  </a:rPr>
                  <a:t>Изомерия спиртов</a:t>
                </a:r>
                <a:endParaRPr lang="en-US" altLang="ru-R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07" name="Group 68"/>
            <p:cNvGrpSpPr>
              <a:grpSpLocks/>
            </p:cNvGrpSpPr>
            <p:nvPr/>
          </p:nvGrpSpPr>
          <p:grpSpPr bwMode="auto">
            <a:xfrm>
              <a:off x="2000250" y="4857750"/>
              <a:ext cx="5043488" cy="530225"/>
              <a:chOff x="1239" y="1296"/>
              <a:chExt cx="3177" cy="334"/>
            </a:xfrm>
          </p:grpSpPr>
          <p:sp>
            <p:nvSpPr>
              <p:cNvPr id="4120" name="Line 69"/>
              <p:cNvSpPr>
                <a:spLocks noChangeShapeType="1"/>
              </p:cNvSpPr>
              <p:nvPr/>
            </p:nvSpPr>
            <p:spPr bwMode="auto">
              <a:xfrm>
                <a:off x="1392" y="1582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21" name="Group 70"/>
              <p:cNvGrpSpPr>
                <a:grpSpLocks/>
              </p:cNvGrpSpPr>
              <p:nvPr/>
            </p:nvGrpSpPr>
            <p:grpSpPr bwMode="auto">
              <a:xfrm>
                <a:off x="1239" y="1515"/>
                <a:ext cx="115" cy="115"/>
                <a:chOff x="1239" y="1515"/>
                <a:chExt cx="115" cy="115"/>
              </a:xfrm>
            </p:grpSpPr>
            <p:sp>
              <p:nvSpPr>
                <p:cNvPr id="4123" name="AutoShape 71"/>
                <p:cNvSpPr>
                  <a:spLocks noChangeArrowheads="1"/>
                </p:cNvSpPr>
                <p:nvPr/>
              </p:nvSpPr>
              <p:spPr bwMode="gray">
                <a:xfrm rot="2700000">
                  <a:off x="1239" y="1515"/>
                  <a:ext cx="115" cy="115"/>
                </a:xfrm>
                <a:prstGeom prst="rtTriangl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4124" name="AutoShape 72"/>
                <p:cNvSpPr>
                  <a:spLocks noChangeArrowheads="1"/>
                </p:cNvSpPr>
                <p:nvPr/>
              </p:nvSpPr>
              <p:spPr bwMode="gray">
                <a:xfrm rot="18900000" flipH="1">
                  <a:off x="1239" y="1515"/>
                  <a:ext cx="115" cy="115"/>
                </a:xfrm>
                <a:prstGeom prst="rtTriangl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22" name="Text Box 73"/>
              <p:cNvSpPr txBox="1">
                <a:spLocks noChangeArrowheads="1"/>
              </p:cNvSpPr>
              <p:nvPr/>
            </p:nvSpPr>
            <p:spPr bwMode="auto">
              <a:xfrm>
                <a:off x="1554" y="1296"/>
                <a:ext cx="1853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>
                    <a:solidFill>
                      <a:srgbClr val="000000"/>
                    </a:solidFill>
                  </a:rPr>
                  <a:t>5</a:t>
                </a:r>
                <a:r>
                  <a:rPr lang="en-US" altLang="ru-RU" sz="2400">
                    <a:solidFill>
                      <a:srgbClr val="000000"/>
                    </a:solidFill>
                  </a:rPr>
                  <a:t>. </a:t>
                </a:r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Типы реакций</a:t>
                </a:r>
                <a:endParaRPr lang="en-US" altLang="ru-R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08" name="Group 68"/>
            <p:cNvGrpSpPr>
              <a:grpSpLocks/>
            </p:cNvGrpSpPr>
            <p:nvPr/>
          </p:nvGrpSpPr>
          <p:grpSpPr bwMode="auto">
            <a:xfrm>
              <a:off x="2000250" y="5429250"/>
              <a:ext cx="5043488" cy="530225"/>
              <a:chOff x="1239" y="1296"/>
              <a:chExt cx="3177" cy="334"/>
            </a:xfrm>
          </p:grpSpPr>
          <p:sp>
            <p:nvSpPr>
              <p:cNvPr id="4115" name="Line 69"/>
              <p:cNvSpPr>
                <a:spLocks noChangeShapeType="1"/>
              </p:cNvSpPr>
              <p:nvPr/>
            </p:nvSpPr>
            <p:spPr bwMode="auto">
              <a:xfrm>
                <a:off x="1392" y="1582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16" name="Group 70"/>
              <p:cNvGrpSpPr>
                <a:grpSpLocks/>
              </p:cNvGrpSpPr>
              <p:nvPr/>
            </p:nvGrpSpPr>
            <p:grpSpPr bwMode="auto">
              <a:xfrm>
                <a:off x="1239" y="1515"/>
                <a:ext cx="115" cy="115"/>
                <a:chOff x="1239" y="1515"/>
                <a:chExt cx="115" cy="115"/>
              </a:xfrm>
            </p:grpSpPr>
            <p:sp>
              <p:nvSpPr>
                <p:cNvPr id="4118" name="AutoShape 71"/>
                <p:cNvSpPr>
                  <a:spLocks noChangeArrowheads="1"/>
                </p:cNvSpPr>
                <p:nvPr/>
              </p:nvSpPr>
              <p:spPr bwMode="gray">
                <a:xfrm rot="2700000">
                  <a:off x="1239" y="1515"/>
                  <a:ext cx="115" cy="115"/>
                </a:xfrm>
                <a:prstGeom prst="rtTriangl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4119" name="AutoShape 72"/>
                <p:cNvSpPr>
                  <a:spLocks noChangeArrowheads="1"/>
                </p:cNvSpPr>
                <p:nvPr/>
              </p:nvSpPr>
              <p:spPr bwMode="gray">
                <a:xfrm rot="18900000" flipH="1">
                  <a:off x="1239" y="1515"/>
                  <a:ext cx="115" cy="115"/>
                </a:xfrm>
                <a:prstGeom prst="rtTriangl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17" name="Text Box 73"/>
              <p:cNvSpPr txBox="1">
                <a:spLocks noChangeArrowheads="1"/>
              </p:cNvSpPr>
              <p:nvPr/>
            </p:nvSpPr>
            <p:spPr bwMode="auto">
              <a:xfrm>
                <a:off x="1554" y="1296"/>
                <a:ext cx="1577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ru-RU" altLang="ru-RU" sz="2400">
                    <a:solidFill>
                      <a:srgbClr val="000000"/>
                    </a:solidFill>
                  </a:rPr>
                  <a:t>6</a:t>
                </a:r>
                <a:r>
                  <a:rPr lang="en-US" altLang="ru-RU" sz="2400">
                    <a:solidFill>
                      <a:srgbClr val="000000"/>
                    </a:solidFill>
                  </a:rPr>
                  <a:t>. </a:t>
                </a:r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Окисление</a:t>
                </a:r>
                <a:endParaRPr lang="en-US" altLang="ru-RU" sz="24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4109" name="Group 68"/>
            <p:cNvGrpSpPr>
              <a:grpSpLocks/>
            </p:cNvGrpSpPr>
            <p:nvPr/>
          </p:nvGrpSpPr>
          <p:grpSpPr bwMode="auto">
            <a:xfrm>
              <a:off x="2000250" y="3857625"/>
              <a:ext cx="5286375" cy="887413"/>
              <a:chOff x="1239" y="1071"/>
              <a:chExt cx="3330" cy="559"/>
            </a:xfrm>
          </p:grpSpPr>
          <p:sp>
            <p:nvSpPr>
              <p:cNvPr id="4110" name="Line 69"/>
              <p:cNvSpPr>
                <a:spLocks noChangeShapeType="1"/>
              </p:cNvSpPr>
              <p:nvPr/>
            </p:nvSpPr>
            <p:spPr bwMode="auto">
              <a:xfrm>
                <a:off x="1392" y="1582"/>
                <a:ext cx="3024" cy="0"/>
              </a:xfrm>
              <a:prstGeom prst="line">
                <a:avLst/>
              </a:prstGeom>
              <a:noFill/>
              <a:ln w="25400">
                <a:solidFill>
                  <a:srgbClr val="5F5F5F"/>
                </a:solidFill>
                <a:prstDash val="sysDot"/>
                <a:round/>
                <a:headEnd/>
                <a:tailEnd type="oval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4111" name="Group 70"/>
              <p:cNvGrpSpPr>
                <a:grpSpLocks/>
              </p:cNvGrpSpPr>
              <p:nvPr/>
            </p:nvGrpSpPr>
            <p:grpSpPr bwMode="auto">
              <a:xfrm>
                <a:off x="1239" y="1515"/>
                <a:ext cx="115" cy="115"/>
                <a:chOff x="1239" y="1515"/>
                <a:chExt cx="115" cy="115"/>
              </a:xfrm>
            </p:grpSpPr>
            <p:sp>
              <p:nvSpPr>
                <p:cNvPr id="4113" name="AutoShape 71"/>
                <p:cNvSpPr>
                  <a:spLocks noChangeArrowheads="1"/>
                </p:cNvSpPr>
                <p:nvPr/>
              </p:nvSpPr>
              <p:spPr bwMode="gray">
                <a:xfrm rot="2700000">
                  <a:off x="1239" y="1515"/>
                  <a:ext cx="115" cy="115"/>
                </a:xfrm>
                <a:prstGeom prst="rtTriangle">
                  <a:avLst/>
                </a:prstGeom>
                <a:solidFill>
                  <a:srgbClr val="80808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4114" name="AutoShape 72"/>
                <p:cNvSpPr>
                  <a:spLocks noChangeArrowheads="1"/>
                </p:cNvSpPr>
                <p:nvPr/>
              </p:nvSpPr>
              <p:spPr bwMode="gray">
                <a:xfrm rot="18900000" flipH="1">
                  <a:off x="1239" y="1515"/>
                  <a:ext cx="115" cy="115"/>
                </a:xfrm>
                <a:prstGeom prst="rtTriangle">
                  <a:avLst/>
                </a:prstGeom>
                <a:solidFill>
                  <a:schemeClr val="hlink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4112" name="Text Box 73"/>
              <p:cNvSpPr txBox="1">
                <a:spLocks noChangeArrowheads="1"/>
              </p:cNvSpPr>
              <p:nvPr/>
            </p:nvSpPr>
            <p:spPr bwMode="auto">
              <a:xfrm>
                <a:off x="1509" y="1071"/>
                <a:ext cx="3060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altLang="ru-RU" sz="2400">
                    <a:solidFill>
                      <a:srgbClr val="000000"/>
                    </a:solidFill>
                  </a:rPr>
                  <a:t>4</a:t>
                </a:r>
                <a:r>
                  <a:rPr lang="ru-RU" altLang="ru-RU" sz="2400">
                    <a:solidFill>
                      <a:srgbClr val="000000"/>
                    </a:solidFill>
                  </a:rPr>
                  <a:t>. </a:t>
                </a:r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Физические и химические</a:t>
                </a:r>
              </a:p>
              <a:p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ru-RU" altLang="ru-RU" sz="24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свойства спиртов</a:t>
                </a:r>
                <a:endParaRPr lang="en-US" altLang="ru-RU" sz="2400">
                  <a:solidFill>
                    <a:srgbClr val="000000"/>
                  </a:solidFill>
                </a:endParaRPr>
              </a:p>
            </p:txBody>
          </p:sp>
        </p:grp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0" y="642938"/>
            <a:ext cx="5429250" cy="714375"/>
          </a:xfrm>
        </p:spPr>
        <p:txBody>
          <a:bodyPr/>
          <a:lstStyle/>
          <a:p>
            <a:pPr algn="ctr" eaLnBrk="1" hangingPunct="1">
              <a:defRPr/>
            </a:pP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Реакция замещения водорода -ОН группы</a:t>
            </a: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1857375"/>
            <a:ext cx="8143875" cy="11699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 + 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 → C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ONa +  H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pPr>
              <a:spcBef>
                <a:spcPct val="50000"/>
              </a:spcBef>
              <a:defRPr/>
            </a:pP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ONa + H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 → C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="1" baseline="-25000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OH +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2" name="Прямоугольник 5"/>
          <p:cNvSpPr>
            <a:spLocks noChangeArrowheads="1"/>
          </p:cNvSpPr>
          <p:nvPr/>
        </p:nvSpPr>
        <p:spPr bwMode="auto">
          <a:xfrm>
            <a:off x="428625" y="4143375"/>
            <a:ext cx="842962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Как слабые кислоты алканолы могут реагировать со щелочными металлами. Образующиеся при этом металлические производные спиртов называются </a:t>
            </a:r>
            <a:r>
              <a:rPr lang="ru-RU" altLang="ru-RU" sz="2800" b="1" i="1">
                <a:latin typeface="Times New Roman" panose="02020603050405020304" pitchFamily="18" charset="0"/>
              </a:rPr>
              <a:t>алкоголятами</a:t>
            </a:r>
            <a:r>
              <a:rPr lang="ru-RU" altLang="ru-RU" sz="2800" i="1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5" grpId="0"/>
      <p:bldP spid="2253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0" y="785813"/>
            <a:ext cx="5643563" cy="357187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Реакция замещения  –ОН группы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Picture 6" descr="U19_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43063"/>
            <a:ext cx="47879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9" descr="U19_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3071813"/>
            <a:ext cx="4968875" cy="1066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285750" y="4643438"/>
            <a:ext cx="84296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Наибольшее практическое значение из реакций второго типа имеют реакции замещения гидроксильной группы на галогены. Данная реакция может осуществляться при действии на алканолы различных галогеноводородных кислот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gray">
          <a:xfrm>
            <a:off x="428625" y="1500188"/>
            <a:ext cx="4953000" cy="849312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OH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↔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X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+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H</a:t>
            </a:r>
            <a:r>
              <a:rPr lang="en-US" b="1" kern="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O</a:t>
            </a:r>
            <a:endParaRPr lang="ru-RU" sz="2400" b="1" kern="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gray">
          <a:xfrm>
            <a:off x="428625" y="2428875"/>
            <a:ext cx="7858125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Реакционная способность алканолов</a:t>
            </a:r>
            <a:endParaRPr lang="en-US" sz="2400" b="1" kern="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ru-RU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3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С –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OH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&gt;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R</a:t>
            </a:r>
            <a:r>
              <a:rPr lang="en-US" b="1" kern="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CH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OH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&gt;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RCH</a:t>
            </a:r>
            <a:r>
              <a:rPr lang="en-US" b="1" kern="0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ru-RU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–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OH</a:t>
            </a: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endParaRPr lang="ru-RU" sz="2400" b="1" kern="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 bwMode="gray">
          <a:xfrm>
            <a:off x="428625" y="3357563"/>
            <a:ext cx="7358063" cy="8572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Реакционная способность </a:t>
            </a:r>
            <a:r>
              <a:rPr lang="en-US" sz="2400" b="1" kern="0" dirty="0">
                <a:latin typeface="Times New Roman" pitchFamily="18" charset="0"/>
                <a:ea typeface="+mj-ea"/>
                <a:cs typeface="Times New Roman" pitchFamily="18" charset="0"/>
              </a:rPr>
              <a:t>HX</a:t>
            </a:r>
            <a:endParaRPr lang="en-US" sz="2400" b="1" kern="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>
              <a:defRPr/>
            </a:pP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HI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&gt;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HBr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&gt;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 err="1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HCl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&gt;&gt;</a:t>
            </a:r>
            <a:r>
              <a:rPr lang="ru-RU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400" b="1" kern="0" dirty="0">
                <a:solidFill>
                  <a:schemeClr val="tx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HF</a:t>
            </a:r>
            <a:endParaRPr lang="ru-RU" sz="2400" b="1" kern="0" dirty="0">
              <a:solidFill>
                <a:schemeClr val="tx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24581" name="Прямоугольник 9"/>
          <p:cNvSpPr>
            <a:spLocks noChangeArrowheads="1"/>
          </p:cNvSpPr>
          <p:nvPr/>
        </p:nvSpPr>
        <p:spPr bwMode="auto">
          <a:xfrm>
            <a:off x="214313" y="4429125"/>
            <a:ext cx="8786812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алканолов с галогеноводородными кислотами является обратимой. Эффективность её протекания зависит от строения алканола, природы галогеноводорода и условий проведения. Наиболее активными в данной реакции  являются третичные алканолы и иодоводородная кислота</a:t>
            </a:r>
          </a:p>
        </p:txBody>
      </p:sp>
      <p:sp>
        <p:nvSpPr>
          <p:cNvPr id="24582" name="Прямоугольник 10"/>
          <p:cNvSpPr>
            <a:spLocks noChangeArrowheads="1"/>
          </p:cNvSpPr>
          <p:nvPr/>
        </p:nvSpPr>
        <p:spPr bwMode="auto">
          <a:xfrm>
            <a:off x="285750" y="714375"/>
            <a:ext cx="33686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Реакции </a:t>
            </a:r>
            <a:r>
              <a:rPr lang="ru-RU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алканолов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2458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Реакция дегидратации</a:t>
            </a:r>
          </a:p>
        </p:txBody>
      </p:sp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428625" y="1714500"/>
            <a:ext cx="7858125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      Для алканолов характерно два типа реакции     дегидратации: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    -   </a:t>
            </a:r>
            <a:r>
              <a:rPr lang="ru-RU" altLang="ru-RU" sz="2800" b="1" i="1">
                <a:latin typeface="Times New Roman" panose="02020603050405020304" pitchFamily="18" charset="0"/>
                <a:hlinkClick r:id="rId2" action="ppaction://hlinksldjump"/>
              </a:rPr>
              <a:t>внутримолекулярная</a:t>
            </a:r>
            <a:r>
              <a:rPr lang="ru-RU" altLang="ru-RU" sz="2800" b="1" i="1">
                <a:latin typeface="Times New Roman" panose="02020603050405020304" pitchFamily="18" charset="0"/>
              </a:rPr>
              <a:t> 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 b="1" i="1">
                <a:latin typeface="Times New Roman" panose="02020603050405020304" pitchFamily="18" charset="0"/>
              </a:rPr>
              <a:t>                         </a:t>
            </a:r>
            <a:r>
              <a:rPr lang="ru-RU" altLang="ru-RU" sz="2800">
                <a:latin typeface="Times New Roman" panose="02020603050405020304" pitchFamily="18" charset="0"/>
              </a:rPr>
              <a:t>и </a:t>
            </a: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    -   </a:t>
            </a:r>
            <a:r>
              <a:rPr lang="ru-RU" altLang="ru-RU" sz="2800" b="1" i="1">
                <a:latin typeface="Times New Roman" panose="02020603050405020304" pitchFamily="18" charset="0"/>
                <a:hlinkClick r:id="rId3" action="ppaction://hlinksldjump"/>
              </a:rPr>
              <a:t>межмолекулярная</a:t>
            </a:r>
            <a:r>
              <a:rPr lang="ru-RU" altLang="ru-RU" sz="2800">
                <a:latin typeface="Times New Roman" panose="02020603050405020304" pitchFamily="18" charset="0"/>
                <a:hlinkClick r:id="rId4" action="ppaction://hlinksldjump"/>
              </a:rPr>
              <a:t> </a:t>
            </a:r>
            <a:endParaRPr lang="ru-RU" altLang="ru-RU" sz="2800">
              <a:latin typeface="Times New Roman" panose="02020603050405020304" pitchFamily="18" charset="0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</a:rPr>
              <a:t>       При внутримолекулярной дегидратации обра- зуются алкены, при межмолекулярной - простые эфиры.</a:t>
            </a:r>
            <a:endParaRPr lang="ru-RU" altLang="ru-RU" sz="2800"/>
          </a:p>
        </p:txBody>
      </p:sp>
      <p:pic>
        <p:nvPicPr>
          <p:cNvPr id="25604" name="Picture 12" descr="j0233834"/>
          <p:cNvPicPr>
            <a:picLocks noChangeAspect="1" noChangeArrowheads="1"/>
          </p:cNvPicPr>
          <p:nvPr>
            <p:ph sz="half"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00688" y="2786063"/>
            <a:ext cx="3462337" cy="1412875"/>
          </a:xfr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357188" y="4000500"/>
            <a:ext cx="8072437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   Внутримолекулярная дегидратация алканолов может осуществляться при нагревании их с избытком концентрированной   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ru-RU" sz="2800" i="1">
                <a:latin typeface="Times New Roman" panose="02020603050405020304" pitchFamily="18" charset="0"/>
                <a:cs typeface="Times New Roman" panose="02020603050405020304" pitchFamily="18" charset="0"/>
              </a:rPr>
              <a:t>SO</a:t>
            </a:r>
            <a:r>
              <a:rPr lang="en-US" altLang="ru-RU" sz="2800" i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   при темпе- ратуре  150-200</a:t>
            </a:r>
            <a:r>
              <a:rPr lang="en-US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º</a:t>
            </a:r>
            <a:r>
              <a:rPr lang="ru-RU" altLang="ru-RU" sz="2800">
                <a:latin typeface="Times New Roman" panose="02020603050405020304" pitchFamily="18" charset="0"/>
                <a:cs typeface="Times New Roman" panose="02020603050405020304" pitchFamily="18" charset="0"/>
              </a:rPr>
              <a:t>С  или при пропускании спиртов над нагретыми твёрдыми катализаторами. </a:t>
            </a:r>
          </a:p>
        </p:txBody>
      </p:sp>
      <p:pic>
        <p:nvPicPr>
          <p:cNvPr id="27652" name="Picture 4" descr="U19_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1714500"/>
            <a:ext cx="6786562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Правило Зайцева</a:t>
            </a:r>
          </a:p>
        </p:txBody>
      </p:sp>
      <p:grpSp>
        <p:nvGrpSpPr>
          <p:cNvPr id="2" name="Группа 9"/>
          <p:cNvGrpSpPr>
            <a:grpSpLocks/>
          </p:cNvGrpSpPr>
          <p:nvPr/>
        </p:nvGrpSpPr>
        <p:grpSpPr bwMode="auto">
          <a:xfrm>
            <a:off x="357188" y="1643063"/>
            <a:ext cx="8358187" cy="2032000"/>
            <a:chOff x="357188" y="1643063"/>
            <a:chExt cx="8358187" cy="2032000"/>
          </a:xfrm>
        </p:grpSpPr>
        <p:sp>
          <p:nvSpPr>
            <p:cNvPr id="6" name="Rectangle 12"/>
            <p:cNvSpPr>
              <a:spLocks noChangeArrowheads="1"/>
            </p:cNvSpPr>
            <p:nvPr/>
          </p:nvSpPr>
          <p:spPr bwMode="auto">
            <a:xfrm>
              <a:off x="4435475" y="2355850"/>
              <a:ext cx="1441450" cy="64770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Rectangle 11"/>
            <p:cNvSpPr>
              <a:spLocks noChangeArrowheads="1"/>
            </p:cNvSpPr>
            <p:nvPr/>
          </p:nvSpPr>
          <p:spPr bwMode="auto">
            <a:xfrm>
              <a:off x="3643313" y="2428875"/>
              <a:ext cx="1441450" cy="50323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357188" y="1643063"/>
              <a:ext cx="8358187" cy="203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 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3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 – СН - СН – 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</a:rPr>
                <a:t>2</a:t>
              </a:r>
              <a:endParaRPr lang="ru-RU" dirty="0">
                <a:solidFill>
                  <a:schemeClr val="accent5">
                    <a:lumMod val="50000"/>
                  </a:schemeClr>
                </a:solidFill>
              </a:endParaRPr>
            </a:p>
            <a:p>
              <a:pPr algn="ctr"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       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|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      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|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       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|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    </a:t>
              </a:r>
            </a:p>
            <a:p>
              <a:pPr algn="ctr"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      Н      ОН     Н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</a:rPr>
                <a:t>   90%                                                                             		  100%</a:t>
              </a:r>
              <a:endParaRPr lang="ru-RU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  <a:p>
              <a:pPr>
                <a:spcBef>
                  <a:spcPct val="50000"/>
                </a:spcBef>
                <a:defRPr/>
              </a:pP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2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–СН = СН – 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3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                                                  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3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– 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2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 - СН = СН</a:t>
              </a:r>
              <a:r>
                <a:rPr lang="ru-RU" sz="1400" dirty="0">
                  <a:solidFill>
                    <a:schemeClr val="accent5">
                      <a:lumMod val="50000"/>
                    </a:schemeClr>
                  </a:solidFill>
                  <a:cs typeface="Arial" pitchFamily="34" charset="0"/>
                </a:rPr>
                <a:t>2</a:t>
              </a:r>
              <a:endParaRPr lang="en-US" dirty="0">
                <a:solidFill>
                  <a:schemeClr val="accent5">
                    <a:lumMod val="50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 flipH="1">
              <a:off x="1428750" y="2214563"/>
              <a:ext cx="2159000" cy="100012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5929313" y="2143125"/>
              <a:ext cx="1811337" cy="1069975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4"/>
            </a:lnRef>
            <a:fillRef idx="0">
              <a:schemeClr val="accent4"/>
            </a:fillRef>
            <a:effectRef idx="1">
              <a:schemeClr val="accent4"/>
            </a:effectRef>
            <a:fontRef idx="minor">
              <a:schemeClr val="tx1"/>
            </a:fontRef>
          </p:style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28680" name="Прямоугольник 9"/>
          <p:cNvSpPr>
            <a:spLocks noChangeArrowheads="1"/>
          </p:cNvSpPr>
          <p:nvPr/>
        </p:nvSpPr>
        <p:spPr bwMode="auto">
          <a:xfrm>
            <a:off x="285750" y="4214813"/>
            <a:ext cx="8572500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Внутримолекулярная дегидратация несимметричных алканолов протекает в соответствии с </a:t>
            </a:r>
            <a:r>
              <a:rPr lang="ru-RU" altLang="ru-RU" sz="24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правилом Зайцева</a:t>
            </a: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, согласно которому водород отщепляется преимущественно от наименее гидрогенизированного атома углерода и образуется более устойчивый алкен.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  <p:bldP spid="2868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0" y="655638"/>
            <a:ext cx="5786438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Дегидратация вторичных спиртов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5" descr="F65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643063"/>
            <a:ext cx="8424862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Прямоугольник 5"/>
          <p:cNvSpPr>
            <a:spLocks noChangeArrowheads="1"/>
          </p:cNvSpPr>
          <p:nvPr/>
        </p:nvSpPr>
        <p:spPr bwMode="auto">
          <a:xfrm>
            <a:off x="357188" y="4929188"/>
            <a:ext cx="835818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При дегидратации вторичных спиртов  возможно протекание различных перегруппировок, приводящих к получению изомерной смеси алкенов.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0723" name="Picture 5" descr="U19_08"/>
          <p:cNvPicPr>
            <a:picLocks noChangeAspect="1" noChangeArrowheads="1"/>
          </p:cNvPicPr>
          <p:nvPr>
            <p:ph idx="1"/>
          </p:nvPr>
        </p:nvPicPr>
        <p:blipFill>
          <a:blip r:embed="rId2">
            <a:lum bright="-10000" contrast="-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0188" y="1643063"/>
            <a:ext cx="5572125" cy="1746250"/>
          </a:xfrm>
          <a:solidFill>
            <a:srgbClr val="FFFFFF"/>
          </a:solidFill>
        </p:spPr>
      </p:pic>
      <p:sp>
        <p:nvSpPr>
          <p:cNvPr id="30724" name="Прямоугольник 5"/>
          <p:cNvSpPr>
            <a:spLocks noChangeArrowheads="1"/>
          </p:cNvSpPr>
          <p:nvPr/>
        </p:nvSpPr>
        <p:spPr bwMode="auto">
          <a:xfrm>
            <a:off x="500063" y="3929063"/>
            <a:ext cx="8143875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более слабом нагревании этилового спирта с серной кислотой образуется диэтиловый эфир. Это летучая, легко воспламеняющаяся жидкость. Диэтиловый эфир относится к классу </a:t>
            </a:r>
            <a:r>
              <a:rPr lang="ru-RU" altLang="ru-RU" sz="20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простых эфиров</a:t>
            </a:r>
            <a:r>
              <a:rPr lang="ru-RU" alt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 – органических веществ, молекулы которых состоят из двух углеводородных радикалов, соединённых посредством атома кислорода. Общая формула </a:t>
            </a:r>
            <a:r>
              <a:rPr lang="en-US" altLang="ru-RU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R – O -  R</a:t>
            </a:r>
            <a:endParaRPr lang="ru-RU" altLang="ru-RU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357188" y="655638"/>
            <a:ext cx="4900612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Реакции окисления</a:t>
            </a:r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>
          <a:xfrm>
            <a:off x="381000" y="2100263"/>
            <a:ext cx="4619625" cy="3971925"/>
          </a:xfrm>
        </p:spPr>
        <p:txBody>
          <a:bodyPr/>
          <a:lstStyle/>
          <a:p>
            <a:pPr algn="just" eaLnBrk="1" hangingPunct="1"/>
            <a:r>
              <a:rPr lang="ru-RU" altLang="ru-RU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 спиртов проис-ходит и под действием силь-ных окислителей. Характер получаемых при этом продук-тов определяется степенью замещённости спиртов, а так-же  природой применяемого окислителя</a:t>
            </a:r>
          </a:p>
          <a:p>
            <a:pPr eaLnBrk="1" hangingPunct="1"/>
            <a:endParaRPr lang="ru-RU" altLang="ru-RU" smtClean="0"/>
          </a:p>
        </p:txBody>
      </p:sp>
      <p:pic>
        <p:nvPicPr>
          <p:cNvPr id="31748" name="Picture 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38" y="1714500"/>
            <a:ext cx="3371850" cy="4143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4"/>
          <p:cNvGrpSpPr>
            <a:grpSpLocks/>
          </p:cNvGrpSpPr>
          <p:nvPr/>
        </p:nvGrpSpPr>
        <p:grpSpPr bwMode="auto">
          <a:xfrm>
            <a:off x="714375" y="1714500"/>
            <a:ext cx="7715250" cy="2571750"/>
            <a:chOff x="1219200" y="2139950"/>
            <a:chExt cx="2163763" cy="2857500"/>
          </a:xfrm>
        </p:grpSpPr>
        <p:sp>
          <p:nvSpPr>
            <p:cNvPr id="31750" name="AutoShape 4"/>
            <p:cNvSpPr>
              <a:spLocks noChangeArrowheads="1"/>
            </p:cNvSpPr>
            <p:nvPr/>
          </p:nvSpPr>
          <p:spPr bwMode="gray">
            <a:xfrm>
              <a:off x="1219200" y="2139950"/>
              <a:ext cx="2163763" cy="28575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1" name="AutoShape 5"/>
            <p:cNvSpPr>
              <a:spLocks noChangeArrowheads="1"/>
            </p:cNvSpPr>
            <p:nvPr/>
          </p:nvSpPr>
          <p:spPr bwMode="gray">
            <a:xfrm>
              <a:off x="1252538" y="2147888"/>
              <a:ext cx="2098675" cy="2803525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2" name="AutoShape 6"/>
            <p:cNvSpPr>
              <a:spLocks noChangeArrowheads="1"/>
            </p:cNvSpPr>
            <p:nvPr/>
          </p:nvSpPr>
          <p:spPr bwMode="gray">
            <a:xfrm>
              <a:off x="1270000" y="4211638"/>
              <a:ext cx="2070100" cy="709613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9BCFF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31753" name="AutoShape 7"/>
            <p:cNvSpPr>
              <a:spLocks noChangeArrowheads="1"/>
            </p:cNvSpPr>
            <p:nvPr/>
          </p:nvSpPr>
          <p:spPr bwMode="gray">
            <a:xfrm>
              <a:off x="1270000" y="2170113"/>
              <a:ext cx="2070100" cy="708025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BEE0F7"/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10" name="Text Box 17"/>
            <p:cNvSpPr txBox="1">
              <a:spLocks noChangeArrowheads="1"/>
            </p:cNvSpPr>
            <p:nvPr/>
          </p:nvSpPr>
          <p:spPr bwMode="gray">
            <a:xfrm>
              <a:off x="1295333" y="2298700"/>
              <a:ext cx="2057356" cy="256469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just">
                <a:defRPr/>
              </a:pPr>
              <a:r>
                <a:rPr lang="ru-RU" sz="240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Кислородсодержащие органические вещества, как и углеводороды, горят на воздухе или в кислороде с образованием паров воды и углекислого газа. Горение спиртов – сильно экзотермическая реакция, поэтому они могут быть использованы в качестве высококалорийного топлива.</a:t>
              </a:r>
            </a:p>
          </p:txBody>
        </p:sp>
      </p:grpSp>
      <p:grpSp>
        <p:nvGrpSpPr>
          <p:cNvPr id="3" name="Группа 10"/>
          <p:cNvGrpSpPr>
            <a:grpSpLocks/>
          </p:cNvGrpSpPr>
          <p:nvPr/>
        </p:nvGrpSpPr>
        <p:grpSpPr bwMode="auto">
          <a:xfrm>
            <a:off x="928688" y="4714875"/>
            <a:ext cx="7429500" cy="584200"/>
            <a:chOff x="928688" y="4714875"/>
            <a:chExt cx="7429500" cy="584200"/>
          </a:xfrm>
        </p:grpSpPr>
        <p:sp>
          <p:nvSpPr>
            <p:cNvPr id="31748" name="Прямоугольник 11"/>
            <p:cNvSpPr>
              <a:spLocks noChangeArrowheads="1"/>
            </p:cNvSpPr>
            <p:nvPr/>
          </p:nvSpPr>
          <p:spPr bwMode="auto">
            <a:xfrm>
              <a:off x="928688" y="4714875"/>
              <a:ext cx="7429500" cy="584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en-US" altLang="ru-RU" sz="32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r>
                <a:rPr lang="en-US" altLang="ru-RU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r>
                <a:rPr lang="en-US" altLang="ru-RU" sz="32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2n+1</a:t>
              </a:r>
              <a:r>
                <a:rPr lang="en-US" altLang="ru-RU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OH+O</a:t>
              </a:r>
              <a:r>
                <a:rPr lang="en-US" altLang="ru-RU" sz="32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  nCO</a:t>
              </a:r>
              <a:r>
                <a:rPr lang="en-US" altLang="ru-RU" sz="32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+(n+1)H</a:t>
              </a:r>
              <a:r>
                <a:rPr lang="en-US" altLang="ru-RU" sz="32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3200" b="1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O+</a:t>
              </a:r>
              <a:r>
                <a:rPr lang="en-US" altLang="ru-RU" sz="32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</a:t>
              </a:r>
              <a:r>
                <a:rPr lang="en-US" altLang="ru-RU" sz="3200" b="1" baseline="-2500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lang="ru-RU" altLang="ru-RU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1749" name="AutoShape 2"/>
            <p:cNvCxnSpPr>
              <a:cxnSpLocks noChangeShapeType="1"/>
            </p:cNvCxnSpPr>
            <p:nvPr/>
          </p:nvCxnSpPr>
          <p:spPr bwMode="auto">
            <a:xfrm>
              <a:off x="3857625" y="5072063"/>
              <a:ext cx="714375" cy="0"/>
            </a:xfrm>
            <a:prstGeom prst="straightConnector1">
              <a:avLst/>
            </a:prstGeom>
            <a:noFill/>
            <a:ln w="28575">
              <a:solidFill>
                <a:srgbClr val="002060"/>
              </a:solidFill>
              <a:round/>
              <a:headEnd/>
              <a:tailEnd type="stealth" w="sm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СПИРТЫ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4500"/>
            <a:ext cx="8077200" cy="43815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  <a:defRPr/>
            </a:pPr>
            <a:endParaRPr lang="ru-RU" sz="3600" b="1" dirty="0" smtClean="0"/>
          </a:p>
          <a:p>
            <a:pPr algn="ctr" eaLnBrk="1" hangingPunct="1">
              <a:buFont typeface="Wingdings" panose="05000000000000000000" pitchFamily="2" charset="2"/>
              <a:buNone/>
              <a:defRPr/>
            </a:pP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4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4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(OH)</a:t>
            </a:r>
            <a:r>
              <a:rPr lang="en-US" sz="4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ru-RU" sz="4800" b="1" baseline="-25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 eaLnBrk="1" hangingPunct="1">
              <a:buFont typeface="Wingdings" panose="05000000000000000000" pitchFamily="2" charset="2"/>
              <a:buNone/>
              <a:defRPr/>
            </a:pPr>
            <a:endParaRPr lang="ru-RU" sz="3600" b="1" dirty="0" smtClean="0"/>
          </a:p>
          <a:p>
            <a:pPr lvl="1" algn="just" eaLnBrk="1" hangingPunct="1"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Спиртами  называются органические </a:t>
            </a:r>
            <a:r>
              <a:rPr lang="ru-RU" sz="28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вещест-ва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молекулы которых содержат одну или несколько гидроксильных групп, связанных с углеводородным радикалом. 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r>
              <a:rPr lang="en-US" sz="3200" dirty="0" smtClean="0">
                <a:solidFill>
                  <a:schemeClr val="tx2"/>
                </a:solidFill>
              </a:rPr>
              <a:t/>
            </a:r>
            <a:br>
              <a:rPr lang="en-US" sz="3200" dirty="0" smtClean="0">
                <a:solidFill>
                  <a:schemeClr val="tx2"/>
                </a:solidFill>
              </a:rPr>
            </a:br>
            <a:endParaRPr lang="en-US" sz="3200" dirty="0" smtClean="0">
              <a:solidFill>
                <a:schemeClr val="tx2"/>
              </a:solidFill>
            </a:endParaRPr>
          </a:p>
        </p:txBody>
      </p:sp>
      <p:pic>
        <p:nvPicPr>
          <p:cNvPr id="5124" name="Picture 10" descr="j018616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813" y="1285875"/>
            <a:ext cx="1085850" cy="155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4198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18" descr="original_pencil_w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25" y="4000500"/>
            <a:ext cx="2905125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1500" y="1689100"/>
            <a:ext cx="7786688" cy="19542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Окисление первичных спиртов до карбоновых кислот протекает при действии 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HNO</a:t>
            </a:r>
            <a:r>
              <a:rPr lang="en-US" sz="2200" baseline="-250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3</a:t>
            </a: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или перманганата калия  в щелочной среде.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Окисление вторичных спиртов приводит к образованию соответствующих кетонов.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U19_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571625"/>
            <a:ext cx="5929312" cy="19764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42938" y="3500438"/>
            <a:ext cx="7858125" cy="7699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Окисление спиртов  оксидом  меди  приводит к образованию альдегидов</a:t>
            </a:r>
          </a:p>
        </p:txBody>
      </p:sp>
      <p:pic>
        <p:nvPicPr>
          <p:cNvPr id="34820" name="Picture 6" descr="o251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4591050"/>
            <a:ext cx="6429375" cy="133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5843" name="Picture 2" descr="D:\Пушу\спирты\BK -0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638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8" name="Прямоугольник 7"/>
          <p:cNvSpPr/>
          <p:nvPr/>
        </p:nvSpPr>
        <p:spPr>
          <a:xfrm>
            <a:off x="785813" y="4714875"/>
            <a:ext cx="7715250" cy="12319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Третичные спирты могут окисляться только в жёстких условиях, при действии сильных окислителей. Реакции сопровождаются разрывом </a:t>
            </a:r>
            <a:r>
              <a:rPr lang="ru-RU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С – С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связей у </a:t>
            </a:r>
            <a:r>
              <a:rPr lang="el-GR" sz="2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α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-углеродных атомов и образованием смеси карбонильных соединений</a:t>
            </a:r>
            <a:endParaRPr lang="el-GR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pic>
        <p:nvPicPr>
          <p:cNvPr id="36868" name="Picture 4" descr="F6522"/>
          <p:cNvPicPr>
            <a:picLocks noChangeAspect="1" noChangeArrowheads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714500"/>
            <a:ext cx="6858000" cy="272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Метанол и этанол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1428750" y="4392613"/>
            <a:ext cx="6565900" cy="693737"/>
            <a:chOff x="2285984" y="2095820"/>
            <a:chExt cx="4643438" cy="49013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2285984" y="2142926"/>
              <a:ext cx="1132793" cy="3914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CO+2H</a:t>
              </a:r>
              <a:r>
                <a:rPr lang="en-US" sz="3000" b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250" name="Rectangle 2"/>
            <p:cNvSpPr>
              <a:spLocks noChangeArrowheads="1"/>
            </p:cNvSpPr>
            <p:nvPr/>
          </p:nvSpPr>
          <p:spPr bwMode="auto">
            <a:xfrm>
              <a:off x="5357659" y="2146291"/>
              <a:ext cx="1571763" cy="391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defRPr/>
              </a:pPr>
              <a:r>
                <a:rPr lang="ru-RU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СН</a:t>
              </a:r>
              <a:r>
                <a:rPr lang="ru-RU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3</a:t>
              </a:r>
              <a:r>
                <a:rPr lang="ru-RU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ОН</a:t>
              </a:r>
              <a:endParaRPr lang="ru-RU" sz="3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6878" name="Rectangle 3"/>
            <p:cNvSpPr>
              <a:spLocks noChangeArrowheads="1"/>
            </p:cNvSpPr>
            <p:nvPr/>
          </p:nvSpPr>
          <p:spPr bwMode="auto">
            <a:xfrm>
              <a:off x="3571868" y="2095820"/>
              <a:ext cx="1714512" cy="2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5908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250-350</a:t>
              </a:r>
              <a:r>
                <a:rPr lang="en-US" altLang="ru-RU" sz="1500" b="1" baseline="3000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r>
                <a:rPr lang="en-US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C, 5-30M</a:t>
              </a:r>
              <a:r>
                <a:rPr lang="ru-RU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Па</a:t>
              </a:r>
              <a:endParaRPr lang="ru-RU" altLang="ru-RU" sz="1500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79" name="Прямоугольник 10"/>
            <p:cNvSpPr>
              <a:spLocks noChangeArrowheads="1"/>
            </p:cNvSpPr>
            <p:nvPr/>
          </p:nvSpPr>
          <p:spPr bwMode="auto">
            <a:xfrm>
              <a:off x="3768087" y="2357428"/>
              <a:ext cx="1001144" cy="2285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ZnO+ZnCr</a:t>
              </a:r>
              <a:r>
                <a:rPr lang="en-US" altLang="ru-RU" sz="1500" b="1" baseline="-25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altLang="ru-RU" sz="1500" b="1" baseline="300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ru-RU" altLang="ru-RU" sz="15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Прямая со стрелкой 12"/>
            <p:cNvCxnSpPr/>
            <p:nvPr/>
          </p:nvCxnSpPr>
          <p:spPr>
            <a:xfrm>
              <a:off x="3357028" y="2357148"/>
              <a:ext cx="2000630" cy="336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24"/>
          <p:cNvGrpSpPr>
            <a:grpSpLocks/>
          </p:cNvGrpSpPr>
          <p:nvPr/>
        </p:nvGrpSpPr>
        <p:grpSpPr bwMode="auto">
          <a:xfrm>
            <a:off x="1714500" y="5392738"/>
            <a:ext cx="5437188" cy="608012"/>
            <a:chOff x="2214546" y="4303762"/>
            <a:chExt cx="5437282" cy="607930"/>
          </a:xfrm>
        </p:grpSpPr>
        <p:sp>
          <p:nvSpPr>
            <p:cNvPr id="36871" name="Rectangle 4"/>
            <p:cNvSpPr>
              <a:spLocks noChangeArrowheads="1"/>
            </p:cNvSpPr>
            <p:nvPr/>
          </p:nvSpPr>
          <p:spPr bwMode="auto">
            <a:xfrm>
              <a:off x="2214546" y="4357694"/>
              <a:ext cx="192882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3000" b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С</a:t>
              </a:r>
              <a:r>
                <a:rPr lang="en-US" altLang="ru-RU" sz="3000" b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O</a:t>
              </a:r>
              <a:r>
                <a:rPr lang="en-US" altLang="ru-RU" sz="3000" b="1" baseline="-3000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altLang="ru-RU" sz="3000" b="1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+3H</a:t>
              </a:r>
              <a:r>
                <a:rPr lang="en-US" altLang="ru-RU" sz="3000" b="1" baseline="-30000">
                  <a:solidFill>
                    <a:srgbClr val="00B05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altLang="ru-RU" sz="3000" b="1">
                <a:solidFill>
                  <a:srgbClr val="00B05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72" name="Прямоугольник 17"/>
            <p:cNvSpPr>
              <a:spLocks noChangeArrowheads="1"/>
            </p:cNvSpPr>
            <p:nvPr/>
          </p:nvSpPr>
          <p:spPr bwMode="auto">
            <a:xfrm>
              <a:off x="5214942" y="4303762"/>
              <a:ext cx="2436886" cy="553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30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en-US" altLang="ru-RU" sz="3000" b="1" baseline="-2500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en-US" altLang="ru-RU" sz="30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OH+H</a:t>
              </a:r>
              <a:r>
                <a:rPr lang="en-US" altLang="ru-RU" sz="3000" b="1" baseline="-2500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US" altLang="ru-RU" sz="3000" b="1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altLang="ru-RU" sz="30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873" name="Rectangle 5"/>
            <p:cNvSpPr>
              <a:spLocks noChangeArrowheads="1"/>
            </p:cNvSpPr>
            <p:nvPr/>
          </p:nvSpPr>
          <p:spPr bwMode="auto">
            <a:xfrm>
              <a:off x="4143372" y="4320281"/>
              <a:ext cx="785818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</a:t>
              </a:r>
              <a:r>
                <a:rPr lang="en-US" altLang="ru-RU" sz="1500" b="1" baseline="30000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altLang="ru-RU" sz="1500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36874" name="Rectangle 6"/>
            <p:cNvSpPr>
              <a:spLocks noChangeArrowheads="1"/>
            </p:cNvSpPr>
            <p:nvPr/>
          </p:nvSpPr>
          <p:spPr bwMode="auto">
            <a:xfrm>
              <a:off x="4286248" y="4572008"/>
              <a:ext cx="500066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ru-RU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кат</a:t>
              </a:r>
              <a:endParaRPr lang="ru-RU" altLang="ru-RU" sz="1500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2" name="Прямая со стрелкой 21"/>
            <p:cNvCxnSpPr/>
            <p:nvPr/>
          </p:nvCxnSpPr>
          <p:spPr>
            <a:xfrm>
              <a:off x="3929076" y="4643441"/>
              <a:ext cx="1214459" cy="1587"/>
            </a:xfrm>
            <a:prstGeom prst="straightConnector1">
              <a:avLst/>
            </a:prstGeom>
            <a:ln w="2857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893" name="Picture 9" descr="U18_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1643063"/>
            <a:ext cx="7488237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71500" y="2665413"/>
            <a:ext cx="7858125" cy="16319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Метанол получают гидрированием оксида углерода (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СО. В настоящее время разработан способ получения метанола частичным восстановлением углекислого газа. При этом используется более дешёвое углеродсодержащее сырьё, но требуется большой объём водорода.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2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>
          <a:xfrm>
            <a:off x="0" y="655638"/>
            <a:ext cx="5929313" cy="563562"/>
          </a:xfrm>
        </p:spPr>
        <p:txBody>
          <a:bodyPr/>
          <a:lstStyle/>
          <a:p>
            <a:pPr eaLnBrk="1" hangingPunct="1">
              <a:defRPr/>
            </a:pPr>
            <a:r>
              <a:rPr lang="ru-RU" sz="2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Применение отдельных представителей</a:t>
            </a:r>
          </a:p>
        </p:txBody>
      </p:sp>
      <p:pic>
        <p:nvPicPr>
          <p:cNvPr id="38915" name="Picture 4" descr="спирты 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08"/>
          <a:stretch>
            <a:fillRect/>
          </a:stretch>
        </p:blipFill>
        <p:spPr bwMode="auto">
          <a:xfrm>
            <a:off x="395288" y="1731963"/>
            <a:ext cx="5033962" cy="448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6" name="Прямоугольник 5"/>
          <p:cNvSpPr>
            <a:spLocks noChangeArrowheads="1"/>
          </p:cNvSpPr>
          <p:nvPr/>
        </p:nvSpPr>
        <p:spPr bwMode="auto">
          <a:xfrm>
            <a:off x="6072188" y="5715000"/>
            <a:ext cx="25717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>
                <a:solidFill>
                  <a:srgbClr val="C00000"/>
                </a:solidFill>
              </a:rPr>
              <a:t>Применение этанола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pic>
        <p:nvPicPr>
          <p:cNvPr id="39939" name="Picture 5" descr="U18_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14500"/>
            <a:ext cx="6643688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Прямоугольник 5"/>
          <p:cNvSpPr>
            <a:spLocks noChangeArrowheads="1"/>
          </p:cNvSpPr>
          <p:nvPr/>
        </p:nvSpPr>
        <p:spPr bwMode="auto">
          <a:xfrm>
            <a:off x="428625" y="3568700"/>
            <a:ext cx="82153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распространённым методом получения этанола является ферментативное расщепление моносахаридов. </a:t>
            </a:r>
          </a:p>
        </p:txBody>
      </p:sp>
      <p:grpSp>
        <p:nvGrpSpPr>
          <p:cNvPr id="2" name="Группа 15"/>
          <p:cNvGrpSpPr>
            <a:grpSpLocks/>
          </p:cNvGrpSpPr>
          <p:nvPr/>
        </p:nvGrpSpPr>
        <p:grpSpPr bwMode="auto">
          <a:xfrm>
            <a:off x="142875" y="4857750"/>
            <a:ext cx="8785225" cy="642938"/>
            <a:chOff x="142844" y="4714884"/>
            <a:chExt cx="8785320" cy="642942"/>
          </a:xfrm>
        </p:grpSpPr>
        <p:sp>
          <p:nvSpPr>
            <p:cNvPr id="70657" name="Rectangle 1"/>
            <p:cNvSpPr>
              <a:spLocks noChangeArrowheads="1"/>
            </p:cNvSpPr>
            <p:nvPr/>
          </p:nvSpPr>
          <p:spPr bwMode="auto">
            <a:xfrm>
              <a:off x="142844" y="4803785"/>
              <a:ext cx="3571914" cy="554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eaLnBrk="0" hangingPunct="0">
                <a:defRPr/>
              </a:pPr>
              <a:r>
                <a:rPr lang="ru-RU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С</a:t>
              </a:r>
              <a:r>
                <a:rPr lang="ru-RU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10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5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)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n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+nH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2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</a:t>
              </a:r>
              <a:endParaRPr lang="en-US" sz="3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70658" name="Rectangle 2"/>
            <p:cNvSpPr>
              <a:spLocks noChangeArrowheads="1"/>
            </p:cNvSpPr>
            <p:nvPr/>
          </p:nvSpPr>
          <p:spPr bwMode="auto">
            <a:xfrm>
              <a:off x="4000511" y="4803785"/>
              <a:ext cx="1857395" cy="5540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eaLnBrk="0" hangingPunct="0">
                <a:tabLst>
                  <a:tab pos="1181100" algn="l"/>
                </a:tabLst>
                <a:defRPr/>
              </a:pP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C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H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12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O</a:t>
              </a:r>
              <a:r>
                <a:rPr lang="en-US" sz="3000" b="1" baseline="-30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ea typeface="Calibri" pitchFamily="34" charset="0"/>
                  <a:cs typeface="Times New Roman" pitchFamily="18" charset="0"/>
                </a:rPr>
                <a:t>6</a:t>
              </a:r>
              <a:endParaRPr lang="en-US" sz="30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38920" name="Rectangle 3"/>
            <p:cNvSpPr>
              <a:spLocks noChangeArrowheads="1"/>
            </p:cNvSpPr>
            <p:nvPr/>
          </p:nvSpPr>
          <p:spPr bwMode="auto">
            <a:xfrm>
              <a:off x="5286380" y="4714884"/>
              <a:ext cx="1000132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6215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ru-RU" altLang="ru-RU" sz="1500" b="1">
                  <a:solidFill>
                    <a:srgbClr val="C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зимаза</a:t>
              </a:r>
              <a:endParaRPr lang="ru-RU" altLang="ru-RU" sz="1500" b="1">
                <a:solidFill>
                  <a:srgbClr val="C00000"/>
                </a:solidFill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000782" y="4803785"/>
              <a:ext cx="2927382" cy="55404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2С</a:t>
              </a:r>
              <a:r>
                <a:rPr lang="ru-RU" sz="3000" b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</a:t>
              </a:r>
              <a:r>
                <a:rPr lang="ru-RU" sz="3000" b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en-US" sz="3000" b="1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OH+2CO</a:t>
              </a:r>
              <a:r>
                <a:rPr lang="en-US" sz="3000" b="1" baseline="-25000" dirty="0">
                  <a:solidFill>
                    <a:schemeClr val="accent1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30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4" name="Прямая со стрелкой 13"/>
            <p:cNvCxnSpPr/>
            <p:nvPr/>
          </p:nvCxnSpPr>
          <p:spPr>
            <a:xfrm>
              <a:off x="3429005" y="5143512"/>
              <a:ext cx="571506" cy="1588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 стрелкой 14"/>
            <p:cNvCxnSpPr/>
            <p:nvPr/>
          </p:nvCxnSpPr>
          <p:spPr>
            <a:xfrm>
              <a:off x="5500715" y="5143512"/>
              <a:ext cx="571506" cy="1588"/>
            </a:xfrm>
            <a:prstGeom prst="straightConnector1">
              <a:avLst/>
            </a:prstGeom>
            <a:ln w="28575">
              <a:solidFill>
                <a:schemeClr val="accent1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00063" y="1928813"/>
            <a:ext cx="4000500" cy="3816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Мировое производство </a:t>
            </a:r>
            <a:r>
              <a:rPr lang="ru-RU" sz="22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мета-нола</a:t>
            </a:r>
            <a:r>
              <a:rPr lang="ru-RU" sz="22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составляет около 10 </a:t>
            </a:r>
            <a:r>
              <a:rPr lang="ru-RU" sz="22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мил-лионов</a:t>
            </a:r>
            <a:r>
              <a:rPr lang="ru-RU" sz="22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тонн в год, этанола производится примерно на порядок больше. Метанол и этанол применяются в качестве растворителей и сырья в </a:t>
            </a:r>
            <a:r>
              <a:rPr lang="ru-RU" sz="2200" dirty="0" err="1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орга-ническом</a:t>
            </a:r>
            <a:r>
              <a:rPr lang="ru-RU" sz="2200" dirty="0">
                <a:solidFill>
                  <a:schemeClr val="accent5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синтезе. Кроме того этанол используют в пищевой промышленности и в медицине.</a:t>
            </a:r>
          </a:p>
        </p:txBody>
      </p:sp>
      <p:pic>
        <p:nvPicPr>
          <p:cNvPr id="7" name="B10-12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1857375"/>
            <a:ext cx="3784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Запомни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714375" y="2289175"/>
            <a:ext cx="6929438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200" b="1" i="1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Водородная связь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200" dirty="0">
                <a:latin typeface="Arial" charset="0"/>
              </a:rPr>
              <a:t>– это связь между  атомом водорода одной молекулы и атомами с большой </a:t>
            </a:r>
            <a:r>
              <a:rPr lang="ru-RU" sz="2200" dirty="0" err="1">
                <a:latin typeface="Arial" charset="0"/>
              </a:rPr>
              <a:t>электоотрицательностью</a:t>
            </a:r>
            <a:r>
              <a:rPr lang="ru-RU" sz="2200" dirty="0">
                <a:latin typeface="Arial" charset="0"/>
              </a:rPr>
              <a:t> ( О,</a:t>
            </a:r>
            <a:r>
              <a:rPr lang="en-US" sz="2200" dirty="0">
                <a:latin typeface="Arial" charset="0"/>
              </a:rPr>
              <a:t>F</a:t>
            </a:r>
            <a:r>
              <a:rPr lang="ru-RU" sz="2200" dirty="0">
                <a:latin typeface="Arial" charset="0"/>
              </a:rPr>
              <a:t>,</a:t>
            </a:r>
            <a:r>
              <a:rPr lang="en-US" sz="2200" dirty="0">
                <a:latin typeface="Arial" charset="0"/>
              </a:rPr>
              <a:t>N</a:t>
            </a:r>
            <a:r>
              <a:rPr lang="ru-RU" sz="2200" dirty="0">
                <a:latin typeface="Arial" charset="0"/>
              </a:rPr>
              <a:t>,</a:t>
            </a:r>
            <a:r>
              <a:rPr lang="en-US" sz="2200" dirty="0" err="1">
                <a:latin typeface="Arial" charset="0"/>
              </a:rPr>
              <a:t>Cl</a:t>
            </a:r>
            <a:r>
              <a:rPr lang="ru-RU" sz="2200" dirty="0">
                <a:latin typeface="Arial" charset="0"/>
              </a:rPr>
              <a:t>) другой </a:t>
            </a:r>
            <a:r>
              <a:rPr lang="ru-RU" sz="2200" dirty="0" err="1">
                <a:latin typeface="Arial" charset="0"/>
              </a:rPr>
              <a:t>моле-кулы</a:t>
            </a:r>
            <a:r>
              <a:rPr lang="ru-RU" sz="2200" dirty="0">
                <a:latin typeface="Arial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endParaRPr lang="ru-RU" sz="2200" dirty="0">
              <a:latin typeface="Arial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ru-RU" sz="2200" b="1" i="1" u="sng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Реакция этерификации</a:t>
            </a:r>
            <a:r>
              <a:rPr lang="ru-RU" sz="22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 </a:t>
            </a:r>
            <a:r>
              <a:rPr lang="ru-RU" sz="2200" dirty="0">
                <a:latin typeface="Arial" charset="0"/>
              </a:rPr>
              <a:t>– взаимодействие </a:t>
            </a:r>
            <a:r>
              <a:rPr lang="ru-RU" sz="2200" dirty="0" err="1">
                <a:latin typeface="Arial" charset="0"/>
              </a:rPr>
              <a:t>спир-тов</a:t>
            </a:r>
            <a:r>
              <a:rPr lang="ru-RU" sz="2200" dirty="0">
                <a:latin typeface="Arial" charset="0"/>
              </a:rPr>
              <a:t> с органическими и  неорганическими кислотами с образованием сложных эфиров.</a:t>
            </a:r>
          </a:p>
        </p:txBody>
      </p:sp>
      <p:pic>
        <p:nvPicPr>
          <p:cNvPr id="40964" name="Picture 11" descr="book_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85750"/>
            <a:ext cx="2286000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WordArt 3"/>
          <p:cNvSpPr>
            <a:spLocks noChangeArrowheads="1" noChangeShapeType="1" noTextEdit="1"/>
          </p:cNvSpPr>
          <p:nvPr/>
        </p:nvSpPr>
        <p:spPr bwMode="gray">
          <a:xfrm>
            <a:off x="285750" y="2286000"/>
            <a:ext cx="5734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ru-RU" sz="5400" b="1" kern="10">
                <a:ln w="1905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tx2"/>
                    </a:gs>
                    <a:gs pos="100000">
                      <a:schemeClr val="hlink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 !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8677275" y="3581400"/>
            <a:ext cx="76200" cy="2286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ru-RU" altLang="ru-RU">
              <a:solidFill>
                <a:schemeClr val="accent1"/>
              </a:solidFill>
            </a:endParaRPr>
          </a:p>
        </p:txBody>
      </p:sp>
      <p:sp>
        <p:nvSpPr>
          <p:cNvPr id="41988" name="TextBox 7"/>
          <p:cNvSpPr txBox="1">
            <a:spLocks noChangeArrowheads="1"/>
          </p:cNvSpPr>
          <p:nvPr/>
        </p:nvSpPr>
        <p:spPr bwMode="auto">
          <a:xfrm>
            <a:off x="285750" y="214313"/>
            <a:ext cx="1500188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320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Нижний колонтитул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mtClean="0">
              <a:solidFill>
                <a:schemeClr val="bg1"/>
              </a:solidFill>
            </a:endParaRPr>
          </a:p>
          <a:p>
            <a:pPr eaLnBrk="1" hangingPunct="1"/>
            <a:endParaRPr lang="en-US" altLang="ru-RU" smtClean="0">
              <a:solidFill>
                <a:schemeClr val="bg1"/>
              </a:solidFill>
            </a:endParaRPr>
          </a:p>
        </p:txBody>
      </p:sp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спиртов</a:t>
            </a:r>
            <a:endParaRPr lang="en-US" sz="3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581400" y="1831975"/>
            <a:ext cx="2166938" cy="4035425"/>
            <a:chOff x="2208" y="1296"/>
            <a:chExt cx="1365" cy="2542"/>
          </a:xfrm>
        </p:grpSpPr>
        <p:sp>
          <p:nvSpPr>
            <p:cNvPr id="6181" name="AutoShape 19"/>
            <p:cNvSpPr>
              <a:spLocks noChangeArrowheads="1"/>
            </p:cNvSpPr>
            <p:nvPr/>
          </p:nvSpPr>
          <p:spPr bwMode="gray">
            <a:xfrm>
              <a:off x="2208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34B034"/>
                </a:gs>
                <a:gs pos="100000">
                  <a:srgbClr val="3F8B4A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2" name="AutoShape 20"/>
            <p:cNvSpPr>
              <a:spLocks noChangeArrowheads="1"/>
            </p:cNvSpPr>
            <p:nvPr/>
          </p:nvSpPr>
          <p:spPr bwMode="gray">
            <a:xfrm>
              <a:off x="2229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73E7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3" name="AutoShape 21"/>
            <p:cNvSpPr>
              <a:spLocks noChangeArrowheads="1"/>
            </p:cNvSpPr>
            <p:nvPr/>
          </p:nvSpPr>
          <p:spPr bwMode="gray">
            <a:xfrm>
              <a:off x="2240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E77E"/>
                </a:gs>
                <a:gs pos="100000">
                  <a:srgbClr val="B3F2B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4" name="AutoShape 22"/>
            <p:cNvSpPr>
              <a:spLocks noChangeArrowheads="1"/>
            </p:cNvSpPr>
            <p:nvPr/>
          </p:nvSpPr>
          <p:spPr bwMode="gray">
            <a:xfrm>
              <a:off x="2240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D0F7D4"/>
                </a:gs>
                <a:gs pos="100000">
                  <a:srgbClr val="73E77E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5" name="Oval 23"/>
            <p:cNvSpPr>
              <a:spLocks noChangeArrowheads="1"/>
            </p:cNvSpPr>
            <p:nvPr/>
          </p:nvSpPr>
          <p:spPr bwMode="gray">
            <a:xfrm>
              <a:off x="2677" y="1296"/>
              <a:ext cx="405" cy="405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3810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6" name="Oval 24"/>
            <p:cNvSpPr>
              <a:spLocks noChangeArrowheads="1"/>
            </p:cNvSpPr>
            <p:nvPr/>
          </p:nvSpPr>
          <p:spPr bwMode="gray">
            <a:xfrm>
              <a:off x="2681" y="1299"/>
              <a:ext cx="392" cy="392"/>
            </a:xfrm>
            <a:prstGeom prst="ellipse">
              <a:avLst/>
            </a:prstGeom>
            <a:gradFill rotWithShape="1">
              <a:gsLst>
                <a:gs pos="0">
                  <a:srgbClr val="636869"/>
                </a:gs>
                <a:gs pos="100000">
                  <a:srgbClr val="D6E1E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7" name="Oval 25"/>
            <p:cNvSpPr>
              <a:spLocks noChangeArrowheads="1"/>
            </p:cNvSpPr>
            <p:nvPr/>
          </p:nvSpPr>
          <p:spPr bwMode="gray">
            <a:xfrm>
              <a:off x="2686" y="1301"/>
              <a:ext cx="383" cy="383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F1F5F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8" name="Oval 26"/>
            <p:cNvSpPr>
              <a:spLocks noChangeArrowheads="1"/>
            </p:cNvSpPr>
            <p:nvPr/>
          </p:nvSpPr>
          <p:spPr bwMode="gray">
            <a:xfrm>
              <a:off x="2690" y="1305"/>
              <a:ext cx="364" cy="357"/>
            </a:xfrm>
            <a:prstGeom prst="ellipse">
              <a:avLst/>
            </a:prstGeom>
            <a:gradFill rotWithShape="1">
              <a:gsLst>
                <a:gs pos="0">
                  <a:srgbClr val="AAB2B3"/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89" name="Oval 27"/>
            <p:cNvSpPr>
              <a:spLocks noChangeArrowheads="1"/>
            </p:cNvSpPr>
            <p:nvPr/>
          </p:nvSpPr>
          <p:spPr bwMode="gray">
            <a:xfrm>
              <a:off x="2712" y="1315"/>
              <a:ext cx="323" cy="290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D6E1E2">
                    <a:alpha val="37999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0" name="Text Box 28"/>
            <p:cNvSpPr txBox="1">
              <a:spLocks noChangeArrowheads="1"/>
            </p:cNvSpPr>
            <p:nvPr/>
          </p:nvSpPr>
          <p:spPr bwMode="gray">
            <a:xfrm>
              <a:off x="2764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>
                  <a:solidFill>
                    <a:srgbClr val="000000"/>
                  </a:solidFill>
                </a:rPr>
                <a:t>2</a:t>
              </a:r>
              <a:endParaRPr lang="en-US" altLang="ru-RU"/>
            </a:p>
          </p:txBody>
        </p:sp>
        <p:sp>
          <p:nvSpPr>
            <p:cNvPr id="6191" name="Text Box 29"/>
            <p:cNvSpPr txBox="1">
              <a:spLocks noChangeArrowheads="1"/>
            </p:cNvSpPr>
            <p:nvPr/>
          </p:nvSpPr>
          <p:spPr bwMode="gray">
            <a:xfrm>
              <a:off x="2247" y="2077"/>
              <a:ext cx="1296" cy="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количеству гидроксильных групп</a:t>
              </a:r>
              <a:endPara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92" name="AutoShape 30"/>
            <p:cNvSpPr>
              <a:spLocks noChangeArrowheads="1"/>
            </p:cNvSpPr>
            <p:nvPr/>
          </p:nvSpPr>
          <p:spPr bwMode="gray">
            <a:xfrm>
              <a:off x="2210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58A4AE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93" name="AutoShape 31"/>
            <p:cNvSpPr>
              <a:spLocks noChangeArrowheads="1"/>
            </p:cNvSpPr>
            <p:nvPr/>
          </p:nvSpPr>
          <p:spPr bwMode="gray">
            <a:xfrm>
              <a:off x="2238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2B2BB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5937250" y="1831975"/>
            <a:ext cx="2170113" cy="4035425"/>
            <a:chOff x="3692" y="1296"/>
            <a:chExt cx="1367" cy="2542"/>
          </a:xfrm>
        </p:grpSpPr>
        <p:sp>
          <p:nvSpPr>
            <p:cNvPr id="6167" name="AutoShape 33"/>
            <p:cNvSpPr>
              <a:spLocks noChangeArrowheads="1"/>
            </p:cNvSpPr>
            <p:nvPr/>
          </p:nvSpPr>
          <p:spPr bwMode="gray">
            <a:xfrm>
              <a:off x="3696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B59F43"/>
                </a:gs>
                <a:gs pos="100000">
                  <a:srgbClr val="8F8849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8" name="AutoShape 34"/>
            <p:cNvSpPr>
              <a:spLocks noChangeArrowheads="1"/>
            </p:cNvSpPr>
            <p:nvPr/>
          </p:nvSpPr>
          <p:spPr bwMode="gray">
            <a:xfrm>
              <a:off x="3717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E9E0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69" name="AutoShape 35"/>
            <p:cNvSpPr>
              <a:spLocks noChangeArrowheads="1"/>
            </p:cNvSpPr>
            <p:nvPr/>
          </p:nvSpPr>
          <p:spPr bwMode="gray">
            <a:xfrm>
              <a:off x="3728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E9E065"/>
                </a:gs>
                <a:gs pos="100000">
                  <a:srgbClr val="F2EDA6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0" name="AutoShape 36"/>
            <p:cNvSpPr>
              <a:spLocks noChangeArrowheads="1"/>
            </p:cNvSpPr>
            <p:nvPr/>
          </p:nvSpPr>
          <p:spPr bwMode="gray">
            <a:xfrm>
              <a:off x="3728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8F5CC"/>
                </a:gs>
                <a:gs pos="100000">
                  <a:srgbClr val="E9E065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grpSp>
          <p:nvGrpSpPr>
            <p:cNvPr id="6171" name="Group 37"/>
            <p:cNvGrpSpPr>
              <a:grpSpLocks/>
            </p:cNvGrpSpPr>
            <p:nvPr/>
          </p:nvGrpSpPr>
          <p:grpSpPr bwMode="auto">
            <a:xfrm>
              <a:off x="4165" y="1296"/>
              <a:ext cx="405" cy="405"/>
              <a:chOff x="1289" y="582"/>
              <a:chExt cx="668" cy="668"/>
            </a:xfrm>
          </p:grpSpPr>
          <p:sp>
            <p:nvSpPr>
              <p:cNvPr id="6176" name="Oval 38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38100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77" name="Oval 39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636869"/>
                  </a:gs>
                  <a:gs pos="100000">
                    <a:srgbClr val="D6E1E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78" name="Oval 40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F1F5F5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79" name="Oval 41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AAB2B3"/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80" name="Oval 42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FFFFFF"/>
                  </a:gs>
                  <a:gs pos="100000">
                    <a:srgbClr val="D6E1E2">
                      <a:alpha val="37999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6172" name="Text Box 43"/>
            <p:cNvSpPr txBox="1">
              <a:spLocks noChangeArrowheads="1"/>
            </p:cNvSpPr>
            <p:nvPr/>
          </p:nvSpPr>
          <p:spPr bwMode="gray">
            <a:xfrm>
              <a:off x="4252" y="1354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en-US" altLang="ru-RU" sz="2400">
                  <a:solidFill>
                    <a:srgbClr val="000000"/>
                  </a:solidFill>
                </a:rPr>
                <a:t>3</a:t>
              </a:r>
              <a:endParaRPr lang="en-US" altLang="ru-RU"/>
            </a:p>
          </p:txBody>
        </p:sp>
        <p:sp>
          <p:nvSpPr>
            <p:cNvPr id="6173" name="Text Box 44"/>
            <p:cNvSpPr txBox="1">
              <a:spLocks noChangeArrowheads="1"/>
            </p:cNvSpPr>
            <p:nvPr/>
          </p:nvSpPr>
          <p:spPr bwMode="gray">
            <a:xfrm>
              <a:off x="3744" y="1776"/>
              <a:ext cx="1296" cy="1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/>
              <a:r>
                <a:rPr lang="ru-RU" altLang="ru-RU" sz="20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характеру атома водорода, с которым связанна гидроксильная группа</a:t>
              </a:r>
              <a:endParaRPr lang="en-US" altLang="ru-RU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174" name="AutoShape 45"/>
            <p:cNvSpPr>
              <a:spLocks noChangeArrowheads="1"/>
            </p:cNvSpPr>
            <p:nvPr/>
          </p:nvSpPr>
          <p:spPr bwMode="gray">
            <a:xfrm>
              <a:off x="3692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99BACC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6175" name="AutoShape 46"/>
            <p:cNvSpPr>
              <a:spLocks noChangeArrowheads="1"/>
            </p:cNvSpPr>
            <p:nvPr/>
          </p:nvSpPr>
          <p:spPr bwMode="gray">
            <a:xfrm>
              <a:off x="3720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C8DAD4"/>
                </a:gs>
                <a:gs pos="100000">
                  <a:srgbClr val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ru-RU" altLang="ru-RU"/>
            </a:p>
          </p:txBody>
        </p:sp>
      </p:grpSp>
      <p:grpSp>
        <p:nvGrpSpPr>
          <p:cNvPr id="5" name="Группа 48"/>
          <p:cNvGrpSpPr>
            <a:grpSpLocks/>
          </p:cNvGrpSpPr>
          <p:nvPr/>
        </p:nvGrpSpPr>
        <p:grpSpPr bwMode="auto">
          <a:xfrm>
            <a:off x="1187450" y="1831975"/>
            <a:ext cx="2170113" cy="4035425"/>
            <a:chOff x="1187441" y="1831975"/>
            <a:chExt cx="2170113" cy="4035425"/>
          </a:xfrm>
        </p:grpSpPr>
        <p:grpSp>
          <p:nvGrpSpPr>
            <p:cNvPr id="6151" name="Group 3"/>
            <p:cNvGrpSpPr>
              <a:grpSpLocks/>
            </p:cNvGrpSpPr>
            <p:nvPr/>
          </p:nvGrpSpPr>
          <p:grpSpPr bwMode="auto">
            <a:xfrm>
              <a:off x="1187441" y="1831975"/>
              <a:ext cx="2170113" cy="4035425"/>
              <a:chOff x="720" y="1296"/>
              <a:chExt cx="1367" cy="2542"/>
            </a:xfrm>
          </p:grpSpPr>
          <p:sp>
            <p:nvSpPr>
              <p:cNvPr id="6153" name="AutoShape 4"/>
              <p:cNvSpPr>
                <a:spLocks noChangeArrowheads="1"/>
              </p:cNvSpPr>
              <p:nvPr/>
            </p:nvSpPr>
            <p:spPr bwMode="gray">
              <a:xfrm>
                <a:off x="720" y="1490"/>
                <a:ext cx="1363" cy="180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rgbClr val="4E91D4"/>
                  </a:gs>
                  <a:gs pos="100000">
                    <a:srgbClr val="3477A4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54" name="AutoShape 5"/>
              <p:cNvSpPr>
                <a:spLocks noChangeArrowheads="1"/>
              </p:cNvSpPr>
              <p:nvPr/>
            </p:nvSpPr>
            <p:spPr bwMode="gray">
              <a:xfrm>
                <a:off x="741" y="1495"/>
                <a:ext cx="1322" cy="1766"/>
              </a:xfrm>
              <a:prstGeom prst="roundRect">
                <a:avLst>
                  <a:gd name="adj" fmla="val 16667"/>
                </a:avLst>
              </a:prstGeom>
              <a:solidFill>
                <a:srgbClr val="3CA1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55" name="AutoShape 6"/>
              <p:cNvSpPr>
                <a:spLocks noChangeArrowheads="1"/>
              </p:cNvSpPr>
              <p:nvPr/>
            </p:nvSpPr>
            <p:spPr bwMode="gray">
              <a:xfrm>
                <a:off x="752" y="2795"/>
                <a:ext cx="1304" cy="44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3CA1E6">
                      <a:alpha val="0"/>
                    </a:srgbClr>
                  </a:gs>
                  <a:gs pos="100000">
                    <a:srgbClr val="9BCFF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56" name="AutoShape 7"/>
              <p:cNvSpPr>
                <a:spLocks noChangeArrowheads="1"/>
              </p:cNvSpPr>
              <p:nvPr/>
            </p:nvSpPr>
            <p:spPr bwMode="gray">
              <a:xfrm>
                <a:off x="762" y="1537"/>
                <a:ext cx="1304" cy="446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EE0F7"/>
                  </a:gs>
                  <a:gs pos="100000">
                    <a:srgbClr val="3CA1E6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57" name="AutoShape 8"/>
              <p:cNvSpPr>
                <a:spLocks noChangeArrowheads="1"/>
              </p:cNvSpPr>
              <p:nvPr/>
            </p:nvSpPr>
            <p:spPr bwMode="gray">
              <a:xfrm>
                <a:off x="724" y="3290"/>
                <a:ext cx="1363" cy="548"/>
              </a:xfrm>
              <a:prstGeom prst="roundRect">
                <a:avLst>
                  <a:gd name="adj" fmla="val 40389"/>
                </a:avLst>
              </a:prstGeom>
              <a:gradFill rotWithShape="1">
                <a:gsLst>
                  <a:gs pos="0">
                    <a:srgbClr val="729EB4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6158" name="AutoShape 9"/>
              <p:cNvSpPr>
                <a:spLocks noChangeArrowheads="1"/>
              </p:cNvSpPr>
              <p:nvPr/>
            </p:nvSpPr>
            <p:spPr bwMode="gray">
              <a:xfrm>
                <a:off x="752" y="3305"/>
                <a:ext cx="1304" cy="487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DAFD4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grpSp>
            <p:nvGrpSpPr>
              <p:cNvPr id="6159" name="Group 10"/>
              <p:cNvGrpSpPr>
                <a:grpSpLocks/>
              </p:cNvGrpSpPr>
              <p:nvPr/>
            </p:nvGrpSpPr>
            <p:grpSpPr bwMode="auto">
              <a:xfrm>
                <a:off x="1189" y="1296"/>
                <a:ext cx="405" cy="405"/>
                <a:chOff x="1289" y="582"/>
                <a:chExt cx="668" cy="668"/>
              </a:xfrm>
            </p:grpSpPr>
            <p:sp>
              <p:nvSpPr>
                <p:cNvPr id="6162" name="Oval 11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163" name="Oval 12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164" name="Oval 13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165" name="Oval 14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  <p:sp>
              <p:nvSpPr>
                <p:cNvPr id="6166" name="Oval 15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ru-RU" altLang="ru-RU"/>
                </a:p>
              </p:txBody>
            </p:sp>
          </p:grpSp>
          <p:sp>
            <p:nvSpPr>
              <p:cNvPr id="6160" name="Text Box 16"/>
              <p:cNvSpPr txBox="1">
                <a:spLocks noChangeArrowheads="1"/>
              </p:cNvSpPr>
              <p:nvPr/>
            </p:nvSpPr>
            <p:spPr bwMode="gray">
              <a:xfrm>
                <a:off x="1276" y="1354"/>
                <a:ext cx="223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/>
                <a:r>
                  <a:rPr lang="en-US" altLang="ru-RU" sz="2400">
                    <a:solidFill>
                      <a:srgbClr val="000000"/>
                    </a:solidFill>
                  </a:rPr>
                  <a:t>1</a:t>
                </a:r>
                <a:endParaRPr lang="en-US" altLang="ru-RU"/>
              </a:p>
            </p:txBody>
          </p:sp>
          <p:sp>
            <p:nvSpPr>
              <p:cNvPr id="6161" name="Text Box 17"/>
              <p:cNvSpPr txBox="1">
                <a:spLocks noChangeArrowheads="1"/>
              </p:cNvSpPr>
              <p:nvPr/>
            </p:nvSpPr>
            <p:spPr bwMode="gray">
              <a:xfrm>
                <a:off x="768" y="1776"/>
                <a:ext cx="1296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6152" name="Прямоугольник 49"/>
            <p:cNvSpPr>
              <a:spLocks noChangeArrowheads="1"/>
            </p:cNvSpPr>
            <p:nvPr/>
          </p:nvSpPr>
          <p:spPr bwMode="auto">
            <a:xfrm>
              <a:off x="1428750" y="3071813"/>
              <a:ext cx="1781175" cy="923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</a:pPr>
              <a:r>
                <a:rPr lang="ru-RU" altLang="ru-RU" sz="200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 характеру углеродного радикала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1800" smtClean="0"/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214313" y="2928938"/>
            <a:ext cx="2357437" cy="2544762"/>
            <a:chOff x="214313" y="2928938"/>
            <a:chExt cx="2357437" cy="2544762"/>
          </a:xfrm>
        </p:grpSpPr>
        <p:sp>
          <p:nvSpPr>
            <p:cNvPr id="7194" name="AutoShape 5"/>
            <p:cNvSpPr>
              <a:spLocks noChangeArrowheads="1"/>
            </p:cNvSpPr>
            <p:nvPr/>
          </p:nvSpPr>
          <p:spPr bwMode="auto">
            <a:xfrm>
              <a:off x="285750" y="2928938"/>
              <a:ext cx="2155825" cy="25447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214313" y="3571875"/>
              <a:ext cx="2357437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-OH</a:t>
              </a:r>
            </a:p>
            <a:p>
              <a:pPr algn="ctr" eaLnBrk="0" hangingPunct="0">
                <a:defRPr/>
              </a:pP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Предельные</a:t>
              </a: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2500313" y="3071813"/>
            <a:ext cx="850900" cy="11858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572125" y="3071813"/>
            <a:ext cx="852488" cy="11858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177" name="Text Box 20"/>
          <p:cNvSpPr txBox="1">
            <a:spLocks noChangeArrowheads="1"/>
          </p:cNvSpPr>
          <p:nvPr/>
        </p:nvSpPr>
        <p:spPr bwMode="auto">
          <a:xfrm>
            <a:off x="5607050" y="609600"/>
            <a:ext cx="329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accent2"/>
                </a:solidFill>
              </a:rPr>
              <a:t>Классификация спиртов</a:t>
            </a:r>
            <a:endParaRPr lang="en-US" altLang="ru-RU" sz="2000">
              <a:solidFill>
                <a:schemeClr val="accent2"/>
              </a:solidFill>
            </a:endParaRPr>
          </a:p>
        </p:txBody>
      </p:sp>
      <p:sp>
        <p:nvSpPr>
          <p:cNvPr id="7178" name="Text Box 21"/>
          <p:cNvSpPr txBox="1">
            <a:spLocks noChangeArrowheads="1"/>
          </p:cNvSpPr>
          <p:nvPr/>
        </p:nvSpPr>
        <p:spPr bwMode="auto">
          <a:xfrm>
            <a:off x="5500688" y="1000125"/>
            <a:ext cx="364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По характеру углеродного радикала</a:t>
            </a:r>
            <a:endParaRPr lang="en-US" altLang="ru-RU" sz="1600"/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6500813" y="2857500"/>
            <a:ext cx="2155825" cy="2544763"/>
            <a:chOff x="6500813" y="2857500"/>
            <a:chExt cx="2155825" cy="2544763"/>
          </a:xfrm>
        </p:grpSpPr>
        <p:sp>
          <p:nvSpPr>
            <p:cNvPr id="7192" name="AutoShape 3"/>
            <p:cNvSpPr>
              <a:spLocks noChangeArrowheads="1"/>
            </p:cNvSpPr>
            <p:nvPr/>
          </p:nvSpPr>
          <p:spPr bwMode="auto">
            <a:xfrm>
              <a:off x="6500813" y="2857500"/>
              <a:ext cx="2155825" cy="25447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6643688" y="3643313"/>
              <a:ext cx="1922462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Ароматические</a:t>
              </a:r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gray">
          <a:xfrm rot="5400000" flipH="1">
            <a:off x="4024313" y="2976562"/>
            <a:ext cx="852488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28"/>
          <p:cNvGrpSpPr>
            <a:grpSpLocks/>
          </p:cNvGrpSpPr>
          <p:nvPr/>
        </p:nvGrpSpPr>
        <p:grpSpPr bwMode="auto">
          <a:xfrm>
            <a:off x="3214688" y="4071938"/>
            <a:ext cx="2571750" cy="1928812"/>
            <a:chOff x="3214688" y="4071938"/>
            <a:chExt cx="2571750" cy="1928812"/>
          </a:xfrm>
        </p:grpSpPr>
        <p:sp>
          <p:nvSpPr>
            <p:cNvPr id="7190" name="AutoShape 3"/>
            <p:cNvSpPr>
              <a:spLocks noChangeArrowheads="1"/>
            </p:cNvSpPr>
            <p:nvPr/>
          </p:nvSpPr>
          <p:spPr bwMode="auto">
            <a:xfrm>
              <a:off x="3214688" y="4071938"/>
              <a:ext cx="2500312" cy="192881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214688" y="4572000"/>
              <a:ext cx="2571750" cy="10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Непредельные</a:t>
              </a: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3071813" y="1785938"/>
            <a:ext cx="2827337" cy="1528762"/>
            <a:chOff x="3071813" y="1785938"/>
            <a:chExt cx="2827337" cy="1528762"/>
          </a:xfrm>
        </p:grpSpPr>
        <p:sp>
          <p:nvSpPr>
            <p:cNvPr id="7180" name="Text Box 19"/>
            <p:cNvSpPr txBox="1">
              <a:spLocks noChangeArrowheads="1"/>
            </p:cNvSpPr>
            <p:nvPr/>
          </p:nvSpPr>
          <p:spPr bwMode="auto">
            <a:xfrm>
              <a:off x="3773488" y="1943100"/>
              <a:ext cx="12287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400" b="1">
                  <a:solidFill>
                    <a:srgbClr val="000000"/>
                  </a:solidFill>
                </a:rPr>
                <a:t>Title</a:t>
              </a:r>
            </a:p>
            <a:p>
              <a:pPr algn="ctr"/>
              <a:r>
                <a:rPr lang="en-US" altLang="ru-RU" sz="1400">
                  <a:solidFill>
                    <a:srgbClr val="000000"/>
                  </a:solidFill>
                </a:rPr>
                <a:t>Add your text</a:t>
              </a:r>
            </a:p>
          </p:txBody>
        </p:sp>
        <p:grpSp>
          <p:nvGrpSpPr>
            <p:cNvPr id="7181" name="Group 11"/>
            <p:cNvGrpSpPr>
              <a:grpSpLocks/>
            </p:cNvGrpSpPr>
            <p:nvPr/>
          </p:nvGrpSpPr>
          <p:grpSpPr bwMode="auto">
            <a:xfrm>
              <a:off x="3071813" y="1785938"/>
              <a:ext cx="2827337" cy="1528762"/>
              <a:chOff x="1997" y="1314"/>
              <a:chExt cx="1889" cy="1009"/>
            </a:xfrm>
          </p:grpSpPr>
          <p:grpSp>
            <p:nvGrpSpPr>
              <p:cNvPr id="7183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tint val="44314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46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8" name="Text Box 23"/>
            <p:cNvSpPr txBox="1">
              <a:spLocks noChangeArrowheads="1"/>
            </p:cNvSpPr>
            <p:nvPr/>
          </p:nvSpPr>
          <p:spPr bwMode="auto">
            <a:xfrm>
              <a:off x="3500438" y="2143125"/>
              <a:ext cx="19224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СПИРТЫ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8" grpId="0" animBg="1"/>
      <p:bldP spid="7177" grpId="0"/>
      <p:bldP spid="7178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0"/>
          <p:cNvGrpSpPr>
            <a:grpSpLocks/>
          </p:cNvGrpSpPr>
          <p:nvPr/>
        </p:nvGrpSpPr>
        <p:grpSpPr bwMode="auto">
          <a:xfrm>
            <a:off x="357188" y="1714500"/>
            <a:ext cx="8429625" cy="2986088"/>
            <a:chOff x="357188" y="1714500"/>
            <a:chExt cx="8429625" cy="2986088"/>
          </a:xfrm>
        </p:grpSpPr>
        <p:cxnSp>
          <p:nvCxnSpPr>
            <p:cNvPr id="8196" name="AutoShape 5"/>
            <p:cNvCxnSpPr>
              <a:cxnSpLocks noChangeShapeType="1"/>
            </p:cNvCxnSpPr>
            <p:nvPr/>
          </p:nvCxnSpPr>
          <p:spPr bwMode="auto">
            <a:xfrm>
              <a:off x="3429000" y="2500313"/>
              <a:ext cx="0" cy="533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97" name="AutoShape 6"/>
            <p:cNvCxnSpPr>
              <a:cxnSpLocks noChangeShapeType="1"/>
            </p:cNvCxnSpPr>
            <p:nvPr/>
          </p:nvCxnSpPr>
          <p:spPr bwMode="auto">
            <a:xfrm rot="5400000" flipH="1" flipV="1">
              <a:off x="4554538" y="-519112"/>
              <a:ext cx="1587" cy="6465887"/>
            </a:xfrm>
            <a:prstGeom prst="bentConnector3">
              <a:avLst>
                <a:gd name="adj1" fmla="val 14395468"/>
              </a:avLst>
            </a:prstGeom>
            <a:noFill/>
            <a:ln w="1905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198" name="Group 15"/>
            <p:cNvGrpSpPr>
              <a:grpSpLocks/>
            </p:cNvGrpSpPr>
            <p:nvPr/>
          </p:nvGrpSpPr>
          <p:grpSpPr bwMode="auto">
            <a:xfrm>
              <a:off x="2428875" y="2714625"/>
              <a:ext cx="1928813" cy="536575"/>
              <a:chOff x="3964" y="2071"/>
              <a:chExt cx="1484" cy="330"/>
            </a:xfrm>
          </p:grpSpPr>
          <p:sp>
            <p:nvSpPr>
              <p:cNvPr id="8221" name="AutoShape 16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22" name="AutoShape 17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0" name="Rectangle 18"/>
            <p:cNvSpPr>
              <a:spLocks noChangeArrowheads="1"/>
            </p:cNvSpPr>
            <p:nvPr/>
          </p:nvSpPr>
          <p:spPr bwMode="ltGray">
            <a:xfrm>
              <a:off x="2143125" y="3929063"/>
              <a:ext cx="2928938" cy="77152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72549"/>
                    <a:invGamma/>
                  </a:schemeClr>
                </a:gs>
              </a:gsLst>
              <a:lin ang="5400000" scaled="1"/>
            </a:gradFill>
            <a:ln w="9525" algn="ctr">
              <a:solidFill>
                <a:srgbClr val="FFFFFF"/>
              </a:solidFill>
              <a:miter lim="800000"/>
              <a:headEnd/>
              <a:tailEnd/>
            </a:ln>
            <a:effectLst>
              <a:outerShdw sy="50000" kx="-2453608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Text Box 22"/>
            <p:cNvSpPr txBox="1">
              <a:spLocks noChangeArrowheads="1"/>
            </p:cNvSpPr>
            <p:nvPr/>
          </p:nvSpPr>
          <p:spPr bwMode="black">
            <a:xfrm>
              <a:off x="2286000" y="4143375"/>
              <a:ext cx="2500313" cy="400050"/>
            </a:xfrm>
            <a:prstGeom prst="rect">
              <a:avLst/>
            </a:prstGeom>
            <a:noFill/>
            <a:ln>
              <a:noFill/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000" dirty="0">
                  <a:latin typeface="Times New Roman" pitchFamily="18" charset="0"/>
                  <a:cs typeface="Times New Roman" pitchFamily="18" charset="0"/>
                </a:rPr>
                <a:t>Циклоалконолы</a:t>
              </a:r>
              <a:endParaRPr lang="en-US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black">
            <a:xfrm>
              <a:off x="2500313" y="2714625"/>
              <a:ext cx="1785937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Алкенолы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02" name="Group 15"/>
            <p:cNvGrpSpPr>
              <a:grpSpLocks/>
            </p:cNvGrpSpPr>
            <p:nvPr/>
          </p:nvGrpSpPr>
          <p:grpSpPr bwMode="auto">
            <a:xfrm>
              <a:off x="6786563" y="2714625"/>
              <a:ext cx="2000250" cy="536575"/>
              <a:chOff x="3964" y="2071"/>
              <a:chExt cx="1484" cy="330"/>
            </a:xfrm>
          </p:grpSpPr>
          <p:sp>
            <p:nvSpPr>
              <p:cNvPr id="8219" name="AutoShape 16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1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20" name="AutoShape 17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1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46" name="Text Box 20"/>
            <p:cNvSpPr txBox="1">
              <a:spLocks noChangeArrowheads="1"/>
            </p:cNvSpPr>
            <p:nvPr/>
          </p:nvSpPr>
          <p:spPr bwMode="black">
            <a:xfrm>
              <a:off x="6858000" y="2714625"/>
              <a:ext cx="1857375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Фенолы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8204" name="AutoShape 5"/>
            <p:cNvCxnSpPr>
              <a:cxnSpLocks noChangeShapeType="1"/>
            </p:cNvCxnSpPr>
            <p:nvPr/>
          </p:nvCxnSpPr>
          <p:spPr bwMode="auto">
            <a:xfrm>
              <a:off x="5357813" y="2500313"/>
              <a:ext cx="0" cy="533400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05" name="AutoShape 5"/>
            <p:cNvCxnSpPr>
              <a:cxnSpLocks noChangeShapeType="1"/>
            </p:cNvCxnSpPr>
            <p:nvPr/>
          </p:nvCxnSpPr>
          <p:spPr bwMode="auto">
            <a:xfrm rot="5400000">
              <a:off x="4394200" y="2249488"/>
              <a:ext cx="500063" cy="1587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8206" name="Group 9"/>
            <p:cNvGrpSpPr>
              <a:grpSpLocks/>
            </p:cNvGrpSpPr>
            <p:nvPr/>
          </p:nvGrpSpPr>
          <p:grpSpPr bwMode="auto">
            <a:xfrm>
              <a:off x="357188" y="2714625"/>
              <a:ext cx="1928812" cy="536575"/>
              <a:chOff x="3964" y="2071"/>
              <a:chExt cx="1484" cy="330"/>
            </a:xfrm>
          </p:grpSpPr>
          <p:sp>
            <p:nvSpPr>
              <p:cNvPr id="8217" name="AutoShape 10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folHlink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18" name="AutoShape 11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folHlink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grpSp>
          <p:nvGrpSpPr>
            <p:cNvPr id="8207" name="Group 12"/>
            <p:cNvGrpSpPr>
              <a:grpSpLocks/>
            </p:cNvGrpSpPr>
            <p:nvPr/>
          </p:nvGrpSpPr>
          <p:grpSpPr bwMode="auto">
            <a:xfrm>
              <a:off x="4500563" y="2714625"/>
              <a:ext cx="2000250" cy="536575"/>
              <a:chOff x="3964" y="2071"/>
              <a:chExt cx="1484" cy="330"/>
            </a:xfrm>
          </p:grpSpPr>
          <p:sp>
            <p:nvSpPr>
              <p:cNvPr id="8215" name="AutoShape 13"/>
              <p:cNvSpPr>
                <a:spLocks noChangeArrowheads="1"/>
              </p:cNvSpPr>
              <p:nvPr/>
            </p:nvSpPr>
            <p:spPr bwMode="lt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accent2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16" name="AutoShape 14"/>
              <p:cNvSpPr>
                <a:spLocks noChangeArrowheads="1"/>
              </p:cNvSpPr>
              <p:nvPr/>
            </p:nvSpPr>
            <p:spPr bwMode="lt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accent2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2" name="Text Box 20"/>
            <p:cNvSpPr txBox="1">
              <a:spLocks noChangeArrowheads="1"/>
            </p:cNvSpPr>
            <p:nvPr/>
          </p:nvSpPr>
          <p:spPr bwMode="black">
            <a:xfrm>
              <a:off x="4500563" y="2714625"/>
              <a:ext cx="1928812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Алкинолы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8209" name="Group 31"/>
            <p:cNvGrpSpPr>
              <a:grpSpLocks/>
            </p:cNvGrpSpPr>
            <p:nvPr/>
          </p:nvGrpSpPr>
          <p:grpSpPr bwMode="auto">
            <a:xfrm>
              <a:off x="3571875" y="1714500"/>
              <a:ext cx="2273300" cy="536575"/>
              <a:chOff x="3964" y="2071"/>
              <a:chExt cx="1484" cy="330"/>
            </a:xfrm>
          </p:grpSpPr>
          <p:sp>
            <p:nvSpPr>
              <p:cNvPr id="8213" name="AutoShape 32"/>
              <p:cNvSpPr>
                <a:spLocks noChangeArrowheads="1"/>
              </p:cNvSpPr>
              <p:nvPr/>
            </p:nvSpPr>
            <p:spPr bwMode="gray">
              <a:xfrm>
                <a:off x="3964" y="2071"/>
                <a:ext cx="1484" cy="330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12700" algn="ctr">
                <a:solidFill>
                  <a:srgbClr val="808080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8214" name="AutoShape 33"/>
              <p:cNvSpPr>
                <a:spLocks noChangeArrowheads="1"/>
              </p:cNvSpPr>
              <p:nvPr/>
            </p:nvSpPr>
            <p:spPr bwMode="gray">
              <a:xfrm>
                <a:off x="3987" y="2091"/>
                <a:ext cx="1432" cy="134"/>
              </a:xfrm>
              <a:prstGeom prst="roundRect">
                <a:avLst>
                  <a:gd name="adj" fmla="val 28356"/>
                </a:avLst>
              </a:prstGeom>
              <a:gradFill rotWithShape="1">
                <a:gsLst>
                  <a:gs pos="0">
                    <a:srgbClr val="FFFFFF">
                      <a:alpha val="70000"/>
                    </a:srgbClr>
                  </a:gs>
                  <a:gs pos="100000">
                    <a:schemeClr val="hlink">
                      <a:alpha val="70000"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36" name="Text Box 34"/>
            <p:cNvSpPr txBox="1">
              <a:spLocks noChangeArrowheads="1"/>
            </p:cNvSpPr>
            <p:nvPr/>
          </p:nvSpPr>
          <p:spPr bwMode="black">
            <a:xfrm>
              <a:off x="3643313" y="1714500"/>
              <a:ext cx="2200275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R</a:t>
              </a: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(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)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x</a:t>
              </a: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black">
            <a:xfrm>
              <a:off x="357188" y="2714625"/>
              <a:ext cx="1843087" cy="52387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ru-RU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Алканолы</a:t>
              </a:r>
              <a:endPara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" name="AutoShape 5"/>
            <p:cNvCxnSpPr>
              <a:cxnSpLocks noChangeShapeType="1"/>
            </p:cNvCxnSpPr>
            <p:nvPr/>
          </p:nvCxnSpPr>
          <p:spPr bwMode="auto">
            <a:xfrm rot="5400000">
              <a:off x="3036094" y="3572669"/>
              <a:ext cx="677863" cy="34925"/>
            </a:xfrm>
            <a:prstGeom prst="straightConnector1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2" name="Прямоугольник 68"/>
          <p:cNvSpPr>
            <a:spLocks noChangeArrowheads="1"/>
          </p:cNvSpPr>
          <p:nvPr/>
        </p:nvSpPr>
        <p:spPr bwMode="auto">
          <a:xfrm>
            <a:off x="142875" y="4929188"/>
            <a:ext cx="87868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ru-RU" altLang="ru-RU" sz="2400">
                <a:latin typeface="Times New Roman" panose="02020603050405020304" pitchFamily="18" charset="0"/>
                <a:cs typeface="Times New Roman" panose="02020603050405020304" pitchFamily="18" charset="0"/>
              </a:rPr>
              <a:t>По характеру углеводородного радикала, с которым связана гидроксильная группа классификация спиртов совпадает с классификацией углеводородов.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1800" smtClean="0"/>
          </a:p>
        </p:txBody>
      </p: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214313" y="2928938"/>
            <a:ext cx="2357437" cy="2544762"/>
            <a:chOff x="214313" y="2928938"/>
            <a:chExt cx="2357437" cy="2544762"/>
          </a:xfrm>
        </p:grpSpPr>
        <p:sp>
          <p:nvSpPr>
            <p:cNvPr id="9243" name="AutoShape 5"/>
            <p:cNvSpPr>
              <a:spLocks noChangeArrowheads="1"/>
            </p:cNvSpPr>
            <p:nvPr/>
          </p:nvSpPr>
          <p:spPr bwMode="auto">
            <a:xfrm>
              <a:off x="285750" y="2928938"/>
              <a:ext cx="2155825" cy="25447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214313" y="3571875"/>
              <a:ext cx="2357437" cy="187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Одноатомные</a:t>
              </a: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238528"/>
                  </a:solidFill>
                  <a:latin typeface="Times New Roman" pitchFamily="18" charset="0"/>
                  <a:cs typeface="Times New Roman" pitchFamily="18" charset="0"/>
                </a:rPr>
                <a:t>(Этиловый спирт)</a:t>
              </a:r>
              <a:endParaRPr lang="en-US" dirty="0">
                <a:solidFill>
                  <a:srgbClr val="23852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2500313" y="3071813"/>
            <a:ext cx="850900" cy="11858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286375" y="3143250"/>
            <a:ext cx="852488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226" name="Text Box 20"/>
          <p:cNvSpPr txBox="1">
            <a:spLocks noChangeArrowheads="1"/>
          </p:cNvSpPr>
          <p:nvPr/>
        </p:nvSpPr>
        <p:spPr bwMode="auto">
          <a:xfrm>
            <a:off x="5607050" y="609600"/>
            <a:ext cx="329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accent2"/>
                </a:solidFill>
              </a:rPr>
              <a:t>Классификация спиртов</a:t>
            </a:r>
            <a:endParaRPr lang="en-US" altLang="ru-RU" sz="2000">
              <a:solidFill>
                <a:schemeClr val="accent2"/>
              </a:solidFill>
            </a:endParaRPr>
          </a:p>
        </p:txBody>
      </p:sp>
      <p:sp>
        <p:nvSpPr>
          <p:cNvPr id="9227" name="Text Box 21"/>
          <p:cNvSpPr txBox="1">
            <a:spLocks noChangeArrowheads="1"/>
          </p:cNvSpPr>
          <p:nvPr/>
        </p:nvSpPr>
        <p:spPr bwMode="auto">
          <a:xfrm>
            <a:off x="5500688" y="1000125"/>
            <a:ext cx="36433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по количеству гидроксильных групп</a:t>
            </a:r>
            <a:endParaRPr lang="en-US" altLang="ru-RU" sz="1600"/>
          </a:p>
        </p:txBody>
      </p:sp>
      <p:grpSp>
        <p:nvGrpSpPr>
          <p:cNvPr id="3" name="Группа 30"/>
          <p:cNvGrpSpPr>
            <a:grpSpLocks/>
          </p:cNvGrpSpPr>
          <p:nvPr/>
        </p:nvGrpSpPr>
        <p:grpSpPr bwMode="auto">
          <a:xfrm>
            <a:off x="6143625" y="2857500"/>
            <a:ext cx="2714625" cy="2544763"/>
            <a:chOff x="6143625" y="2857500"/>
            <a:chExt cx="2714625" cy="2544763"/>
          </a:xfrm>
        </p:grpSpPr>
        <p:sp>
          <p:nvSpPr>
            <p:cNvPr id="9241" name="AutoShape 3"/>
            <p:cNvSpPr>
              <a:spLocks noChangeArrowheads="1"/>
            </p:cNvSpPr>
            <p:nvPr/>
          </p:nvSpPr>
          <p:spPr bwMode="auto">
            <a:xfrm>
              <a:off x="6143625" y="2857500"/>
              <a:ext cx="2714625" cy="25447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6286500" y="3357563"/>
              <a:ext cx="2357438" cy="19383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I       I       I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OH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Трехатомные</a:t>
              </a: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238528"/>
                  </a:solidFill>
                  <a:latin typeface="Times New Roman" pitchFamily="18" charset="0"/>
                  <a:cs typeface="Times New Roman" pitchFamily="18" charset="0"/>
                </a:rPr>
                <a:t>(Глицерин)</a:t>
              </a:r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gray">
          <a:xfrm rot="5400000" flipH="1">
            <a:off x="4024313" y="2976562"/>
            <a:ext cx="852488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3214688" y="4071938"/>
            <a:ext cx="2571750" cy="2092325"/>
            <a:chOff x="3214688" y="4071938"/>
            <a:chExt cx="2571750" cy="2092325"/>
          </a:xfrm>
        </p:grpSpPr>
        <p:sp>
          <p:nvSpPr>
            <p:cNvPr id="9239" name="AutoShape 3"/>
            <p:cNvSpPr>
              <a:spLocks noChangeArrowheads="1"/>
            </p:cNvSpPr>
            <p:nvPr/>
          </p:nvSpPr>
          <p:spPr bwMode="auto">
            <a:xfrm>
              <a:off x="3214688" y="4071938"/>
              <a:ext cx="2500312" cy="20716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214688" y="4286250"/>
              <a:ext cx="2571750" cy="187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   I         </a:t>
              </a:r>
              <a:r>
                <a:rPr lang="en-US" sz="1600" dirty="0" err="1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Двухатомные</a:t>
              </a: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238528"/>
                  </a:solidFill>
                  <a:latin typeface="Times New Roman" pitchFamily="18" charset="0"/>
                  <a:cs typeface="Times New Roman" pitchFamily="18" charset="0"/>
                </a:rPr>
                <a:t>(Этиленгликоль)</a:t>
              </a:r>
            </a:p>
          </p:txBody>
        </p:sp>
      </p:grpSp>
      <p:grpSp>
        <p:nvGrpSpPr>
          <p:cNvPr id="5" name="Группа 26"/>
          <p:cNvGrpSpPr>
            <a:grpSpLocks/>
          </p:cNvGrpSpPr>
          <p:nvPr/>
        </p:nvGrpSpPr>
        <p:grpSpPr bwMode="auto">
          <a:xfrm>
            <a:off x="3016250" y="1752600"/>
            <a:ext cx="2827338" cy="1528763"/>
            <a:chOff x="3016250" y="1752600"/>
            <a:chExt cx="2827338" cy="1528763"/>
          </a:xfrm>
        </p:grpSpPr>
        <p:sp>
          <p:nvSpPr>
            <p:cNvPr id="9229" name="Text Box 19"/>
            <p:cNvSpPr txBox="1">
              <a:spLocks noChangeArrowheads="1"/>
            </p:cNvSpPr>
            <p:nvPr/>
          </p:nvSpPr>
          <p:spPr bwMode="auto">
            <a:xfrm>
              <a:off x="3773488" y="1943100"/>
              <a:ext cx="12287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400" b="1">
                  <a:solidFill>
                    <a:srgbClr val="000000"/>
                  </a:solidFill>
                </a:rPr>
                <a:t>Title</a:t>
              </a:r>
            </a:p>
            <a:p>
              <a:pPr algn="ctr"/>
              <a:r>
                <a:rPr lang="en-US" altLang="ru-RU" sz="1400">
                  <a:solidFill>
                    <a:srgbClr val="000000"/>
                  </a:solidFill>
                </a:rPr>
                <a:t>Add your text</a:t>
              </a:r>
            </a:p>
          </p:txBody>
        </p:sp>
        <p:grpSp>
          <p:nvGrpSpPr>
            <p:cNvPr id="9230" name="Group 11"/>
            <p:cNvGrpSpPr>
              <a:grpSpLocks/>
            </p:cNvGrpSpPr>
            <p:nvPr/>
          </p:nvGrpSpPr>
          <p:grpSpPr bwMode="auto">
            <a:xfrm>
              <a:off x="3016250" y="1752600"/>
              <a:ext cx="2827338" cy="1528763"/>
              <a:chOff x="1997" y="1314"/>
              <a:chExt cx="1889" cy="1009"/>
            </a:xfrm>
          </p:grpSpPr>
          <p:grpSp>
            <p:nvGrpSpPr>
              <p:cNvPr id="9232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tint val="44314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234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solidFill>
                <a:srgbClr val="CCFF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9235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92D05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3026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</p:grp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3500438" y="2143125"/>
              <a:ext cx="19224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СПИРТЫ</a:t>
              </a:r>
            </a:p>
          </p:txBody>
        </p:sp>
      </p:grpSp>
      <p:pic>
        <p:nvPicPr>
          <p:cNvPr id="9228" name="Picture 9" descr="o21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188" y="1714500"/>
            <a:ext cx="27273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8" grpId="0" animBg="1"/>
      <p:bldP spid="9226" grpId="0"/>
      <p:bldP spid="9227" grpId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1800" smtClean="0"/>
          </a:p>
        </p:txBody>
      </p: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214313" y="2928938"/>
            <a:ext cx="2357437" cy="2544762"/>
            <a:chOff x="214313" y="2928938"/>
            <a:chExt cx="2357437" cy="2544762"/>
          </a:xfrm>
        </p:grpSpPr>
        <p:sp>
          <p:nvSpPr>
            <p:cNvPr id="10266" name="AutoShape 5"/>
            <p:cNvSpPr>
              <a:spLocks noChangeArrowheads="1"/>
            </p:cNvSpPr>
            <p:nvPr/>
          </p:nvSpPr>
          <p:spPr bwMode="auto">
            <a:xfrm>
              <a:off x="285750" y="2928938"/>
              <a:ext cx="2155825" cy="2544762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43014" name="Text Box 6"/>
            <p:cNvSpPr txBox="1">
              <a:spLocks noChangeArrowheads="1"/>
            </p:cNvSpPr>
            <p:nvPr/>
          </p:nvSpPr>
          <p:spPr bwMode="auto">
            <a:xfrm>
              <a:off x="214313" y="3571875"/>
              <a:ext cx="2357437" cy="18780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Первичные</a:t>
              </a: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238528"/>
                  </a:solidFill>
                  <a:latin typeface="Times New Roman" pitchFamily="18" charset="0"/>
                  <a:cs typeface="Times New Roman" pitchFamily="18" charset="0"/>
                </a:rPr>
                <a:t>(бутанол - 1)</a:t>
              </a:r>
              <a:endParaRPr lang="en-US" dirty="0">
                <a:solidFill>
                  <a:srgbClr val="238528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3016" name="Freeform 8"/>
          <p:cNvSpPr>
            <a:spLocks/>
          </p:cNvSpPr>
          <p:nvPr/>
        </p:nvSpPr>
        <p:spPr bwMode="gray">
          <a:xfrm>
            <a:off x="2500313" y="3071813"/>
            <a:ext cx="850900" cy="1185862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3018" name="Freeform 10"/>
          <p:cNvSpPr>
            <a:spLocks/>
          </p:cNvSpPr>
          <p:nvPr/>
        </p:nvSpPr>
        <p:spPr bwMode="gray">
          <a:xfrm flipH="1">
            <a:off x="5286375" y="3143250"/>
            <a:ext cx="852488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49" name="Text Box 20"/>
          <p:cNvSpPr txBox="1">
            <a:spLocks noChangeArrowheads="1"/>
          </p:cNvSpPr>
          <p:nvPr/>
        </p:nvSpPr>
        <p:spPr bwMode="auto">
          <a:xfrm>
            <a:off x="5607050" y="609600"/>
            <a:ext cx="32988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000">
                <a:solidFill>
                  <a:schemeClr val="accent2"/>
                </a:solidFill>
              </a:rPr>
              <a:t>Классификация спиртов</a:t>
            </a:r>
            <a:endParaRPr lang="en-US" altLang="ru-RU" sz="2000">
              <a:solidFill>
                <a:schemeClr val="accent2"/>
              </a:solidFill>
            </a:endParaRPr>
          </a:p>
        </p:txBody>
      </p:sp>
      <p:sp>
        <p:nvSpPr>
          <p:cNvPr id="10250" name="Text Box 21"/>
          <p:cNvSpPr txBox="1">
            <a:spLocks noChangeArrowheads="1"/>
          </p:cNvSpPr>
          <p:nvPr/>
        </p:nvSpPr>
        <p:spPr bwMode="auto">
          <a:xfrm>
            <a:off x="5500688" y="1000125"/>
            <a:ext cx="3643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/>
              <a:t>по характеру атома с которым связана гидроксильная группа</a:t>
            </a:r>
            <a:endParaRPr lang="en-US" altLang="ru-RU" sz="1600"/>
          </a:p>
        </p:txBody>
      </p:sp>
      <p:grpSp>
        <p:nvGrpSpPr>
          <p:cNvPr id="3" name="Группа 29"/>
          <p:cNvGrpSpPr>
            <a:grpSpLocks/>
          </p:cNvGrpSpPr>
          <p:nvPr/>
        </p:nvGrpSpPr>
        <p:grpSpPr bwMode="auto">
          <a:xfrm>
            <a:off x="6143625" y="2857500"/>
            <a:ext cx="2714625" cy="2595563"/>
            <a:chOff x="6143625" y="2857500"/>
            <a:chExt cx="2714625" cy="2595563"/>
          </a:xfrm>
        </p:grpSpPr>
        <p:sp>
          <p:nvSpPr>
            <p:cNvPr id="10264" name="AutoShape 3"/>
            <p:cNvSpPr>
              <a:spLocks noChangeArrowheads="1"/>
            </p:cNvSpPr>
            <p:nvPr/>
          </p:nvSpPr>
          <p:spPr bwMode="auto">
            <a:xfrm>
              <a:off x="6143625" y="2857500"/>
              <a:ext cx="2714625" cy="25447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43031" name="Text Box 23"/>
            <p:cNvSpPr txBox="1">
              <a:spLocks noChangeArrowheads="1"/>
            </p:cNvSpPr>
            <p:nvPr/>
          </p:nvSpPr>
          <p:spPr bwMode="auto">
            <a:xfrm>
              <a:off x="6286500" y="2928938"/>
              <a:ext cx="2357438" cy="2524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-C-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   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I</a:t>
              </a:r>
            </a:p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Третичные</a:t>
              </a: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238528"/>
                  </a:solidFill>
                  <a:latin typeface="Times New Roman" pitchFamily="18" charset="0"/>
                  <a:cs typeface="Times New Roman" pitchFamily="18" charset="0"/>
                </a:rPr>
                <a:t>(2-метилпропанол-2)</a:t>
              </a:r>
            </a:p>
          </p:txBody>
        </p:sp>
      </p:grpSp>
      <p:sp>
        <p:nvSpPr>
          <p:cNvPr id="25" name="Freeform 10"/>
          <p:cNvSpPr>
            <a:spLocks/>
          </p:cNvSpPr>
          <p:nvPr/>
        </p:nvSpPr>
        <p:spPr bwMode="gray">
          <a:xfrm rot="5101615" flipH="1">
            <a:off x="4024313" y="2976562"/>
            <a:ext cx="852488" cy="1185863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4" name="Группа 27"/>
          <p:cNvGrpSpPr>
            <a:grpSpLocks/>
          </p:cNvGrpSpPr>
          <p:nvPr/>
        </p:nvGrpSpPr>
        <p:grpSpPr bwMode="auto">
          <a:xfrm>
            <a:off x="3000375" y="4071938"/>
            <a:ext cx="2571750" cy="2071687"/>
            <a:chOff x="3000375" y="4071938"/>
            <a:chExt cx="2571750" cy="2071687"/>
          </a:xfrm>
        </p:grpSpPr>
        <p:sp>
          <p:nvSpPr>
            <p:cNvPr id="10262" name="AutoShape 3"/>
            <p:cNvSpPr>
              <a:spLocks noChangeArrowheads="1"/>
            </p:cNvSpPr>
            <p:nvPr/>
          </p:nvSpPr>
          <p:spPr bwMode="auto">
            <a:xfrm>
              <a:off x="3000375" y="4071938"/>
              <a:ext cx="2500313" cy="2071687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endParaRPr lang="ru-RU" altLang="ru-RU">
                <a:latin typeface="Verdana" panose="020B0604030504040204" pitchFamily="34" charset="0"/>
              </a:endParaRPr>
            </a:p>
          </p:txBody>
        </p:sp>
        <p:sp>
          <p:nvSpPr>
            <p:cNvPr id="26" name="Text Box 23"/>
            <p:cNvSpPr txBox="1">
              <a:spLocks noChangeArrowheads="1"/>
            </p:cNvSpPr>
            <p:nvPr/>
          </p:nvSpPr>
          <p:spPr bwMode="auto">
            <a:xfrm>
              <a:off x="3000375" y="4214813"/>
              <a:ext cx="2571750" cy="18780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-CH-OH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I         </a:t>
              </a:r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         </a:t>
              </a:r>
              <a:r>
                <a:rPr lang="en-US" sz="2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endPara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endParaRPr lang="ru-RU" sz="2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 algn="ctr" eaLnBrk="0" hangingPunct="0">
                <a:defRPr/>
              </a:pPr>
              <a:r>
                <a:rPr lang="ru-RU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Вторичные</a:t>
              </a:r>
            </a:p>
            <a:p>
              <a:pPr algn="ctr" eaLnBrk="0" hangingPunct="0">
                <a:defRPr/>
              </a:pPr>
              <a:r>
                <a:rPr lang="ru-RU" dirty="0">
                  <a:solidFill>
                    <a:srgbClr val="238528"/>
                  </a:solidFill>
                  <a:latin typeface="Times New Roman" pitchFamily="18" charset="0"/>
                  <a:cs typeface="Times New Roman" pitchFamily="18" charset="0"/>
                </a:rPr>
                <a:t>(бутанол - 2)</a:t>
              </a:r>
            </a:p>
          </p:txBody>
        </p:sp>
      </p:grpSp>
      <p:grpSp>
        <p:nvGrpSpPr>
          <p:cNvPr id="5" name="Группа 23"/>
          <p:cNvGrpSpPr>
            <a:grpSpLocks/>
          </p:cNvGrpSpPr>
          <p:nvPr/>
        </p:nvGrpSpPr>
        <p:grpSpPr bwMode="auto">
          <a:xfrm>
            <a:off x="3016250" y="1752600"/>
            <a:ext cx="2827338" cy="1528763"/>
            <a:chOff x="3016250" y="1752600"/>
            <a:chExt cx="2827338" cy="1528763"/>
          </a:xfrm>
        </p:grpSpPr>
        <p:sp>
          <p:nvSpPr>
            <p:cNvPr id="10252" name="Text Box 19"/>
            <p:cNvSpPr txBox="1">
              <a:spLocks noChangeArrowheads="1"/>
            </p:cNvSpPr>
            <p:nvPr/>
          </p:nvSpPr>
          <p:spPr bwMode="auto">
            <a:xfrm>
              <a:off x="3773488" y="1943100"/>
              <a:ext cx="1228725" cy="669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/>
              <a:r>
                <a:rPr lang="en-US" altLang="ru-RU" sz="2400" b="1">
                  <a:solidFill>
                    <a:srgbClr val="000000"/>
                  </a:solidFill>
                </a:rPr>
                <a:t>Title</a:t>
              </a:r>
            </a:p>
            <a:p>
              <a:pPr algn="ctr"/>
              <a:r>
                <a:rPr lang="en-US" altLang="ru-RU" sz="1400">
                  <a:solidFill>
                    <a:srgbClr val="000000"/>
                  </a:solidFill>
                </a:rPr>
                <a:t>Add your text</a:t>
              </a:r>
            </a:p>
          </p:txBody>
        </p:sp>
        <p:grpSp>
          <p:nvGrpSpPr>
            <p:cNvPr id="10253" name="Group 11"/>
            <p:cNvGrpSpPr>
              <a:grpSpLocks/>
            </p:cNvGrpSpPr>
            <p:nvPr/>
          </p:nvGrpSpPr>
          <p:grpSpPr bwMode="auto">
            <a:xfrm>
              <a:off x="3016250" y="1752600"/>
              <a:ext cx="2827338" cy="1528763"/>
              <a:chOff x="1997" y="1314"/>
              <a:chExt cx="1889" cy="1009"/>
            </a:xfrm>
          </p:grpSpPr>
          <p:grpSp>
            <p:nvGrpSpPr>
              <p:cNvPr id="10255" name="Group 12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43021" name="Oval 13"/>
                <p:cNvSpPr>
                  <a:spLocks noChangeArrowheads="1"/>
                </p:cNvSpPr>
                <p:nvPr/>
              </p:nvSpPr>
              <p:spPr bwMode="gray">
                <a:xfrm>
                  <a:off x="1994" y="105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3022" name="Oval 14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7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folHlink">
                        <a:gamma/>
                        <a:tint val="44314"/>
                        <a:invGamma/>
                      </a:schemeClr>
                    </a:gs>
                    <a:gs pos="100000">
                      <a:schemeClr val="fol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43023" name="Oval 15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257" name="Oval 16"/>
              <p:cNvSpPr>
                <a:spLocks noChangeArrowheads="1"/>
              </p:cNvSpPr>
              <p:nvPr/>
            </p:nvSpPr>
            <p:spPr bwMode="gray">
              <a:xfrm>
                <a:off x="2108" y="1319"/>
                <a:ext cx="1650" cy="824"/>
              </a:xfrm>
              <a:prstGeom prst="ellipse">
                <a:avLst/>
              </a:prstGeom>
              <a:solidFill>
                <a:srgbClr val="F9F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58" name="Oval 17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70"/>
              </a:xfrm>
              <a:prstGeom prst="ellipse">
                <a:avLst/>
              </a:prstGeom>
              <a:solidFill>
                <a:srgbClr val="FFF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10259" name="Oval 18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4"/>
              </a:xfrm>
              <a:prstGeom prst="ellipse">
                <a:avLst/>
              </a:prstGeom>
              <a:solidFill>
                <a:srgbClr val="FFFF00"/>
              </a:solidFill>
              <a:ln w="9525" algn="ctr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 vert="eaVert"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</p:grpSp>
        <p:sp>
          <p:nvSpPr>
            <p:cNvPr id="29" name="Text Box 23"/>
            <p:cNvSpPr txBox="1">
              <a:spLocks noChangeArrowheads="1"/>
            </p:cNvSpPr>
            <p:nvPr/>
          </p:nvSpPr>
          <p:spPr bwMode="auto">
            <a:xfrm>
              <a:off x="3357563" y="2143125"/>
              <a:ext cx="1922462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 eaLnBrk="0" hangingPunct="0">
                <a:defRPr/>
              </a:pPr>
              <a:r>
                <a:rPr lang="ru-RU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СПИРТЫ</a:t>
              </a:r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6" grpId="0" animBg="1"/>
      <p:bldP spid="43018" grpId="0" animBg="1"/>
      <p:bldP spid="10249" grpId="0"/>
      <p:bldP spid="10250" grpId="0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sz="1600" smtClean="0"/>
          </a:p>
        </p:txBody>
      </p:sp>
      <p:cxnSp>
        <p:nvCxnSpPr>
          <p:cNvPr id="11267" name="AutoShape 40"/>
          <p:cNvCxnSpPr>
            <a:cxnSpLocks noChangeShapeType="1"/>
          </p:cNvCxnSpPr>
          <p:nvPr/>
        </p:nvCxnSpPr>
        <p:spPr bwMode="gray">
          <a:xfrm>
            <a:off x="409575" y="1920875"/>
            <a:ext cx="1447800" cy="8651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8" name="AutoShape 41"/>
          <p:cNvCxnSpPr>
            <a:cxnSpLocks noChangeShapeType="1"/>
          </p:cNvCxnSpPr>
          <p:nvPr/>
        </p:nvCxnSpPr>
        <p:spPr bwMode="gray">
          <a:xfrm>
            <a:off x="417513" y="3063875"/>
            <a:ext cx="1439862" cy="8651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69" name="AutoShape 42"/>
          <p:cNvCxnSpPr>
            <a:cxnSpLocks noChangeShapeType="1"/>
          </p:cNvCxnSpPr>
          <p:nvPr/>
        </p:nvCxnSpPr>
        <p:spPr bwMode="gray">
          <a:xfrm>
            <a:off x="409575" y="4206875"/>
            <a:ext cx="1447800" cy="915988"/>
          </a:xfrm>
          <a:prstGeom prst="straightConnector1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Группа 26"/>
          <p:cNvGrpSpPr>
            <a:grpSpLocks/>
          </p:cNvGrpSpPr>
          <p:nvPr/>
        </p:nvGrpSpPr>
        <p:grpSpPr bwMode="auto">
          <a:xfrm>
            <a:off x="214313" y="1643063"/>
            <a:ext cx="7943850" cy="571500"/>
            <a:chOff x="214313" y="1643063"/>
            <a:chExt cx="7943850" cy="571500"/>
          </a:xfrm>
        </p:grpSpPr>
        <p:grpSp>
          <p:nvGrpSpPr>
            <p:cNvPr id="11290" name="Group 28"/>
            <p:cNvGrpSpPr>
              <a:grpSpLocks/>
            </p:cNvGrpSpPr>
            <p:nvPr/>
          </p:nvGrpSpPr>
          <p:grpSpPr bwMode="auto">
            <a:xfrm>
              <a:off x="214313" y="1643063"/>
              <a:ext cx="3286125" cy="482600"/>
              <a:chOff x="816" y="2304"/>
              <a:chExt cx="1440" cy="448"/>
            </a:xfrm>
          </p:grpSpPr>
          <p:sp>
            <p:nvSpPr>
              <p:cNvPr id="11293" name="Freeform 29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852 w 1120"/>
                  <a:gd name="T1" fmla="*/ 81 h 252"/>
                  <a:gd name="T2" fmla="*/ 1844 w 1120"/>
                  <a:gd name="T3" fmla="*/ 81 h 252"/>
                  <a:gd name="T4" fmla="*/ 1818 w 1120"/>
                  <a:gd name="T5" fmla="*/ 79 h 252"/>
                  <a:gd name="T6" fmla="*/ 1776 w 1120"/>
                  <a:gd name="T7" fmla="*/ 78 h 252"/>
                  <a:gd name="T8" fmla="*/ 1717 w 1120"/>
                  <a:gd name="T9" fmla="*/ 75 h 252"/>
                  <a:gd name="T10" fmla="*/ 1641 w 1120"/>
                  <a:gd name="T11" fmla="*/ 72 h 252"/>
                  <a:gd name="T12" fmla="*/ 1552 w 1120"/>
                  <a:gd name="T13" fmla="*/ 69 h 252"/>
                  <a:gd name="T14" fmla="*/ 1448 w 1120"/>
                  <a:gd name="T15" fmla="*/ 66 h 252"/>
                  <a:gd name="T16" fmla="*/ 1332 w 1120"/>
                  <a:gd name="T17" fmla="*/ 63 h 252"/>
                  <a:gd name="T18" fmla="*/ 1208 w 1120"/>
                  <a:gd name="T19" fmla="*/ 61 h 252"/>
                  <a:gd name="T20" fmla="*/ 1068 w 1120"/>
                  <a:gd name="T21" fmla="*/ 60 h 252"/>
                  <a:gd name="T22" fmla="*/ 918 w 1120"/>
                  <a:gd name="T23" fmla="*/ 60 h 252"/>
                  <a:gd name="T24" fmla="*/ 770 w 1120"/>
                  <a:gd name="T25" fmla="*/ 60 h 252"/>
                  <a:gd name="T26" fmla="*/ 634 w 1120"/>
                  <a:gd name="T27" fmla="*/ 61 h 252"/>
                  <a:gd name="T28" fmla="*/ 509 w 1120"/>
                  <a:gd name="T29" fmla="*/ 63 h 252"/>
                  <a:gd name="T30" fmla="*/ 393 w 1120"/>
                  <a:gd name="T31" fmla="*/ 66 h 252"/>
                  <a:gd name="T32" fmla="*/ 295 w 1120"/>
                  <a:gd name="T33" fmla="*/ 69 h 252"/>
                  <a:gd name="T34" fmla="*/ 209 w 1120"/>
                  <a:gd name="T35" fmla="*/ 72 h 252"/>
                  <a:gd name="T36" fmla="*/ 135 w 1120"/>
                  <a:gd name="T37" fmla="*/ 75 h 252"/>
                  <a:gd name="T38" fmla="*/ 76 w 1120"/>
                  <a:gd name="T39" fmla="*/ 78 h 252"/>
                  <a:gd name="T40" fmla="*/ 33 w 1120"/>
                  <a:gd name="T41" fmla="*/ 79 h 252"/>
                  <a:gd name="T42" fmla="*/ 10 w 1120"/>
                  <a:gd name="T43" fmla="*/ 81 h 252"/>
                  <a:gd name="T44" fmla="*/ 0 w 1120"/>
                  <a:gd name="T45" fmla="*/ 81 h 252"/>
                  <a:gd name="T46" fmla="*/ 0 w 1120"/>
                  <a:gd name="T47" fmla="*/ 20 h 252"/>
                  <a:gd name="T48" fmla="*/ 925 w 1120"/>
                  <a:gd name="T49" fmla="*/ 0 h 252"/>
                  <a:gd name="T50" fmla="*/ 1852 w 1120"/>
                  <a:gd name="T51" fmla="*/ 20 h 252"/>
                  <a:gd name="T52" fmla="*/ 1852 w 1120"/>
                  <a:gd name="T53" fmla="*/ 81 h 252"/>
                  <a:gd name="T54" fmla="*/ 1852 w 1120"/>
                  <a:gd name="T55" fmla="*/ 81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6C6C6C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10" name="Rectangle 30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tint val="57647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b="1" dirty="0"/>
                  <a:t>Метиловый спирт</a:t>
                </a:r>
              </a:p>
            </p:txBody>
          </p:sp>
        </p:grpSp>
        <p:sp>
          <p:nvSpPr>
            <p:cNvPr id="11291" name="Line 43"/>
            <p:cNvSpPr>
              <a:spLocks noChangeShapeType="1"/>
            </p:cNvSpPr>
            <p:nvPr/>
          </p:nvSpPr>
          <p:spPr bwMode="auto">
            <a:xfrm>
              <a:off x="2214563" y="2214563"/>
              <a:ext cx="5943600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6" name="Text Box 46"/>
            <p:cNvSpPr txBox="1">
              <a:spLocks noChangeArrowheads="1"/>
            </p:cNvSpPr>
            <p:nvPr/>
          </p:nvSpPr>
          <p:spPr bwMode="auto">
            <a:xfrm>
              <a:off x="4000500" y="1643063"/>
              <a:ext cx="258286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 - 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метан</a:t>
              </a:r>
              <a:r>
                <a:rPr lang="ru-RU" sz="2400" u="sng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ол</a:t>
              </a:r>
              <a:endParaRPr lang="en-US" sz="24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Группа 27"/>
          <p:cNvGrpSpPr>
            <a:grpSpLocks/>
          </p:cNvGrpSpPr>
          <p:nvPr/>
        </p:nvGrpSpPr>
        <p:grpSpPr bwMode="auto">
          <a:xfrm>
            <a:off x="214313" y="2357438"/>
            <a:ext cx="7943850" cy="571500"/>
            <a:chOff x="214313" y="2357438"/>
            <a:chExt cx="7943850" cy="571500"/>
          </a:xfrm>
        </p:grpSpPr>
        <p:grpSp>
          <p:nvGrpSpPr>
            <p:cNvPr id="11285" name="Group 31"/>
            <p:cNvGrpSpPr>
              <a:grpSpLocks/>
            </p:cNvGrpSpPr>
            <p:nvPr/>
          </p:nvGrpSpPr>
          <p:grpSpPr bwMode="auto">
            <a:xfrm>
              <a:off x="214313" y="2357438"/>
              <a:ext cx="3286125" cy="482600"/>
              <a:chOff x="812" y="2304"/>
              <a:chExt cx="1444" cy="448"/>
            </a:xfrm>
          </p:grpSpPr>
          <p:sp>
            <p:nvSpPr>
              <p:cNvPr id="46112" name="Freeform 32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/>
                <a:ahLst/>
                <a:cxnLst>
                  <a:cxn ang="0">
                    <a:pos x="1120" y="252"/>
                  </a:cxn>
                  <a:cxn ang="0">
                    <a:pos x="1116" y="250"/>
                  </a:cxn>
                  <a:cxn ang="0">
                    <a:pos x="1100" y="246"/>
                  </a:cxn>
                  <a:cxn ang="0">
                    <a:pos x="1074" y="240"/>
                  </a:cxn>
                  <a:cxn ang="0">
                    <a:pos x="1038" y="232"/>
                  </a:cxn>
                  <a:cxn ang="0">
                    <a:pos x="992" y="222"/>
                  </a:cxn>
                  <a:cxn ang="0">
                    <a:pos x="938" y="212"/>
                  </a:cxn>
                  <a:cxn ang="0">
                    <a:pos x="876" y="204"/>
                  </a:cxn>
                  <a:cxn ang="0">
                    <a:pos x="806" y="196"/>
                  </a:cxn>
                  <a:cxn ang="0">
                    <a:pos x="730" y="190"/>
                  </a:cxn>
                  <a:cxn ang="0">
                    <a:pos x="646" y="184"/>
                  </a:cxn>
                  <a:cxn ang="0">
                    <a:pos x="556" y="184"/>
                  </a:cxn>
                  <a:cxn ang="0">
                    <a:pos x="466" y="184"/>
                  </a:cxn>
                  <a:cxn ang="0">
                    <a:pos x="384" y="190"/>
                  </a:cxn>
                  <a:cxn ang="0">
                    <a:pos x="308" y="196"/>
                  </a:cxn>
                  <a:cxn ang="0">
                    <a:pos x="238" y="204"/>
                  </a:cxn>
                  <a:cxn ang="0">
                    <a:pos x="178" y="212"/>
                  </a:cxn>
                  <a:cxn ang="0">
                    <a:pos x="126" y="222"/>
                  </a:cxn>
                  <a:cxn ang="0">
                    <a:pos x="82" y="232"/>
                  </a:cxn>
                  <a:cxn ang="0">
                    <a:pos x="46" y="240"/>
                  </a:cxn>
                  <a:cxn ang="0">
                    <a:pos x="20" y="246"/>
                  </a:cxn>
                  <a:cxn ang="0">
                    <a:pos x="6" y="250"/>
                  </a:cxn>
                  <a:cxn ang="0">
                    <a:pos x="0" y="252"/>
                  </a:cxn>
                  <a:cxn ang="0">
                    <a:pos x="0" y="62"/>
                  </a:cxn>
                  <a:cxn ang="0">
                    <a:pos x="560" y="0"/>
                  </a:cxn>
                  <a:cxn ang="0">
                    <a:pos x="1120" y="62"/>
                  </a:cxn>
                  <a:cxn ang="0">
                    <a:pos x="1120" y="252"/>
                  </a:cxn>
                  <a:cxn ang="0">
                    <a:pos x="1120" y="252"/>
                  </a:cxn>
                </a:cxnLst>
                <a:rect l="0" t="0" r="r" b="b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tx1">
                      <a:gamma/>
                      <a:tint val="57647"/>
                      <a:invGamma/>
                    </a:schemeClr>
                  </a:gs>
                  <a:gs pos="100000">
                    <a:schemeClr val="tx1"/>
                  </a:gs>
                </a:gsLst>
                <a:lin ang="27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46113" name="Rectangle 33"/>
              <p:cNvSpPr>
                <a:spLocks noChangeArrowheads="1"/>
              </p:cNvSpPr>
              <p:nvPr/>
            </p:nvSpPr>
            <p:spPr bwMode="gray">
              <a:xfrm>
                <a:off x="812" y="2304"/>
                <a:ext cx="1444" cy="393"/>
              </a:xfrm>
              <a:prstGeom prst="rect">
                <a:avLst/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tint val="57647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ru-RU" b="1" dirty="0"/>
                  <a:t>Этиловый спирт</a:t>
                </a:r>
              </a:p>
            </p:txBody>
          </p:sp>
        </p:grpSp>
        <p:sp>
          <p:nvSpPr>
            <p:cNvPr id="11286" name="Line 44"/>
            <p:cNvSpPr>
              <a:spLocks noChangeShapeType="1"/>
            </p:cNvSpPr>
            <p:nvPr/>
          </p:nvSpPr>
          <p:spPr bwMode="auto">
            <a:xfrm>
              <a:off x="2214563" y="2928938"/>
              <a:ext cx="5943600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7" name="Text Box 47"/>
            <p:cNvSpPr txBox="1">
              <a:spLocks noChangeArrowheads="1"/>
            </p:cNvSpPr>
            <p:nvPr/>
          </p:nvSpPr>
          <p:spPr bwMode="auto">
            <a:xfrm>
              <a:off x="4000500" y="2357438"/>
              <a:ext cx="2497138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5</a:t>
              </a:r>
              <a:r>
                <a:rPr lang="ru-RU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этан</a:t>
              </a:r>
              <a:r>
                <a:rPr lang="ru-RU" sz="2400" u="sng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ол</a:t>
              </a:r>
              <a:endParaRPr lang="en-US" sz="2400" u="sng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7" name="Группа 28"/>
          <p:cNvGrpSpPr>
            <a:grpSpLocks/>
          </p:cNvGrpSpPr>
          <p:nvPr/>
        </p:nvGrpSpPr>
        <p:grpSpPr bwMode="auto">
          <a:xfrm>
            <a:off x="285750" y="3071813"/>
            <a:ext cx="7975600" cy="571500"/>
            <a:chOff x="285750" y="3071813"/>
            <a:chExt cx="7975600" cy="571500"/>
          </a:xfrm>
        </p:grpSpPr>
        <p:grpSp>
          <p:nvGrpSpPr>
            <p:cNvPr id="11280" name="Group 34"/>
            <p:cNvGrpSpPr>
              <a:grpSpLocks/>
            </p:cNvGrpSpPr>
            <p:nvPr/>
          </p:nvGrpSpPr>
          <p:grpSpPr bwMode="auto">
            <a:xfrm>
              <a:off x="285750" y="3071813"/>
              <a:ext cx="3286125" cy="482600"/>
              <a:chOff x="816" y="2304"/>
              <a:chExt cx="1440" cy="448"/>
            </a:xfrm>
          </p:grpSpPr>
          <p:sp>
            <p:nvSpPr>
              <p:cNvPr id="11283" name="Freeform 35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852 w 1120"/>
                  <a:gd name="T1" fmla="*/ 81 h 252"/>
                  <a:gd name="T2" fmla="*/ 1844 w 1120"/>
                  <a:gd name="T3" fmla="*/ 81 h 252"/>
                  <a:gd name="T4" fmla="*/ 1818 w 1120"/>
                  <a:gd name="T5" fmla="*/ 79 h 252"/>
                  <a:gd name="T6" fmla="*/ 1776 w 1120"/>
                  <a:gd name="T7" fmla="*/ 78 h 252"/>
                  <a:gd name="T8" fmla="*/ 1717 w 1120"/>
                  <a:gd name="T9" fmla="*/ 75 h 252"/>
                  <a:gd name="T10" fmla="*/ 1641 w 1120"/>
                  <a:gd name="T11" fmla="*/ 72 h 252"/>
                  <a:gd name="T12" fmla="*/ 1552 w 1120"/>
                  <a:gd name="T13" fmla="*/ 69 h 252"/>
                  <a:gd name="T14" fmla="*/ 1448 w 1120"/>
                  <a:gd name="T15" fmla="*/ 66 h 252"/>
                  <a:gd name="T16" fmla="*/ 1332 w 1120"/>
                  <a:gd name="T17" fmla="*/ 63 h 252"/>
                  <a:gd name="T18" fmla="*/ 1208 w 1120"/>
                  <a:gd name="T19" fmla="*/ 61 h 252"/>
                  <a:gd name="T20" fmla="*/ 1068 w 1120"/>
                  <a:gd name="T21" fmla="*/ 60 h 252"/>
                  <a:gd name="T22" fmla="*/ 918 w 1120"/>
                  <a:gd name="T23" fmla="*/ 60 h 252"/>
                  <a:gd name="T24" fmla="*/ 770 w 1120"/>
                  <a:gd name="T25" fmla="*/ 60 h 252"/>
                  <a:gd name="T26" fmla="*/ 634 w 1120"/>
                  <a:gd name="T27" fmla="*/ 61 h 252"/>
                  <a:gd name="T28" fmla="*/ 509 w 1120"/>
                  <a:gd name="T29" fmla="*/ 63 h 252"/>
                  <a:gd name="T30" fmla="*/ 393 w 1120"/>
                  <a:gd name="T31" fmla="*/ 66 h 252"/>
                  <a:gd name="T32" fmla="*/ 295 w 1120"/>
                  <a:gd name="T33" fmla="*/ 69 h 252"/>
                  <a:gd name="T34" fmla="*/ 209 w 1120"/>
                  <a:gd name="T35" fmla="*/ 72 h 252"/>
                  <a:gd name="T36" fmla="*/ 135 w 1120"/>
                  <a:gd name="T37" fmla="*/ 75 h 252"/>
                  <a:gd name="T38" fmla="*/ 76 w 1120"/>
                  <a:gd name="T39" fmla="*/ 78 h 252"/>
                  <a:gd name="T40" fmla="*/ 33 w 1120"/>
                  <a:gd name="T41" fmla="*/ 79 h 252"/>
                  <a:gd name="T42" fmla="*/ 10 w 1120"/>
                  <a:gd name="T43" fmla="*/ 81 h 252"/>
                  <a:gd name="T44" fmla="*/ 0 w 1120"/>
                  <a:gd name="T45" fmla="*/ 81 h 252"/>
                  <a:gd name="T46" fmla="*/ 0 w 1120"/>
                  <a:gd name="T47" fmla="*/ 20 h 252"/>
                  <a:gd name="T48" fmla="*/ 925 w 1120"/>
                  <a:gd name="T49" fmla="*/ 0 h 252"/>
                  <a:gd name="T50" fmla="*/ 1852 w 1120"/>
                  <a:gd name="T51" fmla="*/ 20 h 252"/>
                  <a:gd name="T52" fmla="*/ 1852 w 1120"/>
                  <a:gd name="T53" fmla="*/ 81 h 252"/>
                  <a:gd name="T54" fmla="*/ 1852 w 1120"/>
                  <a:gd name="T55" fmla="*/ 81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6C6C6C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16" name="Rectangle 36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tx2"/>
                  </a:gs>
                  <a:gs pos="50000">
                    <a:schemeClr val="tx2">
                      <a:gamma/>
                      <a:tint val="57647"/>
                      <a:invGamma/>
                    </a:schemeClr>
                  </a:gs>
                  <a:gs pos="100000">
                    <a:schemeClr val="tx2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b="1" dirty="0"/>
                  <a:t>Пропиловый спирт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" name="Line 45"/>
            <p:cNvSpPr>
              <a:spLocks noChangeShapeType="1"/>
            </p:cNvSpPr>
            <p:nvPr/>
          </p:nvSpPr>
          <p:spPr bwMode="auto">
            <a:xfrm>
              <a:off x="2214563" y="3643313"/>
              <a:ext cx="5943600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6128" name="Text Box 48"/>
            <p:cNvSpPr txBox="1">
              <a:spLocks noChangeArrowheads="1"/>
            </p:cNvSpPr>
            <p:nvPr/>
          </p:nvSpPr>
          <p:spPr bwMode="auto">
            <a:xfrm>
              <a:off x="4000500" y="3071813"/>
              <a:ext cx="426085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-ОН   -  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пропан</a:t>
              </a:r>
              <a:r>
                <a:rPr lang="ru-RU" sz="2400" u="sng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ол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1281" name="Прямоугольник 30"/>
          <p:cNvSpPr>
            <a:spLocks noChangeArrowheads="1"/>
          </p:cNvSpPr>
          <p:nvPr/>
        </p:nvSpPr>
        <p:spPr bwMode="auto">
          <a:xfrm>
            <a:off x="214313" y="4643438"/>
            <a:ext cx="84296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400" dirty="0" err="1">
                <a:latin typeface="Times New Roman" pitchFamily="18" charset="0"/>
              </a:rPr>
              <a:t>Алканолы</a:t>
            </a:r>
            <a:r>
              <a:rPr lang="ru-RU" sz="2400" dirty="0">
                <a:latin typeface="Times New Roman" pitchFamily="18" charset="0"/>
              </a:rPr>
              <a:t> образуют гомологический ряд общей формулы 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C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H</a:t>
            </a:r>
            <a:r>
              <a:rPr lang="en-US" sz="2400" b="1" baseline="-250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2n+1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OH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(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n=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1,2,3,:</a:t>
            </a: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N)</a:t>
            </a:r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. </a:t>
            </a:r>
            <a:r>
              <a:rPr lang="ru-RU" sz="2400" dirty="0">
                <a:latin typeface="Times New Roman" pitchFamily="18" charset="0"/>
              </a:rPr>
              <a:t>Названия </a:t>
            </a:r>
            <a:r>
              <a:rPr lang="ru-RU" sz="2400" dirty="0" err="1">
                <a:latin typeface="Times New Roman" pitchFamily="18" charset="0"/>
              </a:rPr>
              <a:t>алканолов</a:t>
            </a:r>
            <a:r>
              <a:rPr lang="ru-RU" sz="2400" dirty="0">
                <a:latin typeface="Times New Roman" pitchFamily="18" charset="0"/>
              </a:rPr>
              <a:t> по </a:t>
            </a:r>
            <a:r>
              <a:rPr lang="ru-RU" sz="2400" dirty="0" err="1">
                <a:latin typeface="Times New Roman" pitchFamily="18" charset="0"/>
              </a:rPr>
              <a:t>систематичес-кой</a:t>
            </a:r>
            <a:r>
              <a:rPr lang="ru-RU" sz="2400" dirty="0">
                <a:latin typeface="Times New Roman" pitchFamily="18" charset="0"/>
              </a:rPr>
              <a:t> номенклатуре строятся из названий соответствующих ал- </a:t>
            </a:r>
            <a:r>
              <a:rPr lang="ru-RU" sz="2400" dirty="0" err="1">
                <a:latin typeface="Times New Roman" pitchFamily="18" charset="0"/>
              </a:rPr>
              <a:t>канов</a:t>
            </a:r>
            <a:r>
              <a:rPr lang="ru-RU" sz="2400" dirty="0">
                <a:latin typeface="Times New Roman" pitchFamily="18" charset="0"/>
              </a:rPr>
              <a:t> путём добавления суффикса 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«</a:t>
            </a:r>
            <a:r>
              <a:rPr lang="ru-RU" sz="2400" b="1" u="sng" dirty="0" err="1">
                <a:solidFill>
                  <a:srgbClr val="C00000"/>
                </a:solidFill>
                <a:latin typeface="Times New Roman" pitchFamily="18" charset="0"/>
              </a:rPr>
              <a:t>ол</a:t>
            </a:r>
            <a:r>
              <a:rPr lang="ru-RU" sz="2400" b="1" u="sng" dirty="0">
                <a:solidFill>
                  <a:srgbClr val="C00000"/>
                </a:solidFill>
                <a:latin typeface="Times New Roman" pitchFamily="18" charset="0"/>
              </a:rPr>
              <a:t>»</a:t>
            </a:r>
          </a:p>
        </p:txBody>
      </p:sp>
      <p:grpSp>
        <p:nvGrpSpPr>
          <p:cNvPr id="9" name="Группа 29"/>
          <p:cNvGrpSpPr>
            <a:grpSpLocks/>
          </p:cNvGrpSpPr>
          <p:nvPr/>
        </p:nvGrpSpPr>
        <p:grpSpPr bwMode="auto">
          <a:xfrm>
            <a:off x="285750" y="3786188"/>
            <a:ext cx="8110538" cy="571500"/>
            <a:chOff x="285750" y="3786188"/>
            <a:chExt cx="8110538" cy="571500"/>
          </a:xfrm>
        </p:grpSpPr>
        <p:grpSp>
          <p:nvGrpSpPr>
            <p:cNvPr id="11275" name="Group 37"/>
            <p:cNvGrpSpPr>
              <a:grpSpLocks/>
            </p:cNvGrpSpPr>
            <p:nvPr/>
          </p:nvGrpSpPr>
          <p:grpSpPr bwMode="auto">
            <a:xfrm>
              <a:off x="285750" y="3786188"/>
              <a:ext cx="3286125" cy="482600"/>
              <a:chOff x="816" y="2304"/>
              <a:chExt cx="1440" cy="448"/>
            </a:xfrm>
          </p:grpSpPr>
          <p:sp>
            <p:nvSpPr>
              <p:cNvPr id="11278" name="Freeform 38"/>
              <p:cNvSpPr>
                <a:spLocks/>
              </p:cNvSpPr>
              <p:nvPr/>
            </p:nvSpPr>
            <p:spPr bwMode="gray">
              <a:xfrm>
                <a:off x="901" y="2562"/>
                <a:ext cx="1270" cy="190"/>
              </a:xfrm>
              <a:custGeom>
                <a:avLst/>
                <a:gdLst>
                  <a:gd name="T0" fmla="*/ 1852 w 1120"/>
                  <a:gd name="T1" fmla="*/ 81 h 252"/>
                  <a:gd name="T2" fmla="*/ 1844 w 1120"/>
                  <a:gd name="T3" fmla="*/ 81 h 252"/>
                  <a:gd name="T4" fmla="*/ 1818 w 1120"/>
                  <a:gd name="T5" fmla="*/ 79 h 252"/>
                  <a:gd name="T6" fmla="*/ 1776 w 1120"/>
                  <a:gd name="T7" fmla="*/ 78 h 252"/>
                  <a:gd name="T8" fmla="*/ 1717 w 1120"/>
                  <a:gd name="T9" fmla="*/ 75 h 252"/>
                  <a:gd name="T10" fmla="*/ 1641 w 1120"/>
                  <a:gd name="T11" fmla="*/ 72 h 252"/>
                  <a:gd name="T12" fmla="*/ 1552 w 1120"/>
                  <a:gd name="T13" fmla="*/ 69 h 252"/>
                  <a:gd name="T14" fmla="*/ 1448 w 1120"/>
                  <a:gd name="T15" fmla="*/ 66 h 252"/>
                  <a:gd name="T16" fmla="*/ 1332 w 1120"/>
                  <a:gd name="T17" fmla="*/ 63 h 252"/>
                  <a:gd name="T18" fmla="*/ 1208 w 1120"/>
                  <a:gd name="T19" fmla="*/ 61 h 252"/>
                  <a:gd name="T20" fmla="*/ 1068 w 1120"/>
                  <a:gd name="T21" fmla="*/ 60 h 252"/>
                  <a:gd name="T22" fmla="*/ 918 w 1120"/>
                  <a:gd name="T23" fmla="*/ 60 h 252"/>
                  <a:gd name="T24" fmla="*/ 770 w 1120"/>
                  <a:gd name="T25" fmla="*/ 60 h 252"/>
                  <a:gd name="T26" fmla="*/ 634 w 1120"/>
                  <a:gd name="T27" fmla="*/ 61 h 252"/>
                  <a:gd name="T28" fmla="*/ 509 w 1120"/>
                  <a:gd name="T29" fmla="*/ 63 h 252"/>
                  <a:gd name="T30" fmla="*/ 393 w 1120"/>
                  <a:gd name="T31" fmla="*/ 66 h 252"/>
                  <a:gd name="T32" fmla="*/ 295 w 1120"/>
                  <a:gd name="T33" fmla="*/ 69 h 252"/>
                  <a:gd name="T34" fmla="*/ 209 w 1120"/>
                  <a:gd name="T35" fmla="*/ 72 h 252"/>
                  <a:gd name="T36" fmla="*/ 135 w 1120"/>
                  <a:gd name="T37" fmla="*/ 75 h 252"/>
                  <a:gd name="T38" fmla="*/ 76 w 1120"/>
                  <a:gd name="T39" fmla="*/ 78 h 252"/>
                  <a:gd name="T40" fmla="*/ 33 w 1120"/>
                  <a:gd name="T41" fmla="*/ 79 h 252"/>
                  <a:gd name="T42" fmla="*/ 10 w 1120"/>
                  <a:gd name="T43" fmla="*/ 81 h 252"/>
                  <a:gd name="T44" fmla="*/ 0 w 1120"/>
                  <a:gd name="T45" fmla="*/ 81 h 252"/>
                  <a:gd name="T46" fmla="*/ 0 w 1120"/>
                  <a:gd name="T47" fmla="*/ 20 h 252"/>
                  <a:gd name="T48" fmla="*/ 925 w 1120"/>
                  <a:gd name="T49" fmla="*/ 0 h 252"/>
                  <a:gd name="T50" fmla="*/ 1852 w 1120"/>
                  <a:gd name="T51" fmla="*/ 20 h 252"/>
                  <a:gd name="T52" fmla="*/ 1852 w 1120"/>
                  <a:gd name="T53" fmla="*/ 81 h 252"/>
                  <a:gd name="T54" fmla="*/ 1852 w 1120"/>
                  <a:gd name="T55" fmla="*/ 81 h 2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1120"/>
                  <a:gd name="T85" fmla="*/ 0 h 252"/>
                  <a:gd name="T86" fmla="*/ 1120 w 1120"/>
                  <a:gd name="T87" fmla="*/ 252 h 2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1120" h="252">
                    <a:moveTo>
                      <a:pt x="1120" y="252"/>
                    </a:moveTo>
                    <a:lnTo>
                      <a:pt x="1116" y="250"/>
                    </a:lnTo>
                    <a:lnTo>
                      <a:pt x="1100" y="246"/>
                    </a:lnTo>
                    <a:lnTo>
                      <a:pt x="1074" y="240"/>
                    </a:lnTo>
                    <a:lnTo>
                      <a:pt x="1038" y="232"/>
                    </a:lnTo>
                    <a:lnTo>
                      <a:pt x="992" y="222"/>
                    </a:lnTo>
                    <a:lnTo>
                      <a:pt x="938" y="212"/>
                    </a:lnTo>
                    <a:lnTo>
                      <a:pt x="876" y="204"/>
                    </a:lnTo>
                    <a:lnTo>
                      <a:pt x="806" y="196"/>
                    </a:lnTo>
                    <a:lnTo>
                      <a:pt x="730" y="190"/>
                    </a:lnTo>
                    <a:lnTo>
                      <a:pt x="646" y="184"/>
                    </a:lnTo>
                    <a:lnTo>
                      <a:pt x="556" y="184"/>
                    </a:lnTo>
                    <a:lnTo>
                      <a:pt x="466" y="184"/>
                    </a:lnTo>
                    <a:lnTo>
                      <a:pt x="384" y="190"/>
                    </a:lnTo>
                    <a:lnTo>
                      <a:pt x="308" y="196"/>
                    </a:lnTo>
                    <a:lnTo>
                      <a:pt x="238" y="204"/>
                    </a:lnTo>
                    <a:lnTo>
                      <a:pt x="178" y="212"/>
                    </a:lnTo>
                    <a:lnTo>
                      <a:pt x="126" y="222"/>
                    </a:lnTo>
                    <a:lnTo>
                      <a:pt x="82" y="232"/>
                    </a:lnTo>
                    <a:lnTo>
                      <a:pt x="46" y="240"/>
                    </a:lnTo>
                    <a:lnTo>
                      <a:pt x="20" y="246"/>
                    </a:lnTo>
                    <a:lnTo>
                      <a:pt x="6" y="250"/>
                    </a:lnTo>
                    <a:lnTo>
                      <a:pt x="0" y="252"/>
                    </a:lnTo>
                    <a:lnTo>
                      <a:pt x="0" y="62"/>
                    </a:lnTo>
                    <a:lnTo>
                      <a:pt x="560" y="0"/>
                    </a:lnTo>
                    <a:lnTo>
                      <a:pt x="1120" y="62"/>
                    </a:lnTo>
                    <a:lnTo>
                      <a:pt x="1120" y="252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0000"/>
                  </a:gs>
                  <a:gs pos="50000">
                    <a:srgbClr val="6C6C6C"/>
                  </a:gs>
                  <a:gs pos="100000">
                    <a:srgbClr val="000000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ru-RU" altLang="ru-RU"/>
              </a:p>
            </p:txBody>
          </p:sp>
          <p:sp>
            <p:nvSpPr>
              <p:cNvPr id="46119" name="Rectangle 39"/>
              <p:cNvSpPr>
                <a:spLocks noChangeArrowheads="1"/>
              </p:cNvSpPr>
              <p:nvPr/>
            </p:nvSpPr>
            <p:spPr bwMode="gray">
              <a:xfrm>
                <a:off x="816" y="2304"/>
                <a:ext cx="1440" cy="393"/>
              </a:xfrm>
              <a:prstGeom prst="rect">
                <a:avLst/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tint val="57647"/>
                      <a:invGamma/>
                    </a:schemeClr>
                  </a:gs>
                  <a:gs pos="100000">
                    <a:schemeClr val="folHlink"/>
                  </a:gs>
                </a:gsLst>
                <a:lin ang="2700000" scaled="1"/>
              </a:gradFill>
              <a:ln w="9525" algn="ctr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ru-RU" b="1" dirty="0"/>
                  <a:t>Бутиловый спирт</a:t>
                </a:r>
                <a:endParaRPr lang="en-US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6129" name="Text Box 49"/>
            <p:cNvSpPr txBox="1">
              <a:spLocks noChangeArrowheads="1"/>
            </p:cNvSpPr>
            <p:nvPr/>
          </p:nvSpPr>
          <p:spPr bwMode="auto">
            <a:xfrm>
              <a:off x="3857625" y="3786188"/>
              <a:ext cx="453866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0" hangingPunct="0">
                <a:defRPr/>
              </a:pP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-СН</a:t>
              </a:r>
              <a:r>
                <a:rPr lang="ru-RU" sz="2400" baseline="-250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-ОН - б</a:t>
              </a:r>
              <a:r>
                <a:rPr lang="ru-RU" sz="2400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утан</a:t>
              </a:r>
              <a:r>
                <a:rPr lang="ru-RU" sz="2400" u="sng" dirty="0">
                  <a:solidFill>
                    <a:schemeClr val="accent5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ол</a:t>
              </a:r>
              <a:endParaRPr lang="en-US" sz="24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277" name="Line 45"/>
            <p:cNvSpPr>
              <a:spLocks noChangeShapeType="1"/>
            </p:cNvSpPr>
            <p:nvPr/>
          </p:nvSpPr>
          <p:spPr bwMode="auto">
            <a:xfrm>
              <a:off x="2214563" y="4357688"/>
              <a:ext cx="5943600" cy="0"/>
            </a:xfrm>
            <a:prstGeom prst="line">
              <a:avLst/>
            </a:prstGeom>
            <a:noFill/>
            <a:ln w="38100" cap="rnd">
              <a:solidFill>
                <a:srgbClr val="5F5F5F"/>
              </a:solidFill>
              <a:prstDash val="sysDot"/>
              <a:round/>
              <a:headEnd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8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81" grpId="0"/>
    </p:bldLst>
  </p:timing>
</p:sld>
</file>

<file path=ppt/theme/theme1.xml><?xml version="1.0" encoding="utf-8"?>
<a:theme xmlns:a="http://schemas.openxmlformats.org/drawingml/2006/main" name="cdb2004211gl">
  <a:themeElements>
    <a:clrScheme name="1922tgp_connection_light 2">
      <a:dk1>
        <a:srgbClr val="000000"/>
      </a:dk1>
      <a:lt1>
        <a:srgbClr val="FFFFFF"/>
      </a:lt1>
      <a:dk2>
        <a:srgbClr val="37399B"/>
      </a:dk2>
      <a:lt2>
        <a:srgbClr val="C0C0C0"/>
      </a:lt2>
      <a:accent1>
        <a:srgbClr val="4987E3"/>
      </a:accent1>
      <a:accent2>
        <a:srgbClr val="D23516"/>
      </a:accent2>
      <a:accent3>
        <a:srgbClr val="FFFFFF"/>
      </a:accent3>
      <a:accent4>
        <a:srgbClr val="000000"/>
      </a:accent4>
      <a:accent5>
        <a:srgbClr val="B1C3EF"/>
      </a:accent5>
      <a:accent6>
        <a:srgbClr val="BE2F13"/>
      </a:accent6>
      <a:hlink>
        <a:srgbClr val="36A1B6"/>
      </a:hlink>
      <a:folHlink>
        <a:srgbClr val="7FB242"/>
      </a:folHlink>
    </a:clrScheme>
    <a:fontScheme name="1922tgp_connection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922tgp_connection_light 1">
        <a:dk1>
          <a:srgbClr val="000000"/>
        </a:dk1>
        <a:lt1>
          <a:srgbClr val="FFFFFF"/>
        </a:lt1>
        <a:dk2>
          <a:srgbClr val="165E86"/>
        </a:dk2>
        <a:lt2>
          <a:srgbClr val="969696"/>
        </a:lt2>
        <a:accent1>
          <a:srgbClr val="2AA08A"/>
        </a:accent1>
        <a:accent2>
          <a:srgbClr val="AA67DD"/>
        </a:accent2>
        <a:accent3>
          <a:srgbClr val="FFFFFF"/>
        </a:accent3>
        <a:accent4>
          <a:srgbClr val="000000"/>
        </a:accent4>
        <a:accent5>
          <a:srgbClr val="ACCDC4"/>
        </a:accent5>
        <a:accent6>
          <a:srgbClr val="9A5DC8"/>
        </a:accent6>
        <a:hlink>
          <a:srgbClr val="7D96D3"/>
        </a:hlink>
        <a:folHlink>
          <a:srgbClr val="DEDB7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2">
        <a:dk1>
          <a:srgbClr val="000000"/>
        </a:dk1>
        <a:lt1>
          <a:srgbClr val="FFFFFF"/>
        </a:lt1>
        <a:dk2>
          <a:srgbClr val="37399B"/>
        </a:dk2>
        <a:lt2>
          <a:srgbClr val="C0C0C0"/>
        </a:lt2>
        <a:accent1>
          <a:srgbClr val="4987E3"/>
        </a:accent1>
        <a:accent2>
          <a:srgbClr val="D23516"/>
        </a:accent2>
        <a:accent3>
          <a:srgbClr val="FFFFFF"/>
        </a:accent3>
        <a:accent4>
          <a:srgbClr val="000000"/>
        </a:accent4>
        <a:accent5>
          <a:srgbClr val="B1C3EF"/>
        </a:accent5>
        <a:accent6>
          <a:srgbClr val="BE2F13"/>
        </a:accent6>
        <a:hlink>
          <a:srgbClr val="36A1B6"/>
        </a:hlink>
        <a:folHlink>
          <a:srgbClr val="7FB24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922tgp_connection_light 3">
        <a:dk1>
          <a:srgbClr val="000000"/>
        </a:dk1>
        <a:lt1>
          <a:srgbClr val="FFFFFF"/>
        </a:lt1>
        <a:dk2>
          <a:srgbClr val="000066"/>
        </a:dk2>
        <a:lt2>
          <a:srgbClr val="969696"/>
        </a:lt2>
        <a:accent1>
          <a:srgbClr val="117AC1"/>
        </a:accent1>
        <a:accent2>
          <a:srgbClr val="3E9887"/>
        </a:accent2>
        <a:accent3>
          <a:srgbClr val="FFFFFF"/>
        </a:accent3>
        <a:accent4>
          <a:srgbClr val="000000"/>
        </a:accent4>
        <a:accent5>
          <a:srgbClr val="AABEDD"/>
        </a:accent5>
        <a:accent6>
          <a:srgbClr val="37897A"/>
        </a:accent6>
        <a:hlink>
          <a:srgbClr val="D17FB6"/>
        </a:hlink>
        <a:folHlink>
          <a:srgbClr val="E3981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cdb2004211gl</Template>
  <TotalTime>343</TotalTime>
  <Words>1220</Words>
  <Application>Microsoft Office PowerPoint</Application>
  <PresentationFormat>Экран (4:3)</PresentationFormat>
  <Paragraphs>224</Paragraphs>
  <Slides>39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5" baseType="lpstr">
      <vt:lpstr>Arial</vt:lpstr>
      <vt:lpstr>Wingdings</vt:lpstr>
      <vt:lpstr>Calibri</vt:lpstr>
      <vt:lpstr>Times New Roman</vt:lpstr>
      <vt:lpstr>Verdana</vt:lpstr>
      <vt:lpstr>cdb2004211gl</vt:lpstr>
      <vt:lpstr>СПИРТЫ</vt:lpstr>
      <vt:lpstr>Содержание </vt:lpstr>
      <vt:lpstr>СПИРТЫ</vt:lpstr>
      <vt:lpstr>Классификация спиртов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Изомерия спиртов</vt:lpstr>
      <vt:lpstr>Изомерия положения гидроксильной группы в углеродной цепи</vt:lpstr>
      <vt:lpstr>CH3-CH2-CH2-CH2-OH бутанол-1 (н-бутиловый спирт)</vt:lpstr>
      <vt:lpstr>Физические свойства спиртов</vt:lpstr>
      <vt:lpstr>Температура кипения</vt:lpstr>
      <vt:lpstr>Презентация PowerPoint</vt:lpstr>
      <vt:lpstr>Строение молекулы этанола</vt:lpstr>
      <vt:lpstr>Химические свойства спиртов</vt:lpstr>
      <vt:lpstr>Типы реакций</vt:lpstr>
      <vt:lpstr>Реакция замещения водорода -ОН группы</vt:lpstr>
      <vt:lpstr>Реакция замещения  –ОН группы</vt:lpstr>
      <vt:lpstr>Презентация PowerPoint</vt:lpstr>
      <vt:lpstr>Реакция дегидратации</vt:lpstr>
      <vt:lpstr>Презентация PowerPoint</vt:lpstr>
      <vt:lpstr>Правило Зайцева</vt:lpstr>
      <vt:lpstr>Дегидратация вторичных спиртов</vt:lpstr>
      <vt:lpstr>Презентация PowerPoint</vt:lpstr>
      <vt:lpstr>Реакции окисления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Метанол и этанол</vt:lpstr>
      <vt:lpstr>Применение отдельных представителей</vt:lpstr>
      <vt:lpstr>Презентация PowerPoint</vt:lpstr>
      <vt:lpstr>Презентация PowerPoint</vt:lpstr>
      <vt:lpstr>Запомни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СПИРТЫ</dc:title>
  <dc:creator>Pushik</dc:creator>
  <cp:lastModifiedBy>Admin</cp:lastModifiedBy>
  <cp:revision>39</cp:revision>
  <dcterms:created xsi:type="dcterms:W3CDTF">2009-05-20T18:28:18Z</dcterms:created>
  <dcterms:modified xsi:type="dcterms:W3CDTF">2020-12-18T15:09:02Z</dcterms:modified>
</cp:coreProperties>
</file>