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7" r:id="rId19"/>
    <p:sldId id="278" r:id="rId20"/>
    <p:sldId id="279" r:id="rId21"/>
    <p:sldId id="280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98120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Связь общения и </a:t>
            </a:r>
            <a:r>
              <a:rPr lang="ru-RU" sz="3100" b="1" dirty="0" smtClean="0"/>
              <a:t>деятельности (27.11.2020)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000" dirty="0" smtClean="0">
                <a:solidFill>
                  <a:schemeClr val="tx1"/>
                </a:solidFill>
              </a:rPr>
              <a:t>Задание</a:t>
            </a:r>
            <a:r>
              <a:rPr lang="ru-RU" sz="2000" dirty="0">
                <a:solidFill>
                  <a:schemeClr val="tx1"/>
                </a:solidFill>
              </a:rPr>
              <a:t>: перепишите лекцию в тетрадь и выполните письменно тест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Социально-психологические механизмы воздействия в процессе общения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400" dirty="0" smtClean="0"/>
              <a:t>Воздействие (или влияние) на партнеров общения может осуществляться преднамеренно и непреднамеренно (человек оказывает влияние на других только фактом своего присутствия). 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	Преднамеренное</a:t>
            </a:r>
            <a:r>
              <a:rPr lang="ru-RU" sz="2400" dirty="0" smtClean="0"/>
              <a:t> влияние совершается зачем-то, для чего-то, т. е. имеет цель, </a:t>
            </a:r>
          </a:p>
          <a:p>
            <a:pPr>
              <a:buNone/>
            </a:pPr>
            <a:r>
              <a:rPr lang="ru-RU" sz="2400" b="1" dirty="0" smtClean="0"/>
              <a:t>	непреднамеренное </a:t>
            </a:r>
            <a:r>
              <a:rPr lang="ru-RU" sz="2400" dirty="0" smtClean="0"/>
              <a:t>— почему-то, т. е. имеет только причину (например, обаяние человека).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К неимперативным прямым формам</a:t>
            </a:r>
            <a:r>
              <a:rPr lang="ru-RU" dirty="0" smtClean="0"/>
              <a:t> воздействия на субъекта относятся просьба, предложение (совет), убеждение, похвала, поддержка и утешение.</a:t>
            </a:r>
          </a:p>
          <a:p>
            <a:r>
              <a:rPr lang="ru-RU" b="1" i="1" dirty="0" smtClean="0"/>
              <a:t>К императивным прямым формам</a:t>
            </a:r>
            <a:r>
              <a:rPr lang="ru-RU" dirty="0" smtClean="0"/>
              <a:t> воздействия относятся приказы, требования, запрещения и принуждение.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715000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 smtClean="0"/>
              <a:t>Приказ — </a:t>
            </a:r>
            <a:r>
              <a:rPr lang="ru-RU" dirty="0" smtClean="0"/>
              <a:t>официальное распоряжение того, кто облечен властью.</a:t>
            </a:r>
          </a:p>
          <a:p>
            <a:r>
              <a:rPr lang="ru-RU" i="1" dirty="0" smtClean="0"/>
              <a:t>Требование — </a:t>
            </a:r>
            <a:r>
              <a:rPr lang="ru-RU" dirty="0" smtClean="0"/>
              <a:t>это выраженная в решительной, категоричной форме просьба о том, что должно быть выполнено, на что требующий имеет право</a:t>
            </a:r>
            <a:r>
              <a:rPr lang="ru-RU" i="1" dirty="0" smtClean="0"/>
              <a:t>.</a:t>
            </a:r>
            <a:endParaRPr lang="ru-RU" dirty="0" smtClean="0"/>
          </a:p>
          <a:p>
            <a:r>
              <a:rPr lang="ru-RU" i="1" dirty="0" smtClean="0"/>
              <a:t>Запрет — </a:t>
            </a:r>
            <a:r>
              <a:rPr lang="ru-RU" dirty="0" smtClean="0"/>
              <a:t>форма воздействия, при которой человеку не позволяют что-либо делать, использовать.</a:t>
            </a:r>
          </a:p>
          <a:p>
            <a:r>
              <a:rPr lang="ru-RU" i="1" dirty="0" smtClean="0"/>
              <a:t>Принуждение</a:t>
            </a:r>
            <a:r>
              <a:rPr lang="ru-RU" dirty="0" smtClean="0"/>
              <a:t>  выражается в прямом требовании согласиться с предлагаемым мнением или решением, принять готовый эталон поведения и т. д. при несогласии субъекта с этим.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		Заражение</a:t>
            </a:r>
            <a:r>
              <a:rPr lang="ru-RU" dirty="0" smtClean="0"/>
              <a:t> – это бессознательная, спонтанная форма включения личности в сопереживание общего психического состояния с большой группой людей одновременно, а также способ воздействия, приводящий к подобному состоянию.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Функции заражения:</a:t>
            </a:r>
          </a:p>
          <a:p>
            <a:pPr>
              <a:buNone/>
            </a:pPr>
            <a:r>
              <a:rPr lang="ru-RU" dirty="0" smtClean="0"/>
              <a:t>1) усиление групповой сплоченности, если такая сплоченность уже есть;</a:t>
            </a:r>
          </a:p>
          <a:p>
            <a:pPr>
              <a:buNone/>
            </a:pPr>
            <a:r>
              <a:rPr lang="ru-RU" dirty="0" smtClean="0"/>
              <a:t>2) компенсация недостаточной сплоченности.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Внушение</a:t>
            </a:r>
            <a:r>
              <a:rPr lang="ru-RU" dirty="0" smtClean="0"/>
              <a:t> – это социально-психологический механизм целенаправленного, неаргументированного воздействия, ориентированный на формирование общего психического состояния и побуждений к индивидуальным или массовым действиям.</a:t>
            </a:r>
          </a:p>
          <a:p>
            <a:r>
              <a:rPr lang="ru-RU" dirty="0" smtClean="0"/>
              <a:t>Внушение характеризуется некритическим восприятием информации и осуществляется вербальными средствами на основе эмоциональной готовности человека получить установку к действию.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i="1" u="sng" dirty="0" smtClean="0"/>
              <a:t>Условия, необходимые для эффективного внушения:</a:t>
            </a:r>
          </a:p>
          <a:p>
            <a:pPr>
              <a:buNone/>
            </a:pPr>
            <a:r>
              <a:rPr lang="ru-RU" sz="2400" dirty="0" smtClean="0"/>
              <a:t>1) авторитетность источника информации;</a:t>
            </a:r>
          </a:p>
          <a:p>
            <a:pPr>
              <a:buNone/>
            </a:pPr>
            <a:r>
              <a:rPr lang="ru-RU" sz="2400" dirty="0" smtClean="0"/>
              <a:t>2) доверие к нему;</a:t>
            </a:r>
          </a:p>
          <a:p>
            <a:pPr>
              <a:buNone/>
            </a:pPr>
            <a:r>
              <a:rPr lang="ru-RU" sz="2400" dirty="0" smtClean="0"/>
              <a:t>3) отсутствие сопротивления к внушающему воздействию.</a:t>
            </a:r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sz="2400" i="1" u="sng" dirty="0" smtClean="0"/>
              <a:t>Отличительные особенности внушения:</a:t>
            </a:r>
          </a:p>
          <a:p>
            <a:r>
              <a:rPr lang="ru-RU" sz="2400" dirty="0" smtClean="0"/>
              <a:t>1) внушающий сам не находится в том же эмоциональном состоянии, что и внушаемый;</a:t>
            </a:r>
          </a:p>
          <a:p>
            <a:r>
              <a:rPr lang="ru-RU" sz="2400" dirty="0" smtClean="0"/>
              <a:t>2) внушение – это персонифицированное эмоционально-волевое воздействие;</a:t>
            </a:r>
          </a:p>
          <a:p>
            <a:r>
              <a:rPr lang="ru-RU" sz="2400" dirty="0" smtClean="0"/>
              <a:t>3) внушение носит вербальный характер и не нуждается в доказательстве и логике.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	Убеждение</a:t>
            </a:r>
            <a:r>
              <a:rPr lang="ru-RU" dirty="0" smtClean="0"/>
              <a:t> – это социально-психологический механизм общения, строящийся на системе логических доказательств, ориентированных на критически настроенную личность.</a:t>
            </a:r>
          </a:p>
          <a:p>
            <a:pPr algn="ctr">
              <a:buNone/>
            </a:pPr>
            <a:r>
              <a:rPr lang="ru-RU" dirty="0" smtClean="0"/>
              <a:t>	</a:t>
            </a:r>
            <a:r>
              <a:rPr lang="ru-RU" b="1" i="1" dirty="0" smtClean="0"/>
              <a:t>Отличительные особенности убеждения:</a:t>
            </a:r>
          </a:p>
          <a:p>
            <a:pPr>
              <a:buNone/>
            </a:pPr>
            <a:r>
              <a:rPr lang="ru-RU" dirty="0" smtClean="0"/>
              <a:t>1) убеждение ориентировано на формирование сознательной деятельности убеждаемого;</a:t>
            </a:r>
          </a:p>
          <a:p>
            <a:pPr>
              <a:buNone/>
            </a:pPr>
            <a:r>
              <a:rPr lang="ru-RU" dirty="0" smtClean="0"/>
              <a:t>2) при убеждении, принимающий информацию, делает выводы самостоятельно;</a:t>
            </a:r>
          </a:p>
          <a:p>
            <a:pPr>
              <a:buNone/>
            </a:pPr>
            <a:r>
              <a:rPr lang="ru-RU" dirty="0" smtClean="0"/>
              <a:t>3) убеждение представляет собой преимущественно интеллектуальное воздействие.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Условия эффективности убеждающего воздействия:</a:t>
            </a:r>
          </a:p>
          <a:p>
            <a:pPr>
              <a:buNone/>
            </a:pPr>
            <a:r>
              <a:rPr lang="ru-RU" dirty="0" smtClean="0"/>
              <a:t>1) содержание и форма убеждения отвечают уровню возрастного развития личности;</a:t>
            </a:r>
          </a:p>
          <a:p>
            <a:pPr>
              <a:buNone/>
            </a:pPr>
            <a:r>
              <a:rPr lang="ru-RU" dirty="0" smtClean="0"/>
              <a:t>2) убеждение строится с учетом индивидуальных особенностей адресата;</a:t>
            </a:r>
          </a:p>
          <a:p>
            <a:pPr>
              <a:buNone/>
            </a:pPr>
            <a:r>
              <a:rPr lang="ru-RU" dirty="0" smtClean="0"/>
              <a:t>3) убеждение является последовательным и доказательным;</a:t>
            </a:r>
          </a:p>
          <a:p>
            <a:pPr>
              <a:buNone/>
            </a:pPr>
            <a:r>
              <a:rPr lang="ru-RU" dirty="0" smtClean="0"/>
              <a:t>4) убеждение содержит обобщающие и конкретные факты;</a:t>
            </a:r>
          </a:p>
          <a:p>
            <a:pPr>
              <a:buNone/>
            </a:pPr>
            <a:r>
              <a:rPr lang="ru-RU" dirty="0" smtClean="0"/>
              <a:t>5) убеждение опирается на разум убеждаемого, его опыт и знания;</a:t>
            </a:r>
          </a:p>
          <a:p>
            <a:pPr>
              <a:buNone/>
            </a:pPr>
            <a:r>
              <a:rPr lang="ru-RU" dirty="0" smtClean="0"/>
              <a:t>6) убеждающий сам глубоко верит в то, в чем убеждает;</a:t>
            </a:r>
          </a:p>
          <a:p>
            <a:pPr>
              <a:buNone/>
            </a:pPr>
            <a:r>
              <a:rPr lang="ru-RU" dirty="0" smtClean="0"/>
              <a:t>7) заинтересованность человека, которому адресовано воздействие.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Подражание</a:t>
            </a:r>
            <a:r>
              <a:rPr lang="ru-RU" dirty="0" smtClean="0"/>
              <a:t> – это воспроизводство одним человеком определенных образцов поведения другого человека или группы людей.</a:t>
            </a:r>
          </a:p>
          <a:p>
            <a:pPr>
              <a:buNone/>
            </a:pPr>
            <a:r>
              <a:rPr lang="ru-RU" dirty="0" smtClean="0"/>
              <a:t>	Виды подражания:</a:t>
            </a:r>
          </a:p>
          <a:p>
            <a:pPr>
              <a:buNone/>
            </a:pPr>
            <a:r>
              <a:rPr lang="ru-RU" dirty="0" smtClean="0"/>
              <a:t>1) внутреннее и внешнее;</a:t>
            </a:r>
          </a:p>
          <a:p>
            <a:pPr>
              <a:buNone/>
            </a:pPr>
            <a:r>
              <a:rPr lang="ru-RU" dirty="0" smtClean="0"/>
              <a:t>3) подражание-мода и подражание-обычай.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Способы подражания:</a:t>
            </a:r>
          </a:p>
          <a:p>
            <a:pPr>
              <a:buNone/>
            </a:pPr>
            <a:r>
              <a:rPr lang="ru-RU" dirty="0" smtClean="0"/>
              <a:t>1) когда посредством наблюдения модели возникают новые реакции;</a:t>
            </a:r>
          </a:p>
          <a:p>
            <a:pPr>
              <a:buNone/>
            </a:pPr>
            <a:r>
              <a:rPr lang="ru-RU" dirty="0" smtClean="0"/>
              <a:t>2) когда наблюдение за награждением или наказанием модели усиливает или ослабляет сдерживаемое поведение;</a:t>
            </a:r>
          </a:p>
          <a:p>
            <a:pPr>
              <a:buNone/>
            </a:pPr>
            <a:r>
              <a:rPr lang="ru-RU" dirty="0" smtClean="0"/>
              <a:t>3) когда наблюдение модели способствует актуализации образцов поведения, ранее известных наблюдающему.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498080" cy="8842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Подходы о связи общения и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219200"/>
            <a:ext cx="7714488" cy="2438400"/>
          </a:xfrm>
        </p:spPr>
        <p:txBody>
          <a:bodyPr>
            <a:normAutofit/>
          </a:bodyPr>
          <a:lstStyle/>
          <a:p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1 подход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	Противопоставление общения и деятельности.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	Деятельность направлена на удовлетворение потребности, в деятельности есть субъект и объект.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	В общении субъект –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субъект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Общение – это только духовное речевое общение.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этика и психология делового общения\0006-006-Obschenie-i-dejatelno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429001"/>
            <a:ext cx="46482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Выполните тест: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Мезоуровень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общении: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 на уровне школы, университета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б) на уровне управления, торговли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в) на уровне межличностного общения с ближайшим окружением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4282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императивным прямым формам воздействия относятся: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похвала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убеждение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требования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0265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Конвенциональный уровень общения включает: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реализацию схемы общения, в которой собеседник не воспринимается как равный партнер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реализацию схемы партнер-соперник в игре, которую непременно надо выиграть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реализацию схемы равноправного человеческого общения в рамках принятых норм поведения</a:t>
            </a:r>
          </a:p>
        </p:txBody>
      </p:sp>
    </p:spTree>
    <p:extLst>
      <p:ext uri="{BB962C8B-B14F-4D97-AF65-F5344CB8AC3E}">
        <p14:creationId xmlns:p14="http://schemas.microsoft.com/office/powerpoint/2010/main" val="23596193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Заражение, как механизм воздействия, это: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система логических доказательств, ориентированных на критически настроенную личность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спонтанная форма включения личности в сопереживание общего психического состояния с группой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механизм целенаправленного неаргументированного воздействия , направленный на формирование общего состояния и побуждения к действиям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3818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)Воспроизводство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человеком определенных образцов поведения другого человека или группы, называется:</a:t>
            </a: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убеждение</a:t>
            </a: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подражание</a:t>
            </a: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игра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251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498080" cy="8842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Подходы о связи общения и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219200"/>
            <a:ext cx="7714488" cy="2438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000" i="1" u="sng" dirty="0" smtClean="0">
                <a:latin typeface="Arial" panose="020B0604020202020204" pitchFamily="34" charset="0"/>
                <a:cs typeface="Arial" pitchFamily="34" charset="0"/>
              </a:rPr>
              <a:t>2 подход</a:t>
            </a:r>
          </a:p>
          <a:p>
            <a:pPr algn="just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Единство общения и деятельности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Такой вывод логически вытекает из понимания, что любые формы общения есть специфические формы совместной деятельности людей: люди не просто «общаются» в процессе выполнения ими различных общественных функций, но они всегда общаются в некоторой деятельности, «по поводу» нее. Таким образом, общается всегда деятельный человек: его деятельность неизбежно пересекается с деятельностью других людей.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 descr="D:\этика и психология делового общения\slide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3581400"/>
            <a:ext cx="6048375" cy="3081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498080" cy="8842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Подходы о связи общения и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676400"/>
            <a:ext cx="7714488" cy="4114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000" i="1" u="sng" dirty="0" smtClean="0">
                <a:latin typeface="Arial" panose="020B0604020202020204" pitchFamily="34" charset="0"/>
                <a:cs typeface="Arial" pitchFamily="34" charset="0"/>
              </a:rPr>
              <a:t>3 подход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общение можно интерпретировать как особый вид деятельности. </a:t>
            </a:r>
          </a:p>
          <a:p>
            <a:pPr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Внутри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этой точки зрения выделяются две ее разновидности:</a:t>
            </a:r>
          </a:p>
          <a:p>
            <a:pPr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1. общение понимается как коммуникативная деятельность, или деятельность общения, выступающая самостоятельно на отдельном этапе онтогенеза, например у дошкольников и особенно в подростковом возрасте. </a:t>
            </a: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общение в общем плане понимается как один из видов деятельности (имеется в виду прежде всего речевая деятельность), и относительно нее отыскиваются все элементы, свойственные деятельности вообще (действия, операции, мотивы и пр.). 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Уровни и формы общения</a:t>
            </a:r>
            <a:endParaRPr lang="ru-RU" sz="4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/>
              <a:t>	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Уровни общения по Б.Г. Ананьеву: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1) 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микроуровень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– состоит из самых мелких элементов межличностного общения с ближайшим окружением, с которым человек живет и чаще всего вступает в контакт (семья, друзья);</a:t>
            </a:r>
          </a:p>
          <a:p>
            <a:pPr algn="just"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мезоуровень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– общение на уровне школы, производственной бригады и т. д.;</a:t>
            </a:r>
          </a:p>
          <a:p>
            <a:pPr algn="just"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3) 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макроуровень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включает такие крупные структуры, как управление и торговля.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Уровни общения по Э. Берну: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1) ритуалы – это определенный порядок действий, которым совершается и закрепляется обычай;</a:t>
            </a:r>
          </a:p>
          <a:p>
            <a:pPr algn="just"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2) времяпрепровождения (просмотр телевизора, чтение книг, танцы и т. д.);</a:t>
            </a:r>
          </a:p>
          <a:p>
            <a:pPr algn="just"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3) игры – виды деятельности, результатом которых не становится производство какого-либо продукта;</a:t>
            </a:r>
          </a:p>
          <a:p>
            <a:pPr algn="just"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4) близость – интимные отношения;</a:t>
            </a:r>
          </a:p>
          <a:p>
            <a:pPr algn="just"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5) деятельность – специфический вид активности человека, направленный на познание и преобразование окружающего мира.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 отечественной психологии следующая уровневая система: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1) </a:t>
            </a:r>
            <a:r>
              <a:rPr lang="ru-RU" sz="2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примитивный уровень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предполагает реализацию схемы общения, в которой собеседник не партнер, а нужный или мешающий предмет. Подобный уровень общения предлагается в состоянии опьянения, озлобления, в состоянии конфликта и т. д.;</a:t>
            </a:r>
          </a:p>
          <a:p>
            <a:pPr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2) </a:t>
            </a:r>
            <a:r>
              <a:rPr lang="ru-RU" sz="20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манипулятивный</a:t>
            </a:r>
            <a:r>
              <a:rPr lang="ru-RU" sz="2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уровень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реализуется схема партнер – соперник в игре, которую непременно надо выиграть, причем выигрыш – выгода (материальная, житейская или психологическая). При этом манипулятор улавливает и пытается использовать слабые места партнера;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3) </a:t>
            </a:r>
            <a:r>
              <a:rPr lang="ru-RU" sz="24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стандартизованный уровень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общение, основанное на стандартах, когда один из партнеров (или оба) не желают контакта, но без него не обойтись;</a:t>
            </a:r>
          </a:p>
          <a:p>
            <a:pPr algn="jus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4) </a:t>
            </a:r>
            <a:r>
              <a:rPr lang="ru-RU" sz="24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конвенциональный уровень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уровень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обычного равноправного человеческого общения в рамках принятых правил поведения. Этот уровень требует от партнеров высокой культуры общения, которое может рассматриваться как искусство и для овладения которым иному человеку приходится годами работать над собой. Он является оптимальным для разрешения личных и межличностных проблем в человеческих контактах;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5) </a:t>
            </a:r>
            <a:r>
              <a:rPr lang="ru-RU" sz="2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игровой уровень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характеризуется также как конвенциональный, но с повышенной положительной направленностью на партнера, интересом к нему и желанием породить подобный же интерес к себе со стороны партнера. </a:t>
            </a:r>
          </a:p>
          <a:p>
            <a:pPr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На этом уровне больше ценится возникшая человеческая связь, а не информативная компонента общения.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i="1" u="sng" dirty="0">
                <a:latin typeface="Arial" panose="020B0604020202020204" pitchFamily="34" charset="0"/>
                <a:cs typeface="Arial" panose="020B0604020202020204" pitchFamily="34" charset="0"/>
              </a:rPr>
              <a:t>6) уровень делового общения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– по сравнению с конвенциональным уровнем предполагает повышенную направленность на партнера как на участника коллективной деятельности. Главным на этом уровне является степень умственной и деловой активности партнера, его включенность в общую задачу. Идеален для групповой деятельности, для мозговых штурмов и т. д.;</a:t>
            </a:r>
          </a:p>
          <a:p>
            <a:pPr algn="just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i="1" u="sng" dirty="0">
                <a:latin typeface="Arial" panose="020B0604020202020204" pitchFamily="34" charset="0"/>
                <a:cs typeface="Arial" panose="020B0604020202020204" pitchFamily="34" charset="0"/>
              </a:rPr>
              <a:t>7) духовный уровень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– высший уровень человеческого общения, для которого характерно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взаиморастворение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в партнере, высокая спонтанность мысли и чувства, предельная свобода самовыражения.</a:t>
            </a:r>
          </a:p>
          <a:p>
            <a:pPr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107</TotalTime>
  <Words>1457</Words>
  <Application>Microsoft Office PowerPoint</Application>
  <PresentationFormat>Экран (4:3)</PresentationFormat>
  <Paragraphs>105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Corbel</vt:lpstr>
      <vt:lpstr>Gill Sans MT</vt:lpstr>
      <vt:lpstr>Times New Roman</vt:lpstr>
      <vt:lpstr>Verdana</vt:lpstr>
      <vt:lpstr>Wingdings 2</vt:lpstr>
      <vt:lpstr>Солнцестояние</vt:lpstr>
      <vt:lpstr>Связь общения и деятельности (27.11.2020)   Задание: перепишите лекцию в тетрадь и выполните письменно тест </vt:lpstr>
      <vt:lpstr>Подходы о связи общения и деятельности</vt:lpstr>
      <vt:lpstr>Подходы о связи общения и деятельности</vt:lpstr>
      <vt:lpstr>Подходы о связи общения и деятельности</vt:lpstr>
      <vt:lpstr>Уровни и формы общения</vt:lpstr>
      <vt:lpstr>Уровни общения по Э. Берну: </vt:lpstr>
      <vt:lpstr>В отечественной психологии следующая уровневая система: </vt:lpstr>
      <vt:lpstr>Презентация PowerPoint</vt:lpstr>
      <vt:lpstr>Презентация PowerPoint</vt:lpstr>
      <vt:lpstr>Социально-психологические механизмы воздействия в процессе общения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Выполните тест: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Связь общения и деятельности </dc:title>
  <dc:creator>Toma</dc:creator>
  <cp:lastModifiedBy>Томик</cp:lastModifiedBy>
  <cp:revision>5</cp:revision>
  <dcterms:created xsi:type="dcterms:W3CDTF">2016-09-22T00:36:20Z</dcterms:created>
  <dcterms:modified xsi:type="dcterms:W3CDTF">2020-11-30T07:56:34Z</dcterms:modified>
</cp:coreProperties>
</file>