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09800" y="762000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Речь и язык в </a:t>
            </a:r>
            <a:r>
              <a:rPr lang="ru-RU" dirty="0" smtClean="0">
                <a:solidFill>
                  <a:schemeClr val="tx1"/>
                </a:solidFill>
              </a:rPr>
              <a:t>общении (26.11.20.)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Задание</a:t>
            </a:r>
            <a:r>
              <a:rPr lang="ru-RU" sz="1600" dirty="0" smtClean="0">
                <a:solidFill>
                  <a:schemeClr val="tx1"/>
                </a:solidFill>
              </a:rPr>
              <a:t>: перепишите лекцию в тетрадь и выполните письменно тест 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С точки зрения </a:t>
            </a:r>
            <a:r>
              <a:rPr lang="ru-RU" i="1" dirty="0" smtClean="0"/>
              <a:t>формы существования языка </a:t>
            </a:r>
            <a:r>
              <a:rPr lang="ru-RU" dirty="0" smtClean="0"/>
              <a:t>общение делится на</a:t>
            </a:r>
            <a:r>
              <a:rPr lang="ru-RU" i="1" dirty="0" smtClean="0"/>
              <a:t> устное </a:t>
            </a:r>
            <a:r>
              <a:rPr lang="ru-RU" dirty="0" smtClean="0"/>
              <a:t>и </a:t>
            </a:r>
            <a:r>
              <a:rPr lang="ru-RU" i="1" dirty="0" smtClean="0"/>
              <a:t>письменное,</a:t>
            </a:r>
            <a:r>
              <a:rPr lang="ru-RU" dirty="0" smtClean="0"/>
              <a:t> внешнюю и внутреннюю, а с точки зрения </a:t>
            </a:r>
            <a:r>
              <a:rPr lang="ru-RU" i="1" dirty="0" smtClean="0"/>
              <a:t>количества участников - </a:t>
            </a:r>
            <a:r>
              <a:rPr lang="ru-RU" dirty="0" smtClean="0"/>
              <a:t>на </a:t>
            </a:r>
            <a:r>
              <a:rPr lang="ru-RU" i="1" dirty="0" smtClean="0"/>
              <a:t>межличностное </a:t>
            </a:r>
            <a:r>
              <a:rPr lang="ru-RU" dirty="0" smtClean="0"/>
              <a:t>и </a:t>
            </a:r>
            <a:r>
              <a:rPr lang="ru-RU" i="1" dirty="0" smtClean="0"/>
              <a:t>массовое.</a:t>
            </a:r>
          </a:p>
          <a:p>
            <a:pPr algn="just"/>
            <a:r>
              <a:rPr lang="ru-RU" dirty="0" smtClean="0"/>
              <a:t>Устная речь делится на диалогическую и монологическую.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Существует несколько типов внутренней речи. </a:t>
            </a:r>
          </a:p>
          <a:p>
            <a:pPr algn="just">
              <a:buNone/>
            </a:pPr>
            <a:r>
              <a:rPr lang="ru-RU" dirty="0" smtClean="0"/>
              <a:t>	1)	внутреннее проговаривание, т.е. «речь про себя». Такой тип речи сохраняет структуру внешней речи, но лишён фонации и является типичным, например, при решении задач в затруднённых условиях и т.д. </a:t>
            </a:r>
          </a:p>
          <a:p>
            <a:pPr algn="just">
              <a:buNone/>
            </a:pPr>
            <a:r>
              <a:rPr lang="ru-RU" dirty="0" smtClean="0"/>
              <a:t>	2) собственно внутренняя речь как средство мышления. В этом случае она пользуется специфическими единицами и имеет специфическую структуру. </a:t>
            </a:r>
          </a:p>
          <a:p>
            <a:pPr algn="just">
              <a:buNone/>
            </a:pPr>
            <a:r>
              <a:rPr lang="ru-RU" dirty="0" smtClean="0"/>
              <a:t>	3) представлен в форме внутреннего программирования, т.е. формирования и закрепления в специфических единицах замысла речевого высказывания, целого текста или его содержательных частей.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7467600" cy="5559552"/>
          </a:xfrm>
        </p:spPr>
        <p:txBody>
          <a:bodyPr>
            <a:normAutofit/>
          </a:bodyPr>
          <a:lstStyle/>
          <a:p>
            <a:r>
              <a:rPr lang="ru-RU" dirty="0" smtClean="0"/>
              <a:t>С точки зрения социального и культурного статуса различаются </a:t>
            </a:r>
            <a:r>
              <a:rPr lang="ru-RU" i="1" dirty="0" smtClean="0"/>
              <a:t>литературные и нелитературные формы языка</a:t>
            </a:r>
            <a:r>
              <a:rPr lang="ru-RU" dirty="0" smtClean="0"/>
              <a:t>.</a:t>
            </a:r>
          </a:p>
          <a:p>
            <a:r>
              <a:rPr lang="ru-RU" i="1" dirty="0" smtClean="0"/>
              <a:t>Литературная форма языка, </a:t>
            </a:r>
            <a:r>
              <a:rPr lang="ru-RU" dirty="0" smtClean="0"/>
              <a:t>иначе - </a:t>
            </a:r>
            <a:r>
              <a:rPr lang="ru-RU" i="1" dirty="0" smtClean="0"/>
              <a:t>литературный язык,</a:t>
            </a:r>
            <a:r>
              <a:rPr lang="ru-RU" dirty="0" smtClean="0"/>
              <a:t> понимается говорящими как образцовая. Основной признак - наличие устойчивых норм.</a:t>
            </a:r>
          </a:p>
          <a:p>
            <a:r>
              <a:rPr lang="ru-RU" b="1" dirty="0" smtClean="0"/>
              <a:t>Литературный язык имеет 2 формы: </a:t>
            </a:r>
            <a:r>
              <a:rPr lang="ru-RU" dirty="0" smtClean="0"/>
              <a:t>устную и письменную. </a:t>
            </a:r>
          </a:p>
          <a:p>
            <a:r>
              <a:rPr lang="ru-RU" dirty="0" smtClean="0"/>
              <a:t>Первая - звучащая речь, а вторая - графически оформленная. Устная форма изначальна. К </a:t>
            </a:r>
            <a:r>
              <a:rPr lang="ru-RU" i="1" dirty="0" smtClean="0"/>
              <a:t>нелитературным </a:t>
            </a:r>
            <a:r>
              <a:rPr lang="ru-RU" dirty="0" smtClean="0"/>
              <a:t>формам языка относятся территориальные и социальные диалекты, просторечие.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Стили русского литературного языка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Функциональные стили - это разновидности языка, определяемые сферами деятельности человека и имеющие свои нормы отбора и сочетания языковых средств.</a:t>
            </a:r>
          </a:p>
          <a:p>
            <a:r>
              <a:rPr lang="ru-RU" dirty="0" smtClean="0"/>
              <a:t>Каждый стиль отличается от других следующими признаками:</a:t>
            </a:r>
          </a:p>
          <a:p>
            <a:pPr>
              <a:buNone/>
            </a:pPr>
            <a:r>
              <a:rPr lang="ru-RU" dirty="0" smtClean="0"/>
              <a:t>-сферой использования;</a:t>
            </a:r>
          </a:p>
          <a:p>
            <a:pPr>
              <a:buNone/>
            </a:pPr>
            <a:r>
              <a:rPr lang="ru-RU" dirty="0" smtClean="0"/>
              <a:t>-целью общения;</a:t>
            </a:r>
          </a:p>
          <a:p>
            <a:pPr>
              <a:buNone/>
            </a:pPr>
            <a:r>
              <a:rPr lang="ru-RU" dirty="0" smtClean="0"/>
              <a:t>-формами, в которых он существует;</a:t>
            </a:r>
          </a:p>
          <a:p>
            <a:pPr>
              <a:buNone/>
            </a:pPr>
            <a:r>
              <a:rPr lang="ru-RU" dirty="0" smtClean="0"/>
              <a:t>-набором языковых средств.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Современный русский литературный язык представляет собой систему стилей:</a:t>
            </a:r>
          </a:p>
          <a:p>
            <a:pPr>
              <a:buNone/>
            </a:pPr>
            <a:r>
              <a:rPr lang="ru-RU" dirty="0" smtClean="0"/>
              <a:t>-научный;</a:t>
            </a:r>
          </a:p>
          <a:p>
            <a:pPr>
              <a:buNone/>
            </a:pPr>
            <a:r>
              <a:rPr lang="ru-RU" dirty="0" smtClean="0"/>
              <a:t>-официально-деловой;</a:t>
            </a:r>
          </a:p>
          <a:p>
            <a:pPr>
              <a:buNone/>
            </a:pPr>
            <a:r>
              <a:rPr lang="ru-RU" dirty="0" smtClean="0"/>
              <a:t>-публицистический.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72400" cy="4873752"/>
          </a:xfrm>
        </p:spPr>
        <p:txBody>
          <a:bodyPr/>
          <a:lstStyle/>
          <a:p>
            <a:r>
              <a:rPr lang="ru-RU" i="1" dirty="0" smtClean="0"/>
              <a:t>Научный стиль.</a:t>
            </a:r>
            <a:r>
              <a:rPr lang="ru-RU" dirty="0" smtClean="0"/>
              <a:t> Главные функции - информативная и воздействующая. Ведущий признак </a:t>
            </a:r>
            <a:r>
              <a:rPr lang="ru-RU" dirty="0" err="1" smtClean="0"/>
              <a:t>терминологичность</a:t>
            </a:r>
            <a:r>
              <a:rPr lang="ru-RU" dirty="0" smtClean="0"/>
              <a:t> словарного состава. Стиль делится на собственно-научный, научно-учебный, научно-популярный </a:t>
            </a:r>
            <a:r>
              <a:rPr lang="ru-RU" dirty="0" err="1" smtClean="0"/>
              <a:t>подстили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Черты научного стиля:</a:t>
            </a:r>
          </a:p>
          <a:p>
            <a:pPr>
              <a:buNone/>
            </a:pPr>
            <a:r>
              <a:rPr lang="ru-RU" dirty="0" smtClean="0"/>
              <a:t>-отвлеченность,</a:t>
            </a:r>
          </a:p>
          <a:p>
            <a:pPr>
              <a:buNone/>
            </a:pPr>
            <a:r>
              <a:rPr lang="ru-RU" dirty="0" smtClean="0"/>
              <a:t>-обобщенность,</a:t>
            </a:r>
          </a:p>
          <a:p>
            <a:pPr>
              <a:buNone/>
            </a:pPr>
            <a:r>
              <a:rPr lang="ru-RU" dirty="0" smtClean="0"/>
              <a:t>-подчеркнутая логичность и связность выражения.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i="1" dirty="0" smtClean="0"/>
              <a:t>Официально-деловой стиль.</a:t>
            </a:r>
            <a:r>
              <a:rPr lang="ru-RU" dirty="0" smtClean="0"/>
              <a:t> Официально-деловой стиль называют языком законов. Главные функции - повелевающая и информативная. </a:t>
            </a:r>
          </a:p>
          <a:p>
            <a:r>
              <a:rPr lang="ru-RU" dirty="0" smtClean="0"/>
              <a:t>Черты официально-делового стиля:</a:t>
            </a:r>
          </a:p>
          <a:p>
            <a:pPr>
              <a:buNone/>
            </a:pPr>
            <a:r>
              <a:rPr lang="ru-RU" dirty="0" smtClean="0"/>
              <a:t>-точность;</a:t>
            </a:r>
          </a:p>
          <a:p>
            <a:pPr>
              <a:buNone/>
            </a:pPr>
            <a:r>
              <a:rPr lang="ru-RU" dirty="0" smtClean="0"/>
              <a:t>-предписывающий характер;</a:t>
            </a:r>
          </a:p>
          <a:p>
            <a:pPr>
              <a:buNone/>
            </a:pPr>
            <a:r>
              <a:rPr lang="ru-RU" dirty="0" smtClean="0"/>
              <a:t>-</a:t>
            </a:r>
            <a:r>
              <a:rPr lang="ru-RU" dirty="0" err="1" smtClean="0"/>
              <a:t>обезличенность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-стандартность;</a:t>
            </a:r>
          </a:p>
          <a:p>
            <a:pPr>
              <a:buNone/>
            </a:pPr>
            <a:r>
              <a:rPr lang="ru-RU" dirty="0" smtClean="0"/>
              <a:t>-тенденция к стереотипу.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i="1" dirty="0" smtClean="0"/>
              <a:t>Публицистический стиль. </a:t>
            </a:r>
            <a:r>
              <a:rPr lang="ru-RU" dirty="0" smtClean="0"/>
              <a:t>Основные функции - информативная, воздействующая. Сочетает в себе экспрессию и стандарт. Публицистический стиль - информация для широкого круга. Может быть в устной и письменной форме.</a:t>
            </a:r>
          </a:p>
          <a:p>
            <a:r>
              <a:rPr lang="ru-RU" dirty="0" smtClean="0"/>
              <a:t>Черты публицистического стиля:</a:t>
            </a:r>
          </a:p>
          <a:p>
            <a:pPr>
              <a:buNone/>
            </a:pPr>
            <a:r>
              <a:rPr lang="ru-RU" dirty="0" smtClean="0"/>
              <a:t>-экспрессивность, эмоциональность,</a:t>
            </a:r>
          </a:p>
          <a:p>
            <a:pPr>
              <a:buNone/>
            </a:pPr>
            <a:r>
              <a:rPr lang="ru-RU" dirty="0" smtClean="0"/>
              <a:t>-наличие гибкого стандарта.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7467600" cy="5711952"/>
          </a:xfrm>
        </p:spPr>
        <p:txBody>
          <a:bodyPr>
            <a:normAutofit lnSpcReduction="10000"/>
          </a:bodyPr>
          <a:lstStyle/>
          <a:p>
            <a:r>
              <a:rPr lang="ru-RU" i="1" dirty="0" smtClean="0"/>
              <a:t>Разговорная речь. </a:t>
            </a:r>
            <a:r>
              <a:rPr lang="ru-RU" dirty="0" smtClean="0"/>
              <a:t>В ней оформляются обычно диалоги и монологи на бытовые темы. Выделять ее как разговорный стиль представляется не совсем верным.</a:t>
            </a:r>
          </a:p>
          <a:p>
            <a:r>
              <a:rPr lang="ru-RU" i="1" dirty="0" smtClean="0"/>
              <a:t>Язык художественной литературы. </a:t>
            </a:r>
            <a:r>
              <a:rPr lang="ru-RU" dirty="0" smtClean="0"/>
              <a:t>Вся организация языковых средств в художественной литературе подчинена не просто передаче содержания, а передаче художественными средствами. Главная функция языка художественной литературы - эстетическая (или поэтическая). С этой целью в языке художественной литературы могут использоваться не только функциональные разновидности литературного языка, но и нелитературные формы национального языка: диалекты, просторечие, жаргонизмы.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Типы приема и передачи информации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Человек использует естественный язык с двумя целями: не только передать информацию, но еще и понять мир. </a:t>
            </a:r>
          </a:p>
          <a:p>
            <a:r>
              <a:rPr lang="ru-RU" dirty="0" smtClean="0"/>
              <a:t>Но оказывается, что прием и передача информации могут быть осуществлены, кроме естественного языка, как минимум еще двумя способами, соответствующими двум интеллектуальным возможностям человека: </a:t>
            </a:r>
            <a:r>
              <a:rPr lang="ru-RU" b="1" dirty="0" smtClean="0"/>
              <a:t>образному мышлению и </a:t>
            </a:r>
            <a:r>
              <a:rPr lang="ru-RU" b="1" dirty="0" err="1" smtClean="0"/>
              <a:t>сенсорике</a:t>
            </a:r>
            <a:r>
              <a:rPr lang="ru-RU" b="1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К вербальным средствам общения относится </a:t>
            </a:r>
            <a:r>
              <a:rPr lang="ru-RU" i="1" u="sng" dirty="0" smtClean="0"/>
              <a:t>человеческая речь.</a:t>
            </a:r>
            <a:r>
              <a:rPr lang="ru-RU" dirty="0" smtClean="0"/>
              <a:t> </a:t>
            </a:r>
          </a:p>
          <a:p>
            <a:pPr algn="just"/>
            <a:r>
              <a:rPr lang="ru-RU" dirty="0" smtClean="0"/>
              <a:t>Специалистами по общению подсчитано, что современный деловой человек за день произносит примерно 30 тыс. слов,  или более 3 тысяч слов в час.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Образное мышление</a:t>
            </a:r>
            <a:r>
              <a:rPr lang="ru-RU" dirty="0" smtClean="0"/>
              <a:t> - это восприятие мира в виде картинки. Художественное полотно или скульптура - это тоже текст, несущий немалую смысловую нагрузку. </a:t>
            </a:r>
          </a:p>
          <a:p>
            <a:r>
              <a:rPr lang="ru-RU" dirty="0" smtClean="0"/>
              <a:t>Мышление зрительными образами знакомо каждому человеку, например, когда он вспоминает эпизод из своей жизни, не расчлененный словесно, а зафиксированный сознанием в виде фотографии.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24800" cy="4873752"/>
          </a:xfrm>
        </p:spPr>
        <p:txBody>
          <a:bodyPr/>
          <a:lstStyle/>
          <a:p>
            <a:r>
              <a:rPr lang="ru-RU" dirty="0" smtClean="0"/>
              <a:t>Под </a:t>
            </a:r>
            <a:r>
              <a:rPr lang="ru-RU" b="1" dirty="0" err="1" smtClean="0"/>
              <a:t>сенсорикой</a:t>
            </a:r>
            <a:r>
              <a:rPr lang="ru-RU" b="1" dirty="0" smtClean="0"/>
              <a:t> </a:t>
            </a:r>
            <a:r>
              <a:rPr lang="ru-RU" dirty="0" smtClean="0"/>
              <a:t>понимается биоэнергетический способ обмена информацией, при котором человек ничего не говорит и ничего не демонстрирует, но при этом передает информацию, и она воспринимается теми, к кому она направлена.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	Таким образом, от природы люди наделены 3 разными формами мышления: </a:t>
            </a:r>
          </a:p>
          <a:p>
            <a:r>
              <a:rPr lang="ru-RU" dirty="0" smtClean="0"/>
              <a:t>естественным языком, </a:t>
            </a:r>
          </a:p>
          <a:p>
            <a:r>
              <a:rPr lang="ru-RU" dirty="0" smtClean="0"/>
              <a:t>образным </a:t>
            </a:r>
          </a:p>
          <a:p>
            <a:r>
              <a:rPr lang="ru-RU" dirty="0" smtClean="0"/>
              <a:t>сенсорным мышлением.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Выполните тест: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Аккумулятивная функция языка заключается в том, что: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а) язык выступает как выражение деятельности сознания;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б) язык выступает как средство накопления и хранения знаний;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в) язык  как средство выражения чувств и эмоций.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8673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Язык как средство формирования мыслей заключается в: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А) контактоустанавливающей функции языка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Б)  конструктивной функции языка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В) коммуникативной функции языка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3533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Структурными единицами речи являются: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а) высказывания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б) слова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в) предложения</a:t>
            </a:r>
          </a:p>
        </p:txBody>
      </p:sp>
    </p:spTree>
    <p:extLst>
      <p:ext uri="{BB962C8B-B14F-4D97-AF65-F5344CB8AC3E}">
        <p14:creationId xmlns:p14="http://schemas.microsoft.com/office/powerpoint/2010/main" val="29873318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Официально-деловой стиль русского языка содержит следующие характеристики: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отвлеченность, обобщенность, подчеркнутая логичность и связность выражения;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экспрессивность, эмоциональность, наличие гибкого стандарта;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 точность, предписывающий характер,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обезличенность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стандартность, тенденция к стереотипу.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18582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5) Кроме языка, назовите еще два приема и передачи информации.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1298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6) Закрытые вопросы предполагают: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развернутый ответ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однозначный ответ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 формулировки ответов в самом вопросе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937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7696200" cy="57119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i="1" dirty="0" smtClean="0"/>
              <a:t>Язык</a:t>
            </a:r>
            <a:r>
              <a:rPr lang="ru-RU" dirty="0" smtClean="0"/>
              <a:t> - это система знаков и способов их соединения, которая служит орудием выражения мыслей, чувств и волеизъявлений людей и является важнейшим средством человеческого общения. </a:t>
            </a:r>
          </a:p>
          <a:p>
            <a:pPr algn="just"/>
            <a:r>
              <a:rPr lang="ru-RU" b="1" i="1" dirty="0" smtClean="0"/>
              <a:t>Язык</a:t>
            </a:r>
            <a:r>
              <a:rPr lang="ru-RU" dirty="0" smtClean="0"/>
              <a:t> </a:t>
            </a:r>
            <a:r>
              <a:rPr lang="ru-RU" b="1" dirty="0" smtClean="0"/>
              <a:t>- это зеркало культуры</a:t>
            </a:r>
            <a:r>
              <a:rPr lang="ru-RU" dirty="0" smtClean="0"/>
              <a:t>, в нем отражается не только реальный мир, окружающий человека, не только реальные условия его жизни, но и общественное самосознание народа, его менталитет, национальный характер, образ жизни, традиции, обычаи, мораль, система ценностей.</a:t>
            </a:r>
          </a:p>
          <a:p>
            <a:pPr algn="just"/>
            <a:r>
              <a:rPr lang="ru-RU" b="1" i="1" dirty="0" smtClean="0"/>
              <a:t> Язык</a:t>
            </a:r>
            <a:r>
              <a:rPr lang="ru-RU" i="1" dirty="0" smtClean="0"/>
              <a:t> </a:t>
            </a:r>
            <a:r>
              <a:rPr lang="ru-RU" dirty="0" smtClean="0"/>
              <a:t>- это и передатчик, носитель культуры, он передает сокровища национальной культуры, хранящейся в нем, из поколения в поколение. </a:t>
            </a:r>
          </a:p>
          <a:p>
            <a:pPr algn="just"/>
            <a:r>
              <a:rPr lang="ru-RU" b="1" i="1" dirty="0" smtClean="0"/>
              <a:t>Язык - </a:t>
            </a:r>
            <a:r>
              <a:rPr lang="ru-RU" dirty="0" smtClean="0"/>
              <a:t>это и орудие, инструмент культуры. Он формирует личность человека, носителя языка, через навязанные ему языком и заложенные в языке видение мира, менталитет, отношение к людям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Функции языка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i="1" dirty="0" smtClean="0"/>
              <a:t>Коммуникативная. </a:t>
            </a:r>
            <a:r>
              <a:rPr lang="ru-RU" dirty="0" smtClean="0"/>
              <a:t>Язык выступает в роли основного средства общения. Благодаря наличию у языка такой функции люди имеют возможность полноценного общения с себе подобными.</a:t>
            </a:r>
          </a:p>
          <a:p>
            <a:pPr algn="just"/>
            <a:r>
              <a:rPr lang="ru-RU" i="1" dirty="0" smtClean="0"/>
              <a:t>Познавательная. </a:t>
            </a:r>
            <a:r>
              <a:rPr lang="ru-RU" dirty="0" smtClean="0"/>
              <a:t>Язык как выражение деятельности сознания. Основную часть информации о мире мы получаем через язык.</a:t>
            </a:r>
          </a:p>
          <a:p>
            <a:pPr algn="just"/>
            <a:r>
              <a:rPr lang="ru-RU" i="1" dirty="0" smtClean="0"/>
              <a:t>Аккумулятивная. </a:t>
            </a:r>
            <a:r>
              <a:rPr lang="ru-RU" dirty="0" smtClean="0"/>
              <a:t>Язык как средство накопления и хранения знаний. Приобретенные опыт и знания человек старается удержать, чтобы использовать их в будущем. В повседневной жизни нас выручают конспекты, дневники, записные книжки.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731838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Функции языка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772400" cy="5334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i="1" dirty="0" smtClean="0"/>
              <a:t>Конструктивная. </a:t>
            </a:r>
            <a:r>
              <a:rPr lang="ru-RU" dirty="0" smtClean="0"/>
              <a:t>Язык  как средство формирования мыслей. При помощи языка мысль «материализуется», приобретает звуковую форму. Выраженная словесно, мысль становится отчетливой, ясной для самого говорящего.</a:t>
            </a:r>
          </a:p>
          <a:p>
            <a:pPr algn="just"/>
            <a:r>
              <a:rPr lang="ru-RU" i="1" dirty="0" smtClean="0"/>
              <a:t>Эмоциональная. </a:t>
            </a:r>
            <a:r>
              <a:rPr lang="ru-RU" dirty="0" smtClean="0"/>
              <a:t>Язык как одно из средств выражения чувств и эмоций. Эта функция реализуется в речи только тогда, когда прямо выражается эмоциональное отношение человека к тому, о чем он говорит. Большую роль при этом играет интонация.</a:t>
            </a:r>
          </a:p>
          <a:p>
            <a:pPr algn="just"/>
            <a:r>
              <a:rPr lang="ru-RU" i="1" dirty="0" smtClean="0"/>
              <a:t>Контактоустанавливающая. </a:t>
            </a:r>
            <a:r>
              <a:rPr lang="ru-RU" dirty="0" smtClean="0"/>
              <a:t>Язык как средство  установления контакта между людьми. Иногда общение как бы бесцельно, информативность его нулевая, лишь готовится почва для дальнейшего плодотворного, доверительного общения.</a:t>
            </a:r>
          </a:p>
          <a:p>
            <a:pPr algn="just"/>
            <a:r>
              <a:rPr lang="ru-RU" i="1" dirty="0" smtClean="0"/>
              <a:t>Этническая. </a:t>
            </a:r>
            <a:r>
              <a:rPr lang="ru-RU" dirty="0" smtClean="0"/>
              <a:t>Язык как средство объединения народа.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Язык существует и реализуется через речь. 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На сегодняшний момент в мире существует свыше 5000 языков и диалектов, каждый из которых имеет свой словарный фонд и грамматический строй.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Если язык представляет собой систему знаков и символов, то речь - это процесс пользования языком. </a:t>
            </a:r>
          </a:p>
          <a:p>
            <a:pPr algn="just"/>
            <a:r>
              <a:rPr lang="ru-RU" dirty="0" smtClean="0"/>
              <a:t>Речь представляет собой исторически сложившуюся форму общения людей посредством языка. </a:t>
            </a:r>
          </a:p>
          <a:p>
            <a:pPr algn="just"/>
            <a:r>
              <a:rPr lang="ru-RU" dirty="0" smtClean="0"/>
              <a:t>Если основными структурными единицами языка считаются слова и предложения, то в речевом общении это - высказывания как единицы смысла. Основной особенностью таких высказываний является их обращённость, </a:t>
            </a:r>
            <a:r>
              <a:rPr lang="ru-RU" dirty="0" err="1" smtClean="0"/>
              <a:t>адресность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Функции речи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i="1" dirty="0" smtClean="0"/>
              <a:t>коммуникативная функция</a:t>
            </a:r>
            <a:r>
              <a:rPr lang="ru-RU" dirty="0" smtClean="0"/>
              <a:t>, или функция человеческого общения. В рамках коммуникативной функции принято различать функции сообщения и побуждения к действию. </a:t>
            </a:r>
          </a:p>
          <a:p>
            <a:pPr algn="just"/>
            <a:endParaRPr lang="ru-RU" dirty="0" smtClean="0"/>
          </a:p>
          <a:p>
            <a:pPr algn="just"/>
            <a:r>
              <a:rPr lang="ru-RU" i="1" dirty="0" smtClean="0"/>
              <a:t>речемыслительная функция</a:t>
            </a:r>
            <a:r>
              <a:rPr lang="ru-RU" dirty="0" smtClean="0"/>
              <a:t>, или функция мышления. Формой выражения мысли речь становится благодаря тому, что может обозначать те или иные предметы, явления, действия, качества и т.д. В этом случае говорят о семантической или </a:t>
            </a:r>
            <a:r>
              <a:rPr lang="ru-RU" dirty="0" err="1" smtClean="0"/>
              <a:t>сигнитивной</a:t>
            </a:r>
            <a:r>
              <a:rPr lang="ru-RU" dirty="0" smtClean="0"/>
              <a:t> функции речи.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	Под</a:t>
            </a:r>
            <a:r>
              <a:rPr lang="ru-RU" i="1" dirty="0" smtClean="0"/>
              <a:t> речевой деятельностью</a:t>
            </a:r>
            <a:r>
              <a:rPr lang="ru-RU" dirty="0" smtClean="0"/>
              <a:t> понимается ситуация, когда для общения с другими людьми человек использует </a:t>
            </a:r>
            <a:r>
              <a:rPr lang="ru-RU" i="1" dirty="0" smtClean="0"/>
              <a:t>язык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		Существует несколько видов </a:t>
            </a:r>
            <a:r>
              <a:rPr lang="ru-RU" i="1" dirty="0" smtClean="0"/>
              <a:t>речевой деятельности:</a:t>
            </a:r>
            <a:endParaRPr lang="ru-RU" dirty="0" smtClean="0"/>
          </a:p>
          <a:p>
            <a:r>
              <a:rPr lang="ru-RU" i="1" dirty="0" smtClean="0"/>
              <a:t>говорение </a:t>
            </a:r>
            <a:r>
              <a:rPr lang="ru-RU" dirty="0" smtClean="0"/>
              <a:t>- использование языка для того, чтобы что-то сообщить;</a:t>
            </a:r>
          </a:p>
          <a:p>
            <a:r>
              <a:rPr lang="ru-RU" i="1" dirty="0" smtClean="0"/>
              <a:t>слушание </a:t>
            </a:r>
            <a:r>
              <a:rPr lang="ru-RU" dirty="0" smtClean="0"/>
              <a:t>- восприятие содержания звучащей речи;</a:t>
            </a:r>
          </a:p>
          <a:p>
            <a:r>
              <a:rPr lang="ru-RU" i="1" dirty="0" smtClean="0"/>
              <a:t>письмо </a:t>
            </a:r>
            <a:r>
              <a:rPr lang="ru-RU" dirty="0" smtClean="0"/>
              <a:t>- фиксация содержания речи на бумаге;</a:t>
            </a:r>
          </a:p>
          <a:p>
            <a:r>
              <a:rPr lang="ru-RU" i="1" dirty="0" smtClean="0"/>
              <a:t>чтение </a:t>
            </a:r>
            <a:r>
              <a:rPr lang="ru-RU" dirty="0" smtClean="0"/>
              <a:t>- восприятие зафиксированной на бумаге информации.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123</TotalTime>
  <Words>1468</Words>
  <Application>Microsoft Office PowerPoint</Application>
  <PresentationFormat>Экран (4:3)</PresentationFormat>
  <Paragraphs>103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3" baseType="lpstr">
      <vt:lpstr>Century Schoolbook</vt:lpstr>
      <vt:lpstr>Times New Roman</vt:lpstr>
      <vt:lpstr>Wingdings</vt:lpstr>
      <vt:lpstr>Wingdings 2</vt:lpstr>
      <vt:lpstr>Эркер</vt:lpstr>
      <vt:lpstr>Речь и язык в общении (26.11.20.)   Задание: перепишите лекцию в тетрадь и выполните письменно тест  </vt:lpstr>
      <vt:lpstr>Презентация PowerPoint</vt:lpstr>
      <vt:lpstr>Презентация PowerPoint</vt:lpstr>
      <vt:lpstr>Функции языка</vt:lpstr>
      <vt:lpstr>Функции языка</vt:lpstr>
      <vt:lpstr>Презентация PowerPoint</vt:lpstr>
      <vt:lpstr>Презентация PowerPoint</vt:lpstr>
      <vt:lpstr>Функции речи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Типы приема и передачи информации </vt:lpstr>
      <vt:lpstr>Презентация PowerPoint</vt:lpstr>
      <vt:lpstr>Презентация PowerPoint</vt:lpstr>
      <vt:lpstr>Презентация PowerPoint</vt:lpstr>
      <vt:lpstr>Выполните тест: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Речь и язык в общении. </dc:title>
  <dc:creator>Toma</dc:creator>
  <cp:lastModifiedBy>Томик</cp:lastModifiedBy>
  <cp:revision>6</cp:revision>
  <dcterms:created xsi:type="dcterms:W3CDTF">2016-09-21T08:12:38Z</dcterms:created>
  <dcterms:modified xsi:type="dcterms:W3CDTF">2020-11-26T08:36:15Z</dcterms:modified>
</cp:coreProperties>
</file>