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81" r:id="rId16"/>
    <p:sldId id="274" r:id="rId17"/>
    <p:sldId id="282" r:id="rId18"/>
    <p:sldId id="275" r:id="rId19"/>
    <p:sldId id="276" r:id="rId20"/>
    <p:sldId id="277" r:id="rId21"/>
    <p:sldId id="278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9" autoAdjust="0"/>
    <p:restoredTop sz="94660"/>
  </p:normalViewPr>
  <p:slideViewPr>
    <p:cSldViewPr>
      <p:cViewPr varScale="1">
        <p:scale>
          <a:sx n="109" d="100"/>
          <a:sy n="109" d="100"/>
        </p:scale>
        <p:origin x="22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1BE0CB-BDCE-415F-99D0-2B2ED5560EE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44C5B4-9434-4ECA-A2E8-0C3CC27E38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9485118-F988-473E-B49F-10F8C4CDB4F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0CAA7C5-2B37-4FC2-8A90-CB760E1C8825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25F9-6127-41B1-93FA-18084FF585AE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0F0EE-BF15-40EA-AEFC-035FC6F90A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09653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1417-F128-48B8-B2CC-4A98C1F811E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6590-F961-4B95-A2C5-5C749C149A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6326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332E-E2EA-4E89-8ED5-FE8A2BDF7417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4CCB-5B5B-403F-82D7-18ABBA34D2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63138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2CA1-87F4-4CCB-AFB0-199D64E6A72E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6E145-9A53-47EE-BE04-D41CD6890F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18675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3BEE-E592-4E9A-8CFC-51A9F291FF69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75DE-CB2E-4FC1-A46F-7302E62506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4823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1CB9-11A0-4271-B95F-19F5EDDD448F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3496-9ECA-4821-9727-62BF5EBF83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8674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BE82-D598-46F2-B57D-CD168D6EB83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958C-D605-4343-956A-CC08781099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95191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6B21-0D83-436E-90C4-39F4A23E1D61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701D-2BFC-4D6F-886D-BDAAAEA30B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52814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84FF-83EB-40A4-BA7B-121C7AE51E46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8CEA6-843C-4B6E-91E3-09E6DAB192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13095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3B14-AAA4-49F9-B45E-0A64FD05472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5E97-8F7D-4DD6-8070-D55906AD41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7544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9155-2DFA-46C8-8F40-1841E54D22F1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CC5CE-46A7-4D67-B492-C62749E0DD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9617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E1CE00-2139-4535-9AEA-83629D4F470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FB20D7-348E-411B-8AE2-F79C4BE02A2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slide" Target="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18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gi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jpeg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 определение вероятности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91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Брошены 2 игральные  кости. Какова вероятность событий: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выпадения в сумме не менее 9 очков;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выпадения 1 очка по крайней мере на одной кости?</a:t>
            </a:r>
          </a:p>
          <a:p>
            <a:pPr eaLnBrk="1" hangingPunct="1"/>
            <a:endParaRPr lang="ru-RU" altLang="ru-RU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5146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99" name="TextBox 5"/>
          <p:cNvSpPr txBox="1">
            <a:spLocks noChangeArrowheads="1"/>
          </p:cNvSpPr>
          <p:nvPr/>
        </p:nvSpPr>
        <p:spPr bwMode="auto">
          <a:xfrm>
            <a:off x="457200" y="56388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Получили, что возможно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n=36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испытаний</a:t>
            </a:r>
          </a:p>
        </p:txBody>
      </p:sp>
      <p:pic>
        <p:nvPicPr>
          <p:cNvPr id="22600" name="Рисунок 6" descr="2382_1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76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1" name="Рисунок 7" descr="img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8382000" y="4343400"/>
            <a:ext cx="76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события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4478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15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=10: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76600" y="50292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Формула" r:id="rId3" imgW="1256755" imgH="393529" progId="Equation.3">
                  <p:embed/>
                </p:oleObj>
              </mc:Choice>
              <mc:Fallback>
                <p:oleObj name="Формула" r:id="rId3" imgW="1256755" imgH="393529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274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16" name="Рисунок 5" descr="452452825_b1bfe38b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35799"/>
          <a:stretch>
            <a:fillRect/>
          </a:stretch>
        </p:blipFill>
        <p:spPr bwMode="auto">
          <a:xfrm>
            <a:off x="8382000" y="1447800"/>
            <a:ext cx="76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838200" y="381000"/>
            <a:ext cx="3551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события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6764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0" name="Прямоугольник 3"/>
          <p:cNvSpPr>
            <a:spLocks noChangeArrowheads="1"/>
          </p:cNvSpPr>
          <p:nvPr/>
        </p:nvSpPr>
        <p:spPr bwMode="auto">
          <a:xfrm>
            <a:off x="1524000" y="4495800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=11: 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62400" y="4343400"/>
          <a:ext cx="1863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Формула" r:id="rId3" imgW="939392" imgH="393529" progId="Equation.3">
                  <p:embed/>
                </p:oleObj>
              </mc:Choice>
              <mc:Fallback>
                <p:oleObj name="Формула" r:id="rId3" imgW="93939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18637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1" name="TextBox 5"/>
          <p:cNvSpPr txBox="1">
            <a:spLocks noChangeArrowheads="1"/>
          </p:cNvSpPr>
          <p:nvPr/>
        </p:nvSpPr>
        <p:spPr bwMode="auto">
          <a:xfrm>
            <a:off x="838200" y="5486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81200" y="53340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Формула" r:id="rId5" imgW="812447" imgH="393529" progId="Equation.3">
                  <p:embed/>
                </p:oleObj>
              </mc:Choice>
              <mc:Fallback>
                <p:oleObj name="Формула" r:id="rId5" imgW="812447" imgH="393529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42" name="Рисунок 7" descr="82208674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0001" r="12791" b="11600"/>
          <a:stretch>
            <a:fillRect/>
          </a:stretch>
        </p:blipFill>
        <p:spPr bwMode="auto">
          <a:xfrm>
            <a:off x="8153400" y="0"/>
            <a:ext cx="99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 брошена 2 раза. Какова вероятность события: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выпадет одновременно два герба?</a:t>
            </a:r>
          </a:p>
          <a:p>
            <a:pPr eaLnBrk="1" hangingPunct="1"/>
            <a:endParaRPr lang="ru-RU" altLang="ru-RU"/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33400" y="12192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всего возможно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n=4,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нас интересующий результат возможен только один раз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9000" y="44958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3" imgW="965200" imgH="393700" progId="Equation.3">
                  <p:embed/>
                </p:oleObj>
              </mc:Choice>
              <mc:Fallback>
                <p:oleObj name="Формула" r:id="rId3" imgW="965200" imgH="3937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2819400" y="2590800"/>
            <a:ext cx="69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ГГ, </a:t>
            </a:r>
            <a:endParaRPr lang="ru-RU" altLang="ru-RU" sz="2400"/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659188" y="2590800"/>
            <a:ext cx="60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ГР,</a:t>
            </a:r>
            <a:endParaRPr lang="ru-RU" altLang="ru-RU" sz="2400"/>
          </a:p>
        </p:txBody>
      </p:sp>
      <p:sp>
        <p:nvSpPr>
          <p:cNvPr id="8200" name="Прямоугольник 8"/>
          <p:cNvSpPr>
            <a:spLocks noChangeArrowheads="1"/>
          </p:cNvSpPr>
          <p:nvPr/>
        </p:nvSpPr>
        <p:spPr bwMode="auto">
          <a:xfrm>
            <a:off x="4419600" y="2590800"/>
            <a:ext cx="61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РГ,</a:t>
            </a:r>
            <a:endParaRPr lang="ru-RU" altLang="ru-RU" sz="2400"/>
          </a:p>
        </p:txBody>
      </p:sp>
      <p:sp>
        <p:nvSpPr>
          <p:cNvPr id="8201" name="Прямоугольник 9"/>
          <p:cNvSpPr>
            <a:spLocks noChangeArrowheads="1"/>
          </p:cNvSpPr>
          <p:nvPr/>
        </p:nvSpPr>
        <p:spPr bwMode="auto">
          <a:xfrm>
            <a:off x="5334000" y="25908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838200" y="5715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0,25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Набирая номер телефона вы забыли последнюю цифру и набрали её наугад. Какова вероятность того, что набрана нужная вам цифра?</a:t>
            </a:r>
            <a:endParaRPr lang="ru-RU" altLang="ru-RU"/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533400" y="1676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3429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n=10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609600" y="2362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цифр?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609600" y="28956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 забыли только последнюю цифру, значит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5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</a:t>
            </a:r>
          </a:p>
        </p:txBody>
      </p:sp>
      <p:graphicFrame>
        <p:nvGraphicFramePr>
          <p:cNvPr id="921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8400" y="3429000"/>
          <a:ext cx="316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5" imgW="1548728" imgH="393529" progId="Equation.3">
                  <p:embed/>
                </p:oleObj>
              </mc:Choice>
              <mc:Fallback>
                <p:oleObj name="Формула" r:id="rId5" imgW="154872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316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219200" y="4953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 выбирается наугад одна буква. Какова вероятность того, что это будет буква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altLang="ru-RU"/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533400" y="1066800"/>
            <a:ext cx="147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букв в слове, а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нужной нам буквы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400300" y="2438400"/>
          <a:ext cx="3238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3" imgW="1586811" imgH="393529" progId="Equation.3">
                  <p:embed/>
                </p:oleObj>
              </mc:Choice>
              <mc:Fallback>
                <p:oleObj name="Формула" r:id="rId3" imgW="1586811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438400"/>
                        <a:ext cx="3238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85800" y="5257800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коробке имеется 3 кубика: чёрный, красный и белый. Вытаскивая кубики наугад, мы ставим их последовательно друг за другом. Какова вероятность того, что в  результате получится последовательность: красный, чёрный, белый?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черный кубик, 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красный кубик,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белый кубик, тогда 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752600" y="35052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ЧКБ, ЧБК, БЧК, БКЧ, КЧБ, КБЧ.</a:t>
            </a:r>
          </a:p>
        </p:txBody>
      </p: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304800" y="17526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Решение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6553200" y="2209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124200" y="4343400"/>
          <a:ext cx="2384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4" imgW="1167893" imgH="393529" progId="Equation.3">
                  <p:embed/>
                </p:oleObj>
              </mc:Choice>
              <mc:Fallback>
                <p:oleObj name="Формула" r:id="rId4" imgW="116789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3844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381000" y="5562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6" name="Объект 15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1524000" y="54102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38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6200000">
            <a:off x="1143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81000" y="838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143000" y="838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1981200" y="838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810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480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8100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5720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9436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7056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67056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74676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1143000" y="3733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810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11430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9050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9624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31242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9624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47244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Левая фигурная скобка 23">
            <a:hlinkClick r:id="rId2" action="ppaction://hlinksldjump"/>
          </p:cNvPr>
          <p:cNvSpPr/>
          <p:nvPr/>
        </p:nvSpPr>
        <p:spPr>
          <a:xfrm rot="16200000">
            <a:off x="67818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6019800" y="3886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6781800" y="3886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7543800" y="3886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мешке 50 деталей, из них 5 окрашено. Наугад вынимают одну деталь. Найти вероятность того, что данная деталь окрашена.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609600" y="10668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 Сколько можно вынуть деталей и окрашенных, и неокрашенных?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971800" y="19812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n=50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можно вынуть только 5 окрашенных деталей, поэтому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352800" y="2971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m=5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685800" y="35814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получаем: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124200" y="3962400"/>
          <a:ext cx="304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Формула" r:id="rId3" imgW="1562100" imgH="393700" progId="Equation.3">
                  <p:embed/>
                </p:oleObj>
              </mc:Choice>
              <mc:Fallback>
                <p:oleObj name="Формула" r:id="rId3" imgW="1562100" imgH="3937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3048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990600" y="510540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0,1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Из урны, в которой находится 4 белых, 9 чёрных и 7 красных шаров, наугад вынимают один шар. Какова вероятность событий: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белого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чёрного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красного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зелёного шара?</a:t>
            </a:r>
          </a:p>
          <a:p>
            <a:pPr eaLnBrk="1" hangingPunct="1"/>
            <a:endParaRPr lang="ru-RU" altLang="ru-RU"/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381000" y="1600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белый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336800" y="2895600"/>
          <a:ext cx="293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Формула" r:id="rId3" imgW="1497950" imgH="393529" progId="Equation.3">
                  <p:embed/>
                </p:oleObj>
              </mc:Choice>
              <mc:Fallback>
                <p:oleObj name="Формула" r:id="rId3" imgW="1497950" imgH="39352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895600"/>
                        <a:ext cx="293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Прямоугольник 5"/>
          <p:cNvSpPr>
            <a:spLocks noChangeArrowheads="1"/>
          </p:cNvSpPr>
          <p:nvPr/>
        </p:nvSpPr>
        <p:spPr bwMode="auto">
          <a:xfrm>
            <a:off x="228600" y="35814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черный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63838" y="3962400"/>
          <a:ext cx="2435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Формула" r:id="rId5" imgW="1244600" imgH="393700" progId="Equation.3">
                  <p:embed/>
                </p:oleObj>
              </mc:Choice>
              <mc:Fallback>
                <p:oleObj name="Формула" r:id="rId5" imgW="1244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3962400"/>
                        <a:ext cx="24352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Прямоугольник 7"/>
          <p:cNvSpPr>
            <a:spLocks noChangeArrowheads="1"/>
          </p:cNvSpPr>
          <p:nvPr/>
        </p:nvSpPr>
        <p:spPr bwMode="auto">
          <a:xfrm>
            <a:off x="304800" y="45720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красный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884488" y="5029200"/>
          <a:ext cx="2459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Формула" r:id="rId7" imgW="1256755" imgH="393529" progId="Equation.3">
                  <p:embed/>
                </p:oleObj>
              </mc:Choice>
              <mc:Fallback>
                <p:oleObj name="Формула" r:id="rId7" imgW="125675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029200"/>
                        <a:ext cx="24590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Прямоугольник 9"/>
          <p:cNvSpPr>
            <a:spLocks noChangeArrowheads="1"/>
          </p:cNvSpPr>
          <p:nvPr/>
        </p:nvSpPr>
        <p:spPr bwMode="auto">
          <a:xfrm>
            <a:off x="381000" y="55626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зеленый шар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P(D)=0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Прямоугольник 10"/>
          <p:cNvSpPr>
            <a:spLocks noChangeArrowheads="1"/>
          </p:cNvSpPr>
          <p:nvPr/>
        </p:nvSpPr>
        <p:spPr bwMode="auto">
          <a:xfrm>
            <a:off x="533400" y="617220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600200" y="59436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Формула" r:id="rId9" imgW="1295400" imgH="393700" progId="Equation.3">
                  <p:embed/>
                </p:oleObj>
              </mc:Choice>
              <mc:Fallback>
                <p:oleObj name="Формула" r:id="rId9" imgW="1295400" imgH="3937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943600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автоматизации производства теория вероятности необходима специалистам для решения задач, связанных с выявлением возможного хода процессов, на которые влияют случайные факторы(например, сколько бракованных изделий будет изготовлено). 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теория вероятности в 17 веке в переписке Б. Паскаля и П.Ферма, где они производили анализ азартных игр.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Советские и русские ученые также принимали участие в развитии этого раздела математики: П.Л. Чебышев, А.А. Марков, А.М. Ляпунов, А.Н. Колмогоров.</a:t>
            </a:r>
          </a:p>
          <a:p>
            <a:pPr eaLnBrk="1" hangingPunct="1"/>
            <a:endParaRPr lang="ru-RU" altLang="ru-RU"/>
          </a:p>
        </p:txBody>
      </p:sp>
      <p:pic>
        <p:nvPicPr>
          <p:cNvPr id="19459" name="Рисунок 2" descr="паска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 descr="ферм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чебышев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8" descr="KOLMOG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10" descr="lljapunov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62400"/>
            <a:ext cx="1181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1" descr="марков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962400"/>
            <a:ext cx="1181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13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101" r="5556" b="3645"/>
          <a:stretch>
            <a:fillRect/>
          </a:stretch>
        </p:blipFill>
        <p:spPr bwMode="auto">
          <a:xfrm>
            <a:off x="8305800" y="457200"/>
            <a:ext cx="83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8001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Две грани симметричного кубика окрашены в синий цвет, три – в зелёный,  и одна – в красный. Кубик подбрасывают один раз. Какова вероятность того, что верхняя грань кубика окажется зелёной?</a:t>
            </a:r>
          </a:p>
          <a:p>
            <a:pPr eaLnBrk="1" hangingPunct="1"/>
            <a:endParaRPr lang="ru-RU" altLang="ru-RU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  <a:endParaRPr lang="ru-RU" altLang="ru-RU" sz="240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 кубика всего 6 граней, поэтому возможно 6 результатов опыта: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n=6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5052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посчитать грани кубика, интересующего нас цвета, т.е.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m=3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33400" y="43434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вероятность того, что верхняя грань кубика окажется зеленой будет равна: 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52578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3" imgW="1435100" imgH="393700" progId="Equation.3">
                  <p:embed/>
                </p:oleObj>
              </mc:Choice>
              <mc:Fallback>
                <p:oleObj name="Формула" r:id="rId3" imgW="1435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57800"/>
                        <a:ext cx="304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685800" y="62484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pic>
        <p:nvPicPr>
          <p:cNvPr id="14345" name="Рисунок 8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8492" r="19333" b="8492"/>
          <a:stretch>
            <a:fillRect/>
          </a:stretch>
        </p:blipFill>
        <p:spPr bwMode="auto">
          <a:xfrm>
            <a:off x="6781800" y="51816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381000" y="2274888"/>
            <a:ext cx="815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Цифры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1,2,3,…, 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выписанные на отдельные карточки, складывают в ящик и тщательно перемешивают. Наугад вынимают одну карточку. Найти вероятность того, что число, написанное на этой карточке: а) чётное; б) нечётное; в) однозначное; г) двухзначное.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2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опытов – это количество карточек, которые будут сделаны по условию задачи: </a:t>
            </a:r>
          </a:p>
          <a:p>
            <a:pPr eaLnBrk="1" hangingPunct="1"/>
            <a:endParaRPr lang="ru-RU" altLang="ru-RU"/>
          </a:p>
        </p:txBody>
      </p:sp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5943600" y="990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n=9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а) Чётные числа от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2, 4, 6, 8 </a:t>
            </a:r>
          </a:p>
        </p:txBody>
      </p:sp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5029200" y="15240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395" name="TextBox 5"/>
          <p:cNvSpPr txBox="1">
            <a:spLocks noChangeArrowheads="1"/>
          </p:cNvSpPr>
          <p:nvPr/>
        </p:nvSpPr>
        <p:spPr bwMode="auto">
          <a:xfrm>
            <a:off x="304800" y="2133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219200" y="2133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3" imgW="1167893" imgH="393529" progId="Equation.3">
                  <p:embed/>
                </p:oleObj>
              </mc:Choice>
              <mc:Fallback>
                <p:oleObj name="Формула" r:id="rId3" imgW="1167893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Box 7"/>
          <p:cNvSpPr txBox="1">
            <a:spLocks noChangeArrowheads="1"/>
          </p:cNvSpPr>
          <p:nvPr/>
        </p:nvSpPr>
        <p:spPr bwMode="auto">
          <a:xfrm>
            <a:off x="0" y="2590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б) Нечётные числа −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1, 3, 5, 7, 9,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457200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m=5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TextBox 9"/>
          <p:cNvSpPr txBox="1">
            <a:spLocks noChangeArrowheads="1"/>
          </p:cNvSpPr>
          <p:nvPr/>
        </p:nvSpPr>
        <p:spPr bwMode="auto">
          <a:xfrm>
            <a:off x="5257800" y="2590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248400" y="2514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Формула" r:id="rId5" imgW="1167893" imgH="393529" progId="Equation.3">
                  <p:embed/>
                </p:oleObj>
              </mc:Choice>
              <mc:Fallback>
                <p:oleObj name="Формула" r:id="rId5" imgW="1167893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TextBox 11"/>
          <p:cNvSpPr txBox="1">
            <a:spLocks noChangeArrowheads="1"/>
          </p:cNvSpPr>
          <p:nvPr/>
        </p:nvSpPr>
        <p:spPr bwMode="auto">
          <a:xfrm>
            <a:off x="0" y="3124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в) Все числа от1 до 9 однозначные, т.к. состоят из одного знака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TextBox 12"/>
          <p:cNvSpPr txBox="1">
            <a:spLocks noChangeArrowheads="1"/>
          </p:cNvSpPr>
          <p:nvPr/>
        </p:nvSpPr>
        <p:spPr bwMode="auto">
          <a:xfrm>
            <a:off x="0" y="3733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m=9,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Прямоугольник 13"/>
          <p:cNvSpPr>
            <a:spLocks noChangeArrowheads="1"/>
          </p:cNvSpPr>
          <p:nvPr/>
        </p:nvSpPr>
        <p:spPr bwMode="auto">
          <a:xfrm>
            <a:off x="762000" y="3733800"/>
            <a:ext cx="95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</a:t>
            </a:r>
            <a:endParaRPr lang="ru-RU" altLang="ru-RU" sz="240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52600" y="3657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7" imgW="1167893" imgH="393529" progId="Equation.3">
                  <p:embed/>
                </p:oleObj>
              </mc:Choice>
              <mc:Fallback>
                <p:oleObj name="Формула" r:id="rId7" imgW="116789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Box 15"/>
          <p:cNvSpPr txBox="1">
            <a:spLocks noChangeArrowheads="1"/>
          </p:cNvSpPr>
          <p:nvPr/>
        </p:nvSpPr>
        <p:spPr bwMode="auto">
          <a:xfrm>
            <a:off x="152400" y="42624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г) Соответственно, двухзначных чисел среди них нет и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m=0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" y="4800600"/>
          <a:ext cx="2784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9" imgW="1422400" imgH="393700" progId="Equation.3">
                  <p:embed/>
                </p:oleObj>
              </mc:Choice>
              <mc:Fallback>
                <p:oleObj name="Формула" r:id="rId9" imgW="1422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2784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Box 17"/>
          <p:cNvSpPr txBox="1">
            <a:spLocks noChangeArrowheads="1"/>
          </p:cNvSpPr>
          <p:nvPr/>
        </p:nvSpPr>
        <p:spPr bwMode="auto">
          <a:xfrm>
            <a:off x="457200" y="57912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501775" y="5702300"/>
          <a:ext cx="1493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Формула" r:id="rId11" imgW="1244600" imgH="393700" progId="Equation.3">
                  <p:embed/>
                </p:oleObj>
              </mc:Choice>
              <mc:Fallback>
                <p:oleObj name="Формула" r:id="rId11" imgW="1244600" imgH="393700" progId="Equation.3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702300"/>
                        <a:ext cx="14938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Группа 9"/>
          <p:cNvGrpSpPr>
            <a:grpSpLocks/>
          </p:cNvGrpSpPr>
          <p:nvPr/>
        </p:nvGrpSpPr>
        <p:grpSpPr bwMode="auto">
          <a:xfrm>
            <a:off x="381000" y="304800"/>
            <a:ext cx="8229600" cy="5540375"/>
            <a:chOff x="381000" y="304800"/>
            <a:chExt cx="8229600" cy="5539978"/>
          </a:xfrm>
        </p:grpSpPr>
        <p:sp>
          <p:nvSpPr>
            <p:cNvPr id="1031" name="TextBox 6"/>
            <p:cNvSpPr txBox="1">
              <a:spLocks noChangeArrowheads="1"/>
            </p:cNvSpPr>
            <p:nvPr/>
          </p:nvSpPr>
          <p:spPr bwMode="auto">
            <a:xfrm>
              <a:off x="381000" y="304800"/>
              <a:ext cx="8229600" cy="55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Оказывается, что при многократном  повторении опыта частота события принимает значения, близкие к некоторому постоянному числу. Например, при многократном бросании игральной кости частота выпадения каждого из чисел очков от 1 до 6 колеблется около числа </a:t>
              </a:r>
            </a:p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Многократно проводились опыты бросания однородной монеты, в которых подсчитывали число появления «герба», и каждый раз, когда число опытов достаточно велико, частота события «выпадения герба» незначительно отличалась от  для наглядности рассмотрим таблицу результатов, полученных в 18 веке французским естествоиспытателем </a:t>
              </a:r>
              <a:r>
                <a:rPr lang="ru-RU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Жоржем Луи Леклерк Бюффоном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(1707 – 1788) и в начале 20 века – английским статистиком </a:t>
              </a:r>
              <a:r>
                <a:rPr lang="ru-RU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Карлом Пирсоном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(1857 </a:t>
              </a: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1936).</a:t>
              </a:r>
            </a:p>
            <a:p>
              <a:pPr eaLnBrk="1" hangingPunct="1"/>
              <a:endParaRPr lang="ru-RU" altLang="ru-RU"/>
            </a:p>
          </p:txBody>
        </p:sp>
        <p:graphicFrame>
          <p:nvGraphicFramePr>
            <p:cNvPr id="1026" name="Объект 7"/>
            <p:cNvGraphicFramePr>
              <a:graphicFrameLocks noChangeAspect="1"/>
            </p:cNvGraphicFramePr>
            <p:nvPr/>
          </p:nvGraphicFramePr>
          <p:xfrm>
            <a:off x="4800600" y="1752600"/>
            <a:ext cx="304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3" imgW="152334" imgH="393529" progId="Equation.3">
                    <p:embed/>
                  </p:oleObj>
                </mc:Choice>
                <mc:Fallback>
                  <p:oleObj name="Формула" r:id="rId3" imgW="152334" imgH="393529" progId="Equation.3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1752600"/>
                          <a:ext cx="3048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Объект 8"/>
            <p:cNvGraphicFramePr>
              <a:graphicFrameLocks noChangeAspect="1"/>
            </p:cNvGraphicFramePr>
            <p:nvPr/>
          </p:nvGraphicFramePr>
          <p:xfrm>
            <a:off x="8077200" y="3200400"/>
            <a:ext cx="228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5" imgW="152334" imgH="393529" progId="Equation.3">
                    <p:embed/>
                  </p:oleObj>
                </mc:Choice>
                <mc:Fallback>
                  <p:oleObj name="Формула" r:id="rId5" imgW="152334" imgH="393529" progId="Equation.3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200400"/>
                          <a:ext cx="228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 descr="buff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5181600"/>
            <a:ext cx="1447800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ирсон.jpg"/>
          <p:cNvPicPr>
            <a:picLocks noChangeAspect="1"/>
          </p:cNvPicPr>
          <p:nvPr/>
        </p:nvPicPr>
        <p:blipFill>
          <a:blip r:embed="rId8"/>
          <a:srcRect r="14228" b="13190"/>
          <a:stretch>
            <a:fillRect/>
          </a:stretch>
        </p:blipFill>
        <p:spPr>
          <a:xfrm>
            <a:off x="4953000" y="5181600"/>
            <a:ext cx="1476375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62000"/>
          <a:ext cx="8610600" cy="40259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бросаний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выпадений герба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 Бюффон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0,5006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9" name="Рисунок 2" descr="264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91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возможные исходы (результаты) опыта являются событиями  несовместными, достоверными, то каждый из результатов испытания назовем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элементарным исходом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Те элементарные исходы, при которых  интересующее нас событие наступает назовем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благоприятствующими этому событию исходами.</a:t>
            </a:r>
            <a:endParaRPr lang="ru-RU" altLang="ru-RU"/>
          </a:p>
        </p:txBody>
      </p:sp>
      <p:graphicFrame>
        <p:nvGraphicFramePr>
          <p:cNvPr id="12299" name="Group 11"/>
          <p:cNvGraphicFramePr>
            <a:graphicFrameLocks noGrp="1"/>
          </p:cNvGraphicFramePr>
          <p:nvPr/>
        </p:nvGraphicFramePr>
        <p:xfrm>
          <a:off x="-1295400" y="1828800"/>
          <a:ext cx="9067800" cy="4273550"/>
        </p:xfrm>
        <a:graphic>
          <a:graphicData uri="http://schemas.openxmlformats.org/drawingml/2006/table">
            <a:tbl>
              <a:tblPr/>
              <a:tblGrid>
                <a:gridCol w="254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Классическое определение вероятности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Вероятностью события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называется отношение числа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элементарных исходов, благоприятствующих этому событию, к общему числу элементарных исходов испытания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55" name="Группа 7"/>
          <p:cNvGrpSpPr>
            <a:grpSpLocks/>
          </p:cNvGrpSpPr>
          <p:nvPr/>
        </p:nvGrpSpPr>
        <p:grpSpPr bwMode="auto">
          <a:xfrm>
            <a:off x="1143000" y="5715000"/>
            <a:ext cx="5791200" cy="990600"/>
            <a:chOff x="304800" y="5334000"/>
            <a:chExt cx="5791200" cy="990600"/>
          </a:xfrm>
        </p:grpSpPr>
        <p:sp>
          <p:nvSpPr>
            <p:cNvPr id="2057" name="TextBox 5"/>
            <p:cNvSpPr txBox="1">
              <a:spLocks noChangeArrowheads="1"/>
            </p:cNvSpPr>
            <p:nvPr/>
          </p:nvSpPr>
          <p:spPr bwMode="auto">
            <a:xfrm>
              <a:off x="304800" y="5486400"/>
              <a:ext cx="2133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Обозначение:                                    </a:t>
              </a:r>
            </a:p>
            <a:p>
              <a:pPr eaLnBrk="1" hangingPunct="1"/>
              <a:endParaRPr lang="ru-RU" altLang="ru-RU"/>
            </a:p>
          </p:txBody>
        </p:sp>
        <p:graphicFrame>
          <p:nvGraphicFramePr>
            <p:cNvPr id="2050" name="Объект 6"/>
            <p:cNvGraphicFramePr>
              <a:graphicFrameLocks noChangeAspect="1"/>
            </p:cNvGraphicFramePr>
            <p:nvPr/>
          </p:nvGraphicFramePr>
          <p:xfrm>
            <a:off x="4038600" y="5334000"/>
            <a:ext cx="20574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3" imgW="901309" imgH="393529" progId="Equation.3">
                    <p:embed/>
                  </p:oleObj>
                </mc:Choice>
                <mc:Fallback>
                  <p:oleObj name="Формула" r:id="rId3" imgW="901309" imgH="393529" progId="Equation.3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334000"/>
                          <a:ext cx="205740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56" name="Рисунок 8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219200" y="1828800"/>
            <a:ext cx="7010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достоверного события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)=1.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невозможного события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=0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)=0.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graphicFrame>
        <p:nvGraphicFramePr>
          <p:cNvPr id="3074" name="Объект 5"/>
          <p:cNvGraphicFramePr>
            <a:graphicFrameLocks noChangeAspect="1"/>
          </p:cNvGraphicFramePr>
          <p:nvPr/>
        </p:nvGraphicFramePr>
        <p:xfrm>
          <a:off x="1752600" y="25908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3" imgW="825500" imgH="203200" progId="Equation.3">
                  <p:embed/>
                </p:oleObj>
              </mc:Choice>
              <mc:Fallback>
                <p:oleObj name="Формула" r:id="rId3" imgW="825500" imgH="2032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190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Рисунок 3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79248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Segoe Script" panose="030B0504020000000003" pitchFamily="66" charset="0"/>
              </a:rPr>
              <a:t>Задачи по теме: 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Segoe Script" panose="030B0504020000000003" pitchFamily="66" charset="0"/>
              </a:rPr>
              <a:t>«Вероятность. Понятие события и вероятности события»</a:t>
            </a:r>
            <a:endParaRPr lang="ru-RU" altLang="ru-RU" sz="320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229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урне 3 белых и 9 черных шаров. Из урны наугад вынимается 1 шар. Какова вероятность того, что вынутый шар окажется черным?</a:t>
            </a:r>
          </a:p>
          <a:p>
            <a:pPr eaLnBrk="1" hangingPunct="1"/>
            <a:endParaRPr lang="ru-RU" altLang="ru-RU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31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en-US" altLang="ru-RU" sz="24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n=3+9=12.</a:t>
            </a:r>
          </a:p>
          <a:p>
            <a:pPr eaLnBrk="1" hangingPunct="1"/>
            <a:endParaRPr lang="en-US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черный шар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m=3.</a:t>
            </a:r>
          </a:p>
          <a:p>
            <a:pPr eaLnBrk="1" hangingPunct="1"/>
            <a:endParaRPr lang="en-US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81225" y="4267200"/>
          <a:ext cx="3419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3" imgW="1497950" imgH="393529" progId="Equation.3">
                  <p:embed/>
                </p:oleObj>
              </mc:Choice>
              <mc:Fallback>
                <p:oleObj name="Формула" r:id="rId3" imgW="1497950" imgH="39352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267200"/>
                        <a:ext cx="34194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81000" y="5715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0, 25</a:t>
            </a:r>
          </a:p>
        </p:txBody>
      </p:sp>
      <p:pic>
        <p:nvPicPr>
          <p:cNvPr id="4102" name="Рисунок 8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Брошена игральная кость. Какова вероятность событий: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выпало 1 очко;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выпало 2 очка?</a:t>
            </a:r>
          </a:p>
          <a:p>
            <a:pPr eaLnBrk="1" hangingPunct="1"/>
            <a:endParaRPr lang="ru-RU" altLang="ru-RU" sz="2400"/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7772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(все грани)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Количество граней, на которых всего 1 очко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m=1: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10000" y="3200400"/>
          <a:ext cx="1905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3" imgW="863225" imgH="393529" progId="Equation.3">
                  <p:embed/>
                </p:oleObj>
              </mc:Choice>
              <mc:Fallback>
                <p:oleObj name="Формула" r:id="rId3" imgW="863225" imgH="39352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905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533400" y="4191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б) количество граней, на которых всего 2 очка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m=1: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57600" y="4572000"/>
          <a:ext cx="20875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5" imgW="875920" imgH="393529" progId="Equation.3">
                  <p:embed/>
                </p:oleObj>
              </mc:Choice>
              <mc:Fallback>
                <p:oleObj name="Формула" r:id="rId5" imgW="87592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20875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         и    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52600" y="5410200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38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00400" y="5410200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Формула" r:id="rId9" imgW="152334" imgH="393529" progId="Equation.3">
                  <p:embed/>
                </p:oleObj>
              </mc:Choice>
              <mc:Fallback>
                <p:oleObj name="Формула" r:id="rId9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10200"/>
                        <a:ext cx="38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Рисунок 10" descr="123494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95838"/>
            <a:ext cx="2262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1186</Words>
  <Application>Microsoft Office PowerPoint</Application>
  <PresentationFormat>Экран (4:3)</PresentationFormat>
  <Paragraphs>168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Arial</vt:lpstr>
      <vt:lpstr>Times New Roman</vt:lpstr>
      <vt:lpstr>Segoe Script</vt:lpstr>
      <vt:lpstr>Symbol</vt:lpstr>
      <vt:lpstr>Office Theme</vt:lpstr>
      <vt:lpstr>Формула</vt:lpstr>
      <vt:lpstr>Классическое определение вероятности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вероятности</dc:title>
  <dc:creator>Екатерина Ивановна</dc:creator>
  <cp:lastModifiedBy>Admin</cp:lastModifiedBy>
  <cp:revision>38</cp:revision>
  <dcterms:created xsi:type="dcterms:W3CDTF">2009-03-27T16:03:17Z</dcterms:created>
  <dcterms:modified xsi:type="dcterms:W3CDTF">2020-12-22T06:26:50Z</dcterms:modified>
</cp:coreProperties>
</file>