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8" r:id="rId4"/>
    <p:sldId id="269" r:id="rId5"/>
    <p:sldId id="270" r:id="rId6"/>
    <p:sldId id="273" r:id="rId7"/>
    <p:sldId id="271" r:id="rId8"/>
    <p:sldId id="265" r:id="rId9"/>
    <p:sldId id="266" r:id="rId10"/>
    <p:sldId id="272" r:id="rId11"/>
    <p:sldId id="267" r:id="rId12"/>
    <p:sldId id="259" r:id="rId13"/>
    <p:sldId id="260" r:id="rId14"/>
    <p:sldId id="261" r:id="rId15"/>
    <p:sldId id="262" r:id="rId16"/>
    <p:sldId id="263" r:id="rId17"/>
    <p:sldId id="274" r:id="rId18"/>
    <p:sldId id="275" r:id="rId19"/>
    <p:sldId id="276" r:id="rId20"/>
    <p:sldId id="277" r:id="rId21"/>
    <p:sldId id="278" r:id="rId22"/>
    <p:sldId id="279" r:id="rId23"/>
    <p:sldId id="280" r:id="rId24"/>
    <p:sldId id="281" r:id="rId25"/>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12/11/2020</a:t>
            </a:fld>
            <a:endParaRPr lang="en-US"/>
          </a:p>
        </p:txBody>
      </p:sp>
      <p:sp>
        <p:nvSpPr>
          <p:cNvPr id="20" name="Нижний колонтитул 19"/>
          <p:cNvSpPr>
            <a:spLocks noGrp="1"/>
          </p:cNvSpPr>
          <p:nvPr>
            <p:ph type="ftr" sz="quarter" idx="11"/>
          </p:nvPr>
        </p:nvSpPr>
        <p:spPr/>
        <p:txBody>
          <a:bodyPr/>
          <a:lstStyle/>
          <a:p>
            <a:endParaRPr lang="en-US"/>
          </a:p>
        </p:txBody>
      </p:sp>
      <p:sp>
        <p:nvSpPr>
          <p:cNvPr id="10" name="Номер слайда 9"/>
          <p:cNvSpPr>
            <a:spLocks noGrp="1"/>
          </p:cNvSpPr>
          <p:nvPr>
            <p:ph type="sldNum" sz="quarter" idx="12"/>
          </p:nvPr>
        </p:nvSpPr>
        <p:spPr/>
        <p:txBody>
          <a:bodyPr/>
          <a:lstStyle/>
          <a:p>
            <a:fld id="{A483448D-3A78-4528-A469-B745A65DA480}" type="slidenum">
              <a:rPr lang="en-US" smtClean="0"/>
              <a:pPr/>
              <a:t>‹#›</a:t>
            </a:fld>
            <a:endParaRPr lang="en-US"/>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12/11/2020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12/11/2020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12/11/2020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12/11/2020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12/11/2020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12/11/2020</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12/11/2020</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7EAF463A-BC7C-46EE-9F1E-7F377CCA4891}" type="datetimeFigureOut">
              <a:rPr lang="en-US" smtClean="0"/>
              <a:pPr/>
              <a:t>12/11/2020</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12/11/2020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12/11/2020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EAF463A-BC7C-46EE-9F1E-7F377CCA4891}" type="datetimeFigureOut">
              <a:rPr lang="en-US" smtClean="0"/>
              <a:pPr/>
              <a:t>12/11/2020</a:t>
            </a:fld>
            <a:endParaRPr lang="en-US"/>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483448D-3A78-4528-A469-B745A65DA480}" type="slidenum">
              <a:rPr lang="en-US" smtClean="0"/>
              <a:pPr/>
              <a:t>‹#›</a:t>
            </a:fld>
            <a:endParaRPr lang="en-US"/>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95400" y="1905000"/>
            <a:ext cx="7406640" cy="1472184"/>
          </a:xfrm>
        </p:spPr>
        <p:txBody>
          <a:bodyPr>
            <a:normAutofit fontScale="90000"/>
          </a:bodyPr>
          <a:lstStyle/>
          <a:p>
            <a:pPr algn="ctr"/>
            <a:r>
              <a:rPr lang="ru-RU" b="1" dirty="0" smtClean="0"/>
              <a:t>Психология конфликтов</a:t>
            </a:r>
            <a:br>
              <a:rPr lang="ru-RU" b="1" dirty="0" smtClean="0"/>
            </a:br>
            <a:r>
              <a:rPr lang="ru-RU" b="1" dirty="0" smtClean="0"/>
              <a:t>(</a:t>
            </a:r>
            <a:r>
              <a:rPr lang="ru-RU" b="1" dirty="0" smtClean="0"/>
              <a:t>09.12.20</a:t>
            </a:r>
            <a:r>
              <a:rPr lang="ru-RU" b="1" dirty="0" smtClean="0"/>
              <a:t>)</a:t>
            </a:r>
            <a:br>
              <a:rPr lang="ru-RU" b="1" dirty="0" smtClean="0"/>
            </a:br>
            <a:r>
              <a:rPr lang="ru-RU" dirty="0" smtClean="0"/>
              <a:t/>
            </a:r>
            <a:br>
              <a:rPr lang="ru-RU" dirty="0" smtClean="0"/>
            </a:br>
            <a:endParaRPr lang="ru-RU" dirty="0"/>
          </a:p>
        </p:txBody>
      </p:sp>
      <p:sp>
        <p:nvSpPr>
          <p:cNvPr id="3" name="Прямоугольник 2"/>
          <p:cNvSpPr/>
          <p:nvPr/>
        </p:nvSpPr>
        <p:spPr>
          <a:xfrm>
            <a:off x="990600" y="2970147"/>
            <a:ext cx="8305800" cy="400110"/>
          </a:xfrm>
          <a:prstGeom prst="rect">
            <a:avLst/>
          </a:prstGeom>
        </p:spPr>
        <p:txBody>
          <a:bodyPr wrap="square">
            <a:spAutoFit/>
          </a:bodyPr>
          <a:lstStyle/>
          <a:p>
            <a:r>
              <a:rPr lang="ru-RU" sz="2000" dirty="0">
                <a:latin typeface="Times New Roman" panose="02020603050405020304" pitchFamily="18" charset="0"/>
                <a:cs typeface="Times New Roman" panose="02020603050405020304" pitchFamily="18" charset="0"/>
              </a:rPr>
              <a:t>Перепишите лекцию в тетрадь и выполните письменно задание в конце</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990600" y="1447800"/>
            <a:ext cx="7943088" cy="4800600"/>
          </a:xfrm>
        </p:spPr>
        <p:txBody>
          <a:bodyPr>
            <a:normAutofit/>
          </a:bodyPr>
          <a:lstStyle/>
          <a:p>
            <a:pPr algn="just"/>
            <a:r>
              <a:rPr lang="ru-RU" sz="2800" dirty="0" smtClean="0">
                <a:latin typeface="Times New Roman" panose="02020603050405020304" pitchFamily="18" charset="0"/>
                <a:cs typeface="Times New Roman" panose="02020603050405020304" pitchFamily="18" charset="0"/>
              </a:rPr>
              <a:t>Многие участвующие в конфликтах люди могут сравнительно спокойно реагировать на возникающие проблемы. Они анализируют причины конфликтов и находят оптимальные выходы из создавшихся условий. </a:t>
            </a:r>
          </a:p>
          <a:p>
            <a:pPr algn="just"/>
            <a:r>
              <a:rPr lang="ru-RU" sz="2800" dirty="0" smtClean="0">
                <a:latin typeface="Times New Roman" panose="02020603050405020304" pitchFamily="18" charset="0"/>
                <a:cs typeface="Times New Roman" panose="02020603050405020304" pitchFamily="18" charset="0"/>
              </a:rPr>
              <a:t>Про таких людей принято говорить, что они обладают </a:t>
            </a:r>
            <a:r>
              <a:rPr lang="ru-RU" sz="2800" b="1" i="1" dirty="0" smtClean="0">
                <a:latin typeface="Times New Roman" panose="02020603050405020304" pitchFamily="18" charset="0"/>
                <a:cs typeface="Times New Roman" panose="02020603050405020304" pitchFamily="18" charset="0"/>
              </a:rPr>
              <a:t>толерантностью</a:t>
            </a:r>
            <a:r>
              <a:rPr lang="ru-RU" sz="2800" i="1" dirty="0" smtClean="0">
                <a:latin typeface="Times New Roman" panose="02020603050405020304" pitchFamily="18" charset="0"/>
                <a:cs typeface="Times New Roman" panose="02020603050405020304" pitchFamily="18" charset="0"/>
              </a:rPr>
              <a:t>, т.е. стойкостью и способностью разрешить </a:t>
            </a:r>
            <a:r>
              <a:rPr lang="ru-RU" sz="2800" dirty="0" smtClean="0">
                <a:latin typeface="Times New Roman" panose="02020603050405020304" pitchFamily="18" charset="0"/>
                <a:cs typeface="Times New Roman" panose="02020603050405020304" pitchFamily="18" charset="0"/>
              </a:rPr>
              <a:t>конфликт самыми оптимальными способами.</a:t>
            </a:r>
            <a:endParaRPr lang="ru-RU"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latin typeface="Times New Roman" panose="02020603050405020304" pitchFamily="18" charset="0"/>
                <a:cs typeface="Times New Roman" panose="02020603050405020304" pitchFamily="18" charset="0"/>
              </a:rPr>
              <a:t>Стадии конфликта</a:t>
            </a:r>
            <a:endParaRPr lang="ru-RU"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p:txBody>
          <a:bodyPr>
            <a:normAutofit/>
          </a:bodyPr>
          <a:lstStyle/>
          <a:p>
            <a:pPr algn="just"/>
            <a:r>
              <a:rPr lang="ru-RU" sz="2800" dirty="0" smtClean="0">
                <a:latin typeface="Times New Roman" panose="02020603050405020304" pitchFamily="18" charset="0"/>
                <a:cs typeface="Times New Roman" panose="02020603050405020304" pitchFamily="18" charset="0"/>
              </a:rPr>
              <a:t>потенциальное формирование противоречивых интересов, ценностей, норм;</a:t>
            </a:r>
          </a:p>
          <a:p>
            <a:pPr algn="just"/>
            <a:r>
              <a:rPr lang="ru-RU" sz="2800" dirty="0" smtClean="0">
                <a:latin typeface="Times New Roman" panose="02020603050405020304" pitchFamily="18" charset="0"/>
                <a:cs typeface="Times New Roman" panose="02020603050405020304" pitchFamily="18" charset="0"/>
              </a:rPr>
              <a:t>переход потенциального конфликта в реальный или стадию осознания участниками конфликта своих верно или ложно понятых интересов;</a:t>
            </a:r>
          </a:p>
          <a:p>
            <a:pPr algn="just"/>
            <a:r>
              <a:rPr lang="ru-RU" sz="2800" dirty="0" smtClean="0">
                <a:latin typeface="Times New Roman" panose="02020603050405020304" pitchFamily="18" charset="0"/>
                <a:cs typeface="Times New Roman" panose="02020603050405020304" pitchFamily="18" charset="0"/>
              </a:rPr>
              <a:t>конфликтные действия;</a:t>
            </a:r>
          </a:p>
          <a:p>
            <a:pPr algn="just"/>
            <a:r>
              <a:rPr lang="ru-RU" sz="2800" dirty="0" smtClean="0">
                <a:latin typeface="Times New Roman" panose="02020603050405020304" pitchFamily="18" charset="0"/>
                <a:cs typeface="Times New Roman" panose="02020603050405020304" pitchFamily="18" charset="0"/>
              </a:rPr>
              <a:t>снятие или разрешение конфликта.</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54032"/>
          </a:xfrm>
        </p:spPr>
        <p:txBody>
          <a:bodyPr>
            <a:normAutofit fontScale="90000"/>
          </a:bodyPr>
          <a:lstStyle/>
          <a:p>
            <a:pPr algn="ctr"/>
            <a:r>
              <a:rPr lang="ru-RU" b="1" dirty="0" smtClean="0">
                <a:solidFill>
                  <a:schemeClr val="tx1"/>
                </a:solidFill>
              </a:rPr>
              <a:t>Классификация конфликтов</a:t>
            </a:r>
            <a:r>
              <a:rPr lang="ru-RU" dirty="0" smtClean="0"/>
              <a:t/>
            </a:r>
            <a:br>
              <a:rPr lang="ru-RU" dirty="0" smtClean="0"/>
            </a:br>
            <a:endParaRPr lang="ru-RU" dirty="0"/>
          </a:p>
        </p:txBody>
      </p:sp>
      <p:graphicFrame>
        <p:nvGraphicFramePr>
          <p:cNvPr id="4" name="Таблица 3"/>
          <p:cNvGraphicFramePr>
            <a:graphicFrameLocks noGrp="1"/>
          </p:cNvGraphicFramePr>
          <p:nvPr/>
        </p:nvGraphicFramePr>
        <p:xfrm>
          <a:off x="357158" y="928670"/>
          <a:ext cx="8143932" cy="5210948"/>
        </p:xfrm>
        <a:graphic>
          <a:graphicData uri="http://schemas.openxmlformats.org/drawingml/2006/table">
            <a:tbl>
              <a:tblPr/>
              <a:tblGrid>
                <a:gridCol w="427129">
                  <a:extLst>
                    <a:ext uri="{9D8B030D-6E8A-4147-A177-3AD203B41FA5}">
                      <a16:colId xmlns:a16="http://schemas.microsoft.com/office/drawing/2014/main" val="20000"/>
                    </a:ext>
                  </a:extLst>
                </a:gridCol>
                <a:gridCol w="1573135">
                  <a:extLst>
                    <a:ext uri="{9D8B030D-6E8A-4147-A177-3AD203B41FA5}">
                      <a16:colId xmlns:a16="http://schemas.microsoft.com/office/drawing/2014/main" val="20001"/>
                    </a:ext>
                  </a:extLst>
                </a:gridCol>
                <a:gridCol w="1928826">
                  <a:extLst>
                    <a:ext uri="{9D8B030D-6E8A-4147-A177-3AD203B41FA5}">
                      <a16:colId xmlns:a16="http://schemas.microsoft.com/office/drawing/2014/main" val="20002"/>
                    </a:ext>
                  </a:extLst>
                </a:gridCol>
                <a:gridCol w="4214842">
                  <a:extLst>
                    <a:ext uri="{9D8B030D-6E8A-4147-A177-3AD203B41FA5}">
                      <a16:colId xmlns:a16="http://schemas.microsoft.com/office/drawing/2014/main" val="20003"/>
                    </a:ext>
                  </a:extLst>
                </a:gridCol>
              </a:tblGrid>
              <a:tr h="877708">
                <a:tc>
                  <a:txBody>
                    <a:bodyPr/>
                    <a:lstStyle/>
                    <a:p>
                      <a:pPr>
                        <a:lnSpc>
                          <a:spcPct val="115000"/>
                        </a:lnSpc>
                        <a:spcAft>
                          <a:spcPts val="1000"/>
                        </a:spcAft>
                      </a:pPr>
                      <a:r>
                        <a:rPr lang="ru-RU" sz="1600" dirty="0">
                          <a:latin typeface="Times New Roman"/>
                          <a:ea typeface="Calibri"/>
                          <a:cs typeface="Times New Roman"/>
                        </a:rPr>
                        <a:t>№ </a:t>
                      </a:r>
                      <a:r>
                        <a:rPr lang="ru-RU" sz="1600" dirty="0" err="1">
                          <a:latin typeface="Times New Roman"/>
                          <a:ea typeface="Calibri"/>
                          <a:cs typeface="Times New Roman"/>
                        </a:rPr>
                        <a:t>п</a:t>
                      </a:r>
                      <a:r>
                        <a:rPr lang="ru-RU" sz="1600" dirty="0">
                          <a:latin typeface="Times New Roman"/>
                          <a:ea typeface="Calibri"/>
                          <a:cs typeface="Times New Roman"/>
                        </a:rPr>
                        <a:t>/</a:t>
                      </a:r>
                      <a:r>
                        <a:rPr lang="ru-RU" sz="1600" dirty="0" err="1">
                          <a:latin typeface="Times New Roman"/>
                          <a:ea typeface="Calibri"/>
                          <a:cs typeface="Times New Roman"/>
                        </a:rPr>
                        <a:t>п</a:t>
                      </a:r>
                      <a:endParaRPr lang="ru-RU" sz="1200" dirty="0">
                        <a:latin typeface="Calibri"/>
                        <a:ea typeface="Calibri"/>
                        <a:cs typeface="Times New Roman"/>
                      </a:endParaRPr>
                    </a:p>
                  </a:txBody>
                  <a:tcPr marL="23683" marR="23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Calibri"/>
                          <a:cs typeface="Times New Roman"/>
                        </a:rPr>
                        <a:t>Основание </a:t>
                      </a:r>
                      <a:r>
                        <a:rPr lang="ru-RU" sz="1600" b="1" dirty="0" smtClean="0">
                          <a:latin typeface="Times New Roman"/>
                          <a:ea typeface="Calibri"/>
                          <a:cs typeface="Times New Roman"/>
                        </a:rPr>
                        <a:t>классификации</a:t>
                      </a:r>
                      <a:endParaRPr lang="ru-RU" sz="1200" b="1" dirty="0">
                        <a:latin typeface="Calibri"/>
                        <a:ea typeface="Calibri"/>
                        <a:cs typeface="Times New Roman"/>
                      </a:endParaRPr>
                    </a:p>
                  </a:txBody>
                  <a:tcPr marL="23683" marR="23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Calibri"/>
                          <a:cs typeface="Times New Roman"/>
                        </a:rPr>
                        <a:t>Виды конфликтов</a:t>
                      </a:r>
                      <a:endParaRPr lang="ru-RU" sz="1200" b="1" dirty="0">
                        <a:latin typeface="Calibri"/>
                        <a:ea typeface="Calibri"/>
                        <a:cs typeface="Times New Roman"/>
                      </a:endParaRPr>
                    </a:p>
                  </a:txBody>
                  <a:tcPr marL="23683" marR="23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Calibri"/>
                          <a:cs typeface="Times New Roman"/>
                        </a:rPr>
                        <a:t>Общая характеристика</a:t>
                      </a:r>
                      <a:endParaRPr lang="ru-RU" sz="1200" b="1" dirty="0">
                        <a:latin typeface="Calibri"/>
                        <a:ea typeface="Calibri"/>
                        <a:cs typeface="Times New Roman"/>
                      </a:endParaRPr>
                    </a:p>
                  </a:txBody>
                  <a:tcPr marL="23683" marR="23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70278">
                <a:tc>
                  <a:txBody>
                    <a:bodyPr/>
                    <a:lstStyle/>
                    <a:p>
                      <a:pPr>
                        <a:lnSpc>
                          <a:spcPct val="115000"/>
                        </a:lnSpc>
                        <a:spcAft>
                          <a:spcPts val="1000"/>
                        </a:spcAft>
                      </a:pPr>
                      <a:r>
                        <a:rPr lang="ru-RU" sz="1600">
                          <a:latin typeface="Times New Roman"/>
                          <a:ea typeface="Calibri"/>
                          <a:cs typeface="Times New Roman"/>
                        </a:rPr>
                        <a:t>1</a:t>
                      </a:r>
                      <a:endParaRPr lang="ru-RU" sz="1200">
                        <a:latin typeface="Calibri"/>
                        <a:ea typeface="Calibri"/>
                        <a:cs typeface="Times New Roman"/>
                      </a:endParaRPr>
                    </a:p>
                  </a:txBody>
                  <a:tcPr marL="23683" marR="23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600" dirty="0">
                          <a:latin typeface="Times New Roman"/>
                          <a:ea typeface="Calibri"/>
                          <a:cs typeface="Times New Roman"/>
                        </a:rPr>
                        <a:t>Сферы проявления конфликта</a:t>
                      </a:r>
                      <a:endParaRPr lang="ru-RU" sz="1200" dirty="0">
                        <a:latin typeface="Calibri"/>
                        <a:ea typeface="Calibri"/>
                        <a:cs typeface="Times New Roman"/>
                      </a:endParaRPr>
                    </a:p>
                  </a:txBody>
                  <a:tcPr marL="23683" marR="23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600" dirty="0">
                          <a:latin typeface="Times New Roman"/>
                          <a:ea typeface="Calibri"/>
                          <a:cs typeface="Times New Roman"/>
                        </a:rPr>
                        <a:t>Экономические Идеологические Социально-бытовые Семейно-бытовые</a:t>
                      </a:r>
                      <a:endParaRPr lang="ru-RU" sz="1200" dirty="0">
                        <a:latin typeface="Calibri"/>
                        <a:ea typeface="Calibri"/>
                        <a:cs typeface="Times New Roman"/>
                      </a:endParaRPr>
                    </a:p>
                  </a:txBody>
                  <a:tcPr marL="23683" marR="23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600" dirty="0">
                          <a:latin typeface="Times New Roman"/>
                          <a:ea typeface="Calibri"/>
                          <a:cs typeface="Times New Roman"/>
                        </a:rPr>
                        <a:t>В основе лежат экономические противоречия В основе лежат противоречия во взглядах В основе лежат противоречия социальной сферы В основе лежат противоречия семейных отношений</a:t>
                      </a:r>
                      <a:endParaRPr lang="ru-RU" sz="1200" dirty="0">
                        <a:latin typeface="Calibri"/>
                        <a:ea typeface="Calibri"/>
                        <a:cs typeface="Times New Roman"/>
                      </a:endParaRPr>
                    </a:p>
                  </a:txBody>
                  <a:tcPr marL="23683" marR="23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09798">
                <a:tc>
                  <a:txBody>
                    <a:bodyPr/>
                    <a:lstStyle/>
                    <a:p>
                      <a:pPr>
                        <a:lnSpc>
                          <a:spcPct val="115000"/>
                        </a:lnSpc>
                        <a:spcAft>
                          <a:spcPts val="1000"/>
                        </a:spcAft>
                      </a:pPr>
                      <a:r>
                        <a:rPr lang="ru-RU" sz="1600">
                          <a:latin typeface="Times New Roman"/>
                          <a:ea typeface="Calibri"/>
                          <a:cs typeface="Times New Roman"/>
                        </a:rPr>
                        <a:t>2</a:t>
                      </a:r>
                      <a:endParaRPr lang="ru-RU" sz="1200">
                        <a:latin typeface="Calibri"/>
                        <a:ea typeface="Calibri"/>
                        <a:cs typeface="Times New Roman"/>
                      </a:endParaRPr>
                    </a:p>
                  </a:txBody>
                  <a:tcPr marL="23683" marR="23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600">
                          <a:latin typeface="Times New Roman"/>
                          <a:ea typeface="Calibri"/>
                          <a:cs typeface="Times New Roman"/>
                        </a:rPr>
                        <a:t>Степень длительности и напряженности конфликта</a:t>
                      </a:r>
                      <a:endParaRPr lang="ru-RU" sz="1200">
                        <a:latin typeface="Calibri"/>
                        <a:ea typeface="Calibri"/>
                        <a:cs typeface="Times New Roman"/>
                      </a:endParaRPr>
                    </a:p>
                  </a:txBody>
                  <a:tcPr marL="23683" marR="23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600">
                          <a:latin typeface="Times New Roman"/>
                          <a:ea typeface="Calibri"/>
                          <a:cs typeface="Times New Roman"/>
                        </a:rPr>
                        <a:t>Бурные быстротекущие конфликты</a:t>
                      </a:r>
                      <a:endParaRPr lang="ru-RU" sz="1200">
                        <a:latin typeface="Calibri"/>
                        <a:ea typeface="Calibri"/>
                        <a:cs typeface="Times New Roman"/>
                      </a:endParaRPr>
                    </a:p>
                    <a:p>
                      <a:pPr>
                        <a:lnSpc>
                          <a:spcPct val="115000"/>
                        </a:lnSpc>
                        <a:spcAft>
                          <a:spcPts val="1000"/>
                        </a:spcAft>
                      </a:pPr>
                      <a:r>
                        <a:rPr lang="ru-RU" sz="1600">
                          <a:latin typeface="Times New Roman"/>
                          <a:ea typeface="Calibri"/>
                          <a:cs typeface="Times New Roman"/>
                        </a:rPr>
                        <a:t>Острые длительные конфликты Слабовыраженные и вялотекущие конфликты Слабовыраженные и быстротекущие</a:t>
                      </a:r>
                      <a:endParaRPr lang="ru-RU" sz="1200">
                        <a:latin typeface="Calibri"/>
                        <a:ea typeface="Calibri"/>
                        <a:cs typeface="Times New Roman"/>
                      </a:endParaRPr>
                    </a:p>
                  </a:txBody>
                  <a:tcPr marL="23683" marR="23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600" dirty="0">
                          <a:latin typeface="Times New Roman"/>
                          <a:ea typeface="Calibri"/>
                          <a:cs typeface="Times New Roman"/>
                        </a:rPr>
                        <a:t>Возникают на основе индивидуальных психологических особенностей личности, отличаются агрессивностью и крайней враждебностью конфликтующих Возникают при наличии глубоких противоречий</a:t>
                      </a:r>
                      <a:endParaRPr lang="ru-RU" sz="1200" dirty="0">
                        <a:latin typeface="Calibri"/>
                        <a:ea typeface="Calibri"/>
                        <a:cs typeface="Times New Roman"/>
                      </a:endParaRPr>
                    </a:p>
                    <a:p>
                      <a:pPr>
                        <a:lnSpc>
                          <a:spcPct val="115000"/>
                        </a:lnSpc>
                        <a:spcAft>
                          <a:spcPts val="1000"/>
                        </a:spcAft>
                      </a:pPr>
                      <a:r>
                        <a:rPr lang="ru-RU" sz="1600" dirty="0">
                          <a:latin typeface="Times New Roman"/>
                          <a:ea typeface="Calibri"/>
                          <a:cs typeface="Times New Roman"/>
                        </a:rPr>
                        <a:t>Связаны с не очень острыми противоречиями, либо пассивностью одной из сторон Связаны с поверхностными причинами, носят эпизодический характер</a:t>
                      </a:r>
                      <a:endParaRPr lang="ru-RU" sz="1200" dirty="0">
                        <a:latin typeface="Calibri"/>
                        <a:ea typeface="Calibri"/>
                        <a:cs typeface="Times New Roman"/>
                      </a:endParaRPr>
                    </a:p>
                  </a:txBody>
                  <a:tcPr marL="23683" marR="23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14290"/>
            <a:ext cx="7467600" cy="368280"/>
          </a:xfrm>
        </p:spPr>
        <p:txBody>
          <a:bodyPr>
            <a:normAutofit fontScale="90000"/>
          </a:bodyPr>
          <a:lstStyle/>
          <a:p>
            <a:pPr algn="ctr"/>
            <a:r>
              <a:rPr lang="ru-RU" b="1" dirty="0" smtClean="0">
                <a:solidFill>
                  <a:schemeClr val="tx1"/>
                </a:solidFill>
              </a:rPr>
              <a:t>Классификация конфликтов</a:t>
            </a:r>
            <a:endParaRPr lang="ru-RU" dirty="0"/>
          </a:p>
        </p:txBody>
      </p:sp>
      <p:graphicFrame>
        <p:nvGraphicFramePr>
          <p:cNvPr id="4" name="Таблица 3"/>
          <p:cNvGraphicFramePr>
            <a:graphicFrameLocks noGrp="1"/>
          </p:cNvGraphicFramePr>
          <p:nvPr/>
        </p:nvGraphicFramePr>
        <p:xfrm>
          <a:off x="357158" y="928671"/>
          <a:ext cx="8143932" cy="5299506"/>
        </p:xfrm>
        <a:graphic>
          <a:graphicData uri="http://schemas.openxmlformats.org/drawingml/2006/table">
            <a:tbl>
              <a:tblPr/>
              <a:tblGrid>
                <a:gridCol w="427129">
                  <a:extLst>
                    <a:ext uri="{9D8B030D-6E8A-4147-A177-3AD203B41FA5}">
                      <a16:colId xmlns:a16="http://schemas.microsoft.com/office/drawing/2014/main" val="20000"/>
                    </a:ext>
                  </a:extLst>
                </a:gridCol>
                <a:gridCol w="1573135">
                  <a:extLst>
                    <a:ext uri="{9D8B030D-6E8A-4147-A177-3AD203B41FA5}">
                      <a16:colId xmlns:a16="http://schemas.microsoft.com/office/drawing/2014/main" val="20001"/>
                    </a:ext>
                  </a:extLst>
                </a:gridCol>
                <a:gridCol w="1928826">
                  <a:extLst>
                    <a:ext uri="{9D8B030D-6E8A-4147-A177-3AD203B41FA5}">
                      <a16:colId xmlns:a16="http://schemas.microsoft.com/office/drawing/2014/main" val="20002"/>
                    </a:ext>
                  </a:extLst>
                </a:gridCol>
                <a:gridCol w="4214842">
                  <a:extLst>
                    <a:ext uri="{9D8B030D-6E8A-4147-A177-3AD203B41FA5}">
                      <a16:colId xmlns:a16="http://schemas.microsoft.com/office/drawing/2014/main" val="20003"/>
                    </a:ext>
                  </a:extLst>
                </a:gridCol>
              </a:tblGrid>
              <a:tr h="727438">
                <a:tc>
                  <a:txBody>
                    <a:bodyPr/>
                    <a:lstStyle/>
                    <a:p>
                      <a:pPr>
                        <a:lnSpc>
                          <a:spcPct val="115000"/>
                        </a:lnSpc>
                        <a:spcAft>
                          <a:spcPts val="1000"/>
                        </a:spcAft>
                      </a:pPr>
                      <a:r>
                        <a:rPr lang="ru-RU" sz="1600" dirty="0">
                          <a:latin typeface="Times New Roman"/>
                          <a:ea typeface="Calibri"/>
                          <a:cs typeface="Times New Roman"/>
                        </a:rPr>
                        <a:t>№ </a:t>
                      </a:r>
                      <a:r>
                        <a:rPr lang="ru-RU" sz="1600" dirty="0" err="1">
                          <a:latin typeface="Times New Roman"/>
                          <a:ea typeface="Calibri"/>
                          <a:cs typeface="Times New Roman"/>
                        </a:rPr>
                        <a:t>п</a:t>
                      </a:r>
                      <a:r>
                        <a:rPr lang="ru-RU" sz="1600" dirty="0">
                          <a:latin typeface="Times New Roman"/>
                          <a:ea typeface="Calibri"/>
                          <a:cs typeface="Times New Roman"/>
                        </a:rPr>
                        <a:t>/</a:t>
                      </a:r>
                      <a:r>
                        <a:rPr lang="ru-RU" sz="1600" dirty="0" err="1">
                          <a:latin typeface="Times New Roman"/>
                          <a:ea typeface="Calibri"/>
                          <a:cs typeface="Times New Roman"/>
                        </a:rPr>
                        <a:t>п</a:t>
                      </a:r>
                      <a:endParaRPr lang="ru-RU" sz="1200" dirty="0">
                        <a:latin typeface="Calibri"/>
                        <a:ea typeface="Calibri"/>
                        <a:cs typeface="Times New Roman"/>
                      </a:endParaRPr>
                    </a:p>
                  </a:txBody>
                  <a:tcPr marL="23683" marR="23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Calibri"/>
                          <a:cs typeface="Times New Roman"/>
                        </a:rPr>
                        <a:t>Основание </a:t>
                      </a:r>
                      <a:r>
                        <a:rPr lang="ru-RU" sz="1600" b="1" dirty="0" smtClean="0">
                          <a:latin typeface="Times New Roman"/>
                          <a:ea typeface="Calibri"/>
                          <a:cs typeface="Times New Roman"/>
                        </a:rPr>
                        <a:t>классификации</a:t>
                      </a:r>
                      <a:endParaRPr lang="ru-RU" sz="1200" b="1" dirty="0">
                        <a:latin typeface="Calibri"/>
                        <a:ea typeface="Calibri"/>
                        <a:cs typeface="Times New Roman"/>
                      </a:endParaRPr>
                    </a:p>
                  </a:txBody>
                  <a:tcPr marL="23683" marR="23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Calibri"/>
                          <a:cs typeface="Times New Roman"/>
                        </a:rPr>
                        <a:t>Виды конфликтов</a:t>
                      </a:r>
                      <a:endParaRPr lang="ru-RU" sz="1200" b="1" dirty="0">
                        <a:latin typeface="Calibri"/>
                        <a:ea typeface="Calibri"/>
                        <a:cs typeface="Times New Roman"/>
                      </a:endParaRPr>
                    </a:p>
                  </a:txBody>
                  <a:tcPr marL="23683" marR="23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Calibri"/>
                          <a:cs typeface="Times New Roman"/>
                        </a:rPr>
                        <a:t>Общая характеристика</a:t>
                      </a:r>
                      <a:endParaRPr lang="ru-RU" sz="1200" b="1" dirty="0">
                        <a:latin typeface="Calibri"/>
                        <a:ea typeface="Calibri"/>
                        <a:cs typeface="Times New Roman"/>
                      </a:endParaRPr>
                    </a:p>
                  </a:txBody>
                  <a:tcPr marL="23683" marR="23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15854">
                <a:tc>
                  <a:txBody>
                    <a:bodyPr/>
                    <a:lstStyle/>
                    <a:p>
                      <a:pPr>
                        <a:lnSpc>
                          <a:spcPct val="115000"/>
                        </a:lnSpc>
                        <a:spcAft>
                          <a:spcPts val="1000"/>
                        </a:spcAft>
                      </a:pPr>
                      <a:r>
                        <a:rPr lang="ru-RU" sz="1600" dirty="0">
                          <a:latin typeface="Times New Roman"/>
                          <a:ea typeface="Calibri"/>
                          <a:cs typeface="Times New Roman"/>
                        </a:rPr>
                        <a:t>3</a:t>
                      </a:r>
                      <a:endParaRPr lang="ru-RU" sz="1400" dirty="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600">
                          <a:latin typeface="Times New Roman"/>
                          <a:ea typeface="Calibri"/>
                          <a:cs typeface="Times New Roman"/>
                        </a:rPr>
                        <a:t>Субъекты конфликтного взаимодействия</a:t>
                      </a:r>
                      <a:endParaRPr lang="ru-RU" sz="140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600">
                          <a:latin typeface="Times New Roman"/>
                          <a:ea typeface="Calibri"/>
                          <a:cs typeface="Times New Roman"/>
                        </a:rPr>
                        <a:t>Внутриличностные конфликты Межличностные конфликты Конфликты «личность—группа* Межгрупповые конфликты</a:t>
                      </a:r>
                      <a:endParaRPr lang="ru-RU" sz="140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600" dirty="0">
                          <a:latin typeface="Times New Roman"/>
                          <a:ea typeface="Calibri"/>
                          <a:cs typeface="Times New Roman"/>
                        </a:rPr>
                        <a:t>Связаны со столкновением противоположно направленных мотивов личности Субъектами конфликта выступают две личности</a:t>
                      </a:r>
                      <a:endParaRPr lang="ru-RU" sz="1400" dirty="0">
                        <a:latin typeface="Calibri"/>
                        <a:ea typeface="Calibri"/>
                        <a:cs typeface="Times New Roman"/>
                      </a:endParaRPr>
                    </a:p>
                    <a:p>
                      <a:pPr>
                        <a:lnSpc>
                          <a:spcPct val="115000"/>
                        </a:lnSpc>
                        <a:spcAft>
                          <a:spcPts val="1000"/>
                        </a:spcAft>
                      </a:pPr>
                      <a:r>
                        <a:rPr lang="ru-RU" sz="1600" dirty="0">
                          <a:latin typeface="Times New Roman"/>
                          <a:ea typeface="Calibri"/>
                          <a:cs typeface="Times New Roman"/>
                        </a:rPr>
                        <a:t>Субъекты конфликта' с одной стороны личность, а с другой— группа (</a:t>
                      </a:r>
                      <a:r>
                        <a:rPr lang="ru-RU" sz="1600" dirty="0" err="1">
                          <a:latin typeface="Times New Roman"/>
                          <a:ea typeface="Calibri"/>
                          <a:cs typeface="Times New Roman"/>
                        </a:rPr>
                        <a:t>микрогруппа</a:t>
                      </a:r>
                      <a:r>
                        <a:rPr lang="ru-RU" sz="1600" dirty="0">
                          <a:latin typeface="Times New Roman"/>
                          <a:ea typeface="Calibri"/>
                          <a:cs typeface="Times New Roman"/>
                        </a:rPr>
                        <a:t>) Субъектами конфликта выступают малые социальные группы или </a:t>
                      </a:r>
                      <a:r>
                        <a:rPr lang="ru-RU" sz="1600" dirty="0" err="1">
                          <a:latin typeface="Times New Roman"/>
                          <a:ea typeface="Calibri"/>
                          <a:cs typeface="Times New Roman"/>
                        </a:rPr>
                        <a:t>микрогруппы</a:t>
                      </a:r>
                      <a:endParaRPr lang="ru-RU" sz="1400" dirty="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28740">
                <a:tc>
                  <a:txBody>
                    <a:bodyPr/>
                    <a:lstStyle/>
                    <a:p>
                      <a:pPr>
                        <a:lnSpc>
                          <a:spcPct val="115000"/>
                        </a:lnSpc>
                        <a:spcAft>
                          <a:spcPts val="1000"/>
                        </a:spcAft>
                      </a:pPr>
                      <a:r>
                        <a:rPr lang="ru-RU" sz="1600">
                          <a:latin typeface="Times New Roman"/>
                          <a:ea typeface="Calibri"/>
                          <a:cs typeface="Times New Roman"/>
                        </a:rPr>
                        <a:t>4</a:t>
                      </a:r>
                      <a:endParaRPr lang="ru-RU" sz="140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600">
                          <a:latin typeface="Times New Roman"/>
                          <a:ea typeface="Calibri"/>
                          <a:cs typeface="Times New Roman"/>
                        </a:rPr>
                        <a:t>Социальные последствия</a:t>
                      </a:r>
                      <a:endParaRPr lang="ru-RU" sz="140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600">
                          <a:latin typeface="Times New Roman"/>
                          <a:ea typeface="Calibri"/>
                          <a:cs typeface="Times New Roman"/>
                        </a:rPr>
                        <a:t>Конструктивные конфликты Деструктивные конфликты</a:t>
                      </a:r>
                      <a:endParaRPr lang="ru-RU" sz="140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600" dirty="0">
                          <a:latin typeface="Times New Roman"/>
                          <a:ea typeface="Calibri"/>
                          <a:cs typeface="Times New Roman"/>
                        </a:rPr>
                        <a:t>В основе таких конфликтов лежат объективные противоречия Способствуют развитию организации или другой социальной системы В основе таких конфликтов, как правило, лежат субъективные причины Они создают социальную напряженность и ведут к разрушению социальной системы</a:t>
                      </a:r>
                      <a:endParaRPr lang="ru-RU" sz="1400" dirty="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14290"/>
            <a:ext cx="7467600" cy="368280"/>
          </a:xfrm>
        </p:spPr>
        <p:txBody>
          <a:bodyPr>
            <a:normAutofit fontScale="90000"/>
          </a:bodyPr>
          <a:lstStyle/>
          <a:p>
            <a:pPr algn="ctr"/>
            <a:r>
              <a:rPr lang="ru-RU" b="1" dirty="0" smtClean="0">
                <a:solidFill>
                  <a:schemeClr val="tx1"/>
                </a:solidFill>
              </a:rPr>
              <a:t>Классификация конфликтов</a:t>
            </a:r>
            <a:endParaRPr lang="ru-RU" dirty="0"/>
          </a:p>
        </p:txBody>
      </p:sp>
      <p:graphicFrame>
        <p:nvGraphicFramePr>
          <p:cNvPr id="4" name="Таблица 3"/>
          <p:cNvGraphicFramePr>
            <a:graphicFrameLocks noGrp="1"/>
          </p:cNvGraphicFramePr>
          <p:nvPr/>
        </p:nvGraphicFramePr>
        <p:xfrm>
          <a:off x="357158" y="928671"/>
          <a:ext cx="8143932" cy="2620246"/>
        </p:xfrm>
        <a:graphic>
          <a:graphicData uri="http://schemas.openxmlformats.org/drawingml/2006/table">
            <a:tbl>
              <a:tblPr/>
              <a:tblGrid>
                <a:gridCol w="427129">
                  <a:extLst>
                    <a:ext uri="{9D8B030D-6E8A-4147-A177-3AD203B41FA5}">
                      <a16:colId xmlns:a16="http://schemas.microsoft.com/office/drawing/2014/main" val="20000"/>
                    </a:ext>
                  </a:extLst>
                </a:gridCol>
                <a:gridCol w="1573135">
                  <a:extLst>
                    <a:ext uri="{9D8B030D-6E8A-4147-A177-3AD203B41FA5}">
                      <a16:colId xmlns:a16="http://schemas.microsoft.com/office/drawing/2014/main" val="20001"/>
                    </a:ext>
                  </a:extLst>
                </a:gridCol>
                <a:gridCol w="1928826">
                  <a:extLst>
                    <a:ext uri="{9D8B030D-6E8A-4147-A177-3AD203B41FA5}">
                      <a16:colId xmlns:a16="http://schemas.microsoft.com/office/drawing/2014/main" val="20002"/>
                    </a:ext>
                  </a:extLst>
                </a:gridCol>
                <a:gridCol w="4214842">
                  <a:extLst>
                    <a:ext uri="{9D8B030D-6E8A-4147-A177-3AD203B41FA5}">
                      <a16:colId xmlns:a16="http://schemas.microsoft.com/office/drawing/2014/main" val="20003"/>
                    </a:ext>
                  </a:extLst>
                </a:gridCol>
              </a:tblGrid>
              <a:tr h="727438">
                <a:tc>
                  <a:txBody>
                    <a:bodyPr/>
                    <a:lstStyle/>
                    <a:p>
                      <a:pPr>
                        <a:lnSpc>
                          <a:spcPct val="115000"/>
                        </a:lnSpc>
                        <a:spcAft>
                          <a:spcPts val="1000"/>
                        </a:spcAft>
                      </a:pPr>
                      <a:r>
                        <a:rPr lang="ru-RU" sz="1600" dirty="0">
                          <a:latin typeface="Times New Roman"/>
                          <a:ea typeface="Calibri"/>
                          <a:cs typeface="Times New Roman"/>
                        </a:rPr>
                        <a:t>№ </a:t>
                      </a:r>
                      <a:r>
                        <a:rPr lang="ru-RU" sz="1600" dirty="0" err="1">
                          <a:latin typeface="Times New Roman"/>
                          <a:ea typeface="Calibri"/>
                          <a:cs typeface="Times New Roman"/>
                        </a:rPr>
                        <a:t>п</a:t>
                      </a:r>
                      <a:r>
                        <a:rPr lang="ru-RU" sz="1600" dirty="0">
                          <a:latin typeface="Times New Roman"/>
                          <a:ea typeface="Calibri"/>
                          <a:cs typeface="Times New Roman"/>
                        </a:rPr>
                        <a:t>/</a:t>
                      </a:r>
                      <a:r>
                        <a:rPr lang="ru-RU" sz="1600" dirty="0" err="1">
                          <a:latin typeface="Times New Roman"/>
                          <a:ea typeface="Calibri"/>
                          <a:cs typeface="Times New Roman"/>
                        </a:rPr>
                        <a:t>п</a:t>
                      </a:r>
                      <a:endParaRPr lang="ru-RU" sz="1200" dirty="0">
                        <a:latin typeface="Calibri"/>
                        <a:ea typeface="Calibri"/>
                        <a:cs typeface="Times New Roman"/>
                      </a:endParaRPr>
                    </a:p>
                  </a:txBody>
                  <a:tcPr marL="23683" marR="23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Calibri"/>
                          <a:cs typeface="Times New Roman"/>
                        </a:rPr>
                        <a:t>Основание </a:t>
                      </a:r>
                      <a:r>
                        <a:rPr lang="ru-RU" sz="1600" b="1" dirty="0" smtClean="0">
                          <a:latin typeface="Times New Roman"/>
                          <a:ea typeface="Calibri"/>
                          <a:cs typeface="Times New Roman"/>
                        </a:rPr>
                        <a:t>классификации</a:t>
                      </a:r>
                      <a:endParaRPr lang="ru-RU" sz="1200" b="1" dirty="0">
                        <a:latin typeface="Calibri"/>
                        <a:ea typeface="Calibri"/>
                        <a:cs typeface="Times New Roman"/>
                      </a:endParaRPr>
                    </a:p>
                  </a:txBody>
                  <a:tcPr marL="23683" marR="23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Calibri"/>
                          <a:cs typeface="Times New Roman"/>
                        </a:rPr>
                        <a:t>Виды конфликтов</a:t>
                      </a:r>
                      <a:endParaRPr lang="ru-RU" sz="1200" b="1" dirty="0">
                        <a:latin typeface="Calibri"/>
                        <a:ea typeface="Calibri"/>
                        <a:cs typeface="Times New Roman"/>
                      </a:endParaRPr>
                    </a:p>
                  </a:txBody>
                  <a:tcPr marL="23683" marR="23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Calibri"/>
                          <a:cs typeface="Times New Roman"/>
                        </a:rPr>
                        <a:t>Общая характеристика</a:t>
                      </a:r>
                      <a:endParaRPr lang="ru-RU" sz="1200" b="1" dirty="0">
                        <a:latin typeface="Calibri"/>
                        <a:ea typeface="Calibri"/>
                        <a:cs typeface="Times New Roman"/>
                      </a:endParaRPr>
                    </a:p>
                  </a:txBody>
                  <a:tcPr marL="23683" marR="23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15854">
                <a:tc>
                  <a:txBody>
                    <a:bodyPr/>
                    <a:lstStyle/>
                    <a:p>
                      <a:pPr>
                        <a:lnSpc>
                          <a:spcPct val="115000"/>
                        </a:lnSpc>
                        <a:spcAft>
                          <a:spcPts val="1000"/>
                        </a:spcAft>
                      </a:pPr>
                      <a:r>
                        <a:rPr lang="ru-RU" sz="1800" dirty="0">
                          <a:latin typeface="Times New Roman"/>
                          <a:ea typeface="Calibri"/>
                          <a:cs typeface="Times New Roman"/>
                        </a:rPr>
                        <a:t>5</a:t>
                      </a:r>
                      <a:endParaRPr lang="ru-RU" sz="1600" dirty="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800">
                          <a:latin typeface="Times New Roman"/>
                          <a:ea typeface="Calibri"/>
                          <a:cs typeface="Times New Roman"/>
                        </a:rPr>
                        <a:t>Предмет конфликта</a:t>
                      </a:r>
                      <a:endParaRPr lang="ru-RU" sz="160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800">
                          <a:latin typeface="Times New Roman"/>
                          <a:ea typeface="Calibri"/>
                          <a:cs typeface="Times New Roman"/>
                        </a:rPr>
                        <a:t>Реалистичные (предметные) конфликты Нереалистичные (беспредметные) конфликты</a:t>
                      </a:r>
                      <a:endParaRPr lang="ru-RU" sz="160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800" dirty="0">
                          <a:latin typeface="Times New Roman"/>
                          <a:ea typeface="Calibri"/>
                          <a:cs typeface="Times New Roman"/>
                        </a:rPr>
                        <a:t>Имеют четкий предмет</a:t>
                      </a:r>
                      <a:endParaRPr lang="ru-RU" sz="1600" dirty="0">
                        <a:latin typeface="Calibri"/>
                        <a:ea typeface="Calibri"/>
                        <a:cs typeface="Times New Roman"/>
                      </a:endParaRPr>
                    </a:p>
                    <a:p>
                      <a:pPr>
                        <a:lnSpc>
                          <a:spcPct val="115000"/>
                        </a:lnSpc>
                        <a:spcAft>
                          <a:spcPts val="1000"/>
                        </a:spcAft>
                      </a:pPr>
                      <a:r>
                        <a:rPr lang="ru-RU" sz="1800" dirty="0">
                          <a:latin typeface="Times New Roman"/>
                          <a:ea typeface="Calibri"/>
                          <a:cs typeface="Times New Roman"/>
                        </a:rPr>
                        <a:t>Не имеют предмета или имеют предмет, который является жизненно важным для одного или обоих субъектов конфликта</a:t>
                      </a:r>
                      <a:endParaRPr lang="ru-RU" sz="1600" dirty="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tx1"/>
                </a:solidFill>
              </a:rPr>
              <a:t>Соотношение фаз и этапов конфликта</a:t>
            </a:r>
            <a:r>
              <a:rPr lang="ru-RU" dirty="0" smtClean="0"/>
              <a:t/>
            </a:r>
            <a:br>
              <a:rPr lang="ru-RU" dirty="0" smtClean="0"/>
            </a:br>
            <a:endParaRPr lang="ru-RU" dirty="0"/>
          </a:p>
        </p:txBody>
      </p:sp>
      <p:graphicFrame>
        <p:nvGraphicFramePr>
          <p:cNvPr id="4" name="Таблица 3"/>
          <p:cNvGraphicFramePr>
            <a:graphicFrameLocks noGrp="1"/>
          </p:cNvGraphicFramePr>
          <p:nvPr/>
        </p:nvGraphicFramePr>
        <p:xfrm>
          <a:off x="642910" y="1857364"/>
          <a:ext cx="7500990" cy="3173448"/>
        </p:xfrm>
        <a:graphic>
          <a:graphicData uri="http://schemas.openxmlformats.org/drawingml/2006/table">
            <a:tbl>
              <a:tblPr/>
              <a:tblGrid>
                <a:gridCol w="1584720">
                  <a:extLst>
                    <a:ext uri="{9D8B030D-6E8A-4147-A177-3AD203B41FA5}">
                      <a16:colId xmlns:a16="http://schemas.microsoft.com/office/drawing/2014/main" val="20000"/>
                    </a:ext>
                  </a:extLst>
                </a:gridCol>
                <a:gridCol w="3626494">
                  <a:extLst>
                    <a:ext uri="{9D8B030D-6E8A-4147-A177-3AD203B41FA5}">
                      <a16:colId xmlns:a16="http://schemas.microsoft.com/office/drawing/2014/main" val="20001"/>
                    </a:ext>
                  </a:extLst>
                </a:gridCol>
                <a:gridCol w="2289776">
                  <a:extLst>
                    <a:ext uri="{9D8B030D-6E8A-4147-A177-3AD203B41FA5}">
                      <a16:colId xmlns:a16="http://schemas.microsoft.com/office/drawing/2014/main" val="20002"/>
                    </a:ext>
                  </a:extLst>
                </a:gridCol>
              </a:tblGrid>
              <a:tr h="431721">
                <a:tc>
                  <a:txBody>
                    <a:bodyPr/>
                    <a:lstStyle/>
                    <a:p>
                      <a:pPr algn="ctr">
                        <a:lnSpc>
                          <a:spcPct val="115000"/>
                        </a:lnSpc>
                        <a:spcAft>
                          <a:spcPts val="1000"/>
                        </a:spcAft>
                      </a:pPr>
                      <a:r>
                        <a:rPr lang="ru-RU" sz="1800" b="1" dirty="0">
                          <a:latin typeface="Times New Roman"/>
                          <a:ea typeface="Calibri"/>
                          <a:cs typeface="Times New Roman"/>
                        </a:rPr>
                        <a:t>Фаза конфликта</a:t>
                      </a:r>
                      <a:endParaRPr lang="ru-RU" sz="1800" b="1" dirty="0">
                        <a:latin typeface="Calibri"/>
                        <a:ea typeface="Calibri"/>
                        <a:cs typeface="Times New Roman"/>
                      </a:endParaRPr>
                    </a:p>
                  </a:txBody>
                  <a:tcPr marL="25321" marR="2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800" b="1">
                          <a:latin typeface="Times New Roman"/>
                          <a:ea typeface="Calibri"/>
                          <a:cs typeface="Times New Roman"/>
                        </a:rPr>
                        <a:t>Этап конфликта</a:t>
                      </a:r>
                      <a:endParaRPr lang="ru-RU" sz="1800" b="1">
                        <a:latin typeface="Calibri"/>
                        <a:ea typeface="Calibri"/>
                        <a:cs typeface="Times New Roman"/>
                      </a:endParaRPr>
                    </a:p>
                  </a:txBody>
                  <a:tcPr marL="25321" marR="2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800" b="1" dirty="0">
                          <a:latin typeface="Times New Roman"/>
                          <a:ea typeface="Calibri"/>
                          <a:cs typeface="Times New Roman"/>
                        </a:rPr>
                        <a:t>Возможности разрешения конфликта (%)</a:t>
                      </a:r>
                      <a:endParaRPr lang="ru-RU" sz="1800" b="1" dirty="0">
                        <a:latin typeface="Calibri"/>
                        <a:ea typeface="Calibri"/>
                        <a:cs typeface="Times New Roman"/>
                      </a:endParaRPr>
                    </a:p>
                  </a:txBody>
                  <a:tcPr marL="25321" marR="2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62106">
                <a:tc>
                  <a:txBody>
                    <a:bodyPr/>
                    <a:lstStyle/>
                    <a:p>
                      <a:pPr algn="ctr">
                        <a:lnSpc>
                          <a:spcPct val="115000"/>
                        </a:lnSpc>
                        <a:spcAft>
                          <a:spcPts val="1000"/>
                        </a:spcAft>
                      </a:pPr>
                      <a:r>
                        <a:rPr lang="ru-RU" sz="1800">
                          <a:latin typeface="Times New Roman"/>
                          <a:ea typeface="Calibri"/>
                          <a:cs typeface="Times New Roman"/>
                        </a:rPr>
                        <a:t>Начальная фаза</a:t>
                      </a:r>
                      <a:endParaRPr lang="ru-RU" sz="1800">
                        <a:latin typeface="Calibri"/>
                        <a:ea typeface="Calibri"/>
                        <a:cs typeface="Times New Roman"/>
                      </a:endParaRPr>
                    </a:p>
                  </a:txBody>
                  <a:tcPr marL="25321" marR="2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800" dirty="0">
                          <a:latin typeface="Times New Roman"/>
                          <a:ea typeface="Calibri"/>
                          <a:cs typeface="Times New Roman"/>
                        </a:rPr>
                        <a:t>Возникновение и развитие конфликтной ситуации</a:t>
                      </a:r>
                      <a:r>
                        <a:rPr lang="ru-RU" sz="1800" dirty="0" smtClean="0">
                          <a:latin typeface="Times New Roman"/>
                          <a:ea typeface="Calibri"/>
                          <a:cs typeface="Times New Roman"/>
                        </a:rPr>
                        <a:t>; осознание </a:t>
                      </a:r>
                      <a:r>
                        <a:rPr lang="ru-RU" sz="1800" dirty="0">
                          <a:latin typeface="Times New Roman"/>
                          <a:ea typeface="Calibri"/>
                          <a:cs typeface="Times New Roman"/>
                        </a:rPr>
                        <a:t>конфликтной ситуации</a:t>
                      </a:r>
                      <a:r>
                        <a:rPr lang="ru-RU" sz="1800" dirty="0" smtClean="0">
                          <a:latin typeface="Times New Roman"/>
                          <a:ea typeface="Calibri"/>
                          <a:cs typeface="Times New Roman"/>
                        </a:rPr>
                        <a:t>.</a:t>
                      </a:r>
                      <a:endParaRPr lang="ru-RU" sz="1800" dirty="0">
                        <a:latin typeface="Calibri"/>
                        <a:ea typeface="Calibri"/>
                        <a:cs typeface="Times New Roman"/>
                      </a:endParaRPr>
                    </a:p>
                  </a:txBody>
                  <a:tcPr marL="25321" marR="2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800">
                          <a:latin typeface="Times New Roman"/>
                          <a:ea typeface="Calibri"/>
                          <a:cs typeface="Times New Roman"/>
                        </a:rPr>
                        <a:t>92%</a:t>
                      </a:r>
                      <a:endParaRPr lang="ru-RU" sz="1800">
                        <a:latin typeface="Calibri"/>
                        <a:ea typeface="Calibri"/>
                        <a:cs typeface="Times New Roman"/>
                      </a:endParaRPr>
                    </a:p>
                  </a:txBody>
                  <a:tcPr marL="25321" marR="2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4371">
                <a:tc>
                  <a:txBody>
                    <a:bodyPr/>
                    <a:lstStyle/>
                    <a:p>
                      <a:pPr algn="ctr">
                        <a:lnSpc>
                          <a:spcPct val="115000"/>
                        </a:lnSpc>
                        <a:spcAft>
                          <a:spcPts val="1000"/>
                        </a:spcAft>
                      </a:pPr>
                      <a:r>
                        <a:rPr lang="ru-RU" sz="1800">
                          <a:latin typeface="Times New Roman"/>
                          <a:ea typeface="Calibri"/>
                          <a:cs typeface="Times New Roman"/>
                        </a:rPr>
                        <a:t>Фаза подъема</a:t>
                      </a:r>
                      <a:endParaRPr lang="ru-RU" sz="1800">
                        <a:latin typeface="Calibri"/>
                        <a:ea typeface="Calibri"/>
                        <a:cs typeface="Times New Roman"/>
                      </a:endParaRPr>
                    </a:p>
                  </a:txBody>
                  <a:tcPr marL="25321" marR="2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800">
                          <a:latin typeface="Times New Roman"/>
                          <a:ea typeface="Calibri"/>
                          <a:cs typeface="Times New Roman"/>
                        </a:rPr>
                        <a:t>Начало открытого конфликтного взаимодействия</a:t>
                      </a:r>
                      <a:endParaRPr lang="ru-RU" sz="1800">
                        <a:latin typeface="Calibri"/>
                        <a:ea typeface="Calibri"/>
                        <a:cs typeface="Times New Roman"/>
                      </a:endParaRPr>
                    </a:p>
                  </a:txBody>
                  <a:tcPr marL="25321" marR="2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800">
                          <a:latin typeface="Times New Roman"/>
                          <a:ea typeface="Calibri"/>
                          <a:cs typeface="Times New Roman"/>
                        </a:rPr>
                        <a:t>46%</a:t>
                      </a:r>
                      <a:endParaRPr lang="ru-RU" sz="1800">
                        <a:latin typeface="Calibri"/>
                        <a:ea typeface="Calibri"/>
                        <a:cs typeface="Times New Roman"/>
                      </a:endParaRPr>
                    </a:p>
                  </a:txBody>
                  <a:tcPr marL="25321" marR="2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34236">
                <a:tc>
                  <a:txBody>
                    <a:bodyPr/>
                    <a:lstStyle/>
                    <a:p>
                      <a:pPr algn="ctr">
                        <a:lnSpc>
                          <a:spcPct val="115000"/>
                        </a:lnSpc>
                        <a:spcAft>
                          <a:spcPts val="1000"/>
                        </a:spcAft>
                      </a:pPr>
                      <a:r>
                        <a:rPr lang="ru-RU" sz="1800">
                          <a:latin typeface="Times New Roman"/>
                          <a:ea typeface="Calibri"/>
                          <a:cs typeface="Times New Roman"/>
                        </a:rPr>
                        <a:t>Пик конфликта</a:t>
                      </a:r>
                      <a:endParaRPr lang="ru-RU" sz="1800">
                        <a:latin typeface="Calibri"/>
                        <a:ea typeface="Calibri"/>
                        <a:cs typeface="Times New Roman"/>
                      </a:endParaRPr>
                    </a:p>
                  </a:txBody>
                  <a:tcPr marL="25321" marR="2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800">
                          <a:latin typeface="Times New Roman"/>
                          <a:ea typeface="Calibri"/>
                          <a:cs typeface="Times New Roman"/>
                        </a:rPr>
                        <a:t>Развитие открытого конфликта</a:t>
                      </a:r>
                      <a:endParaRPr lang="ru-RU" sz="1800">
                        <a:latin typeface="Calibri"/>
                        <a:ea typeface="Calibri"/>
                        <a:cs typeface="Times New Roman"/>
                      </a:endParaRPr>
                    </a:p>
                  </a:txBody>
                  <a:tcPr marL="25321" marR="2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800">
                          <a:latin typeface="Times New Roman"/>
                          <a:ea typeface="Calibri"/>
                          <a:cs typeface="Times New Roman"/>
                        </a:rPr>
                        <a:t>Менее 5%</a:t>
                      </a:r>
                      <a:endParaRPr lang="ru-RU" sz="1800">
                        <a:latin typeface="Calibri"/>
                        <a:ea typeface="Calibri"/>
                        <a:cs typeface="Times New Roman"/>
                      </a:endParaRPr>
                    </a:p>
                  </a:txBody>
                  <a:tcPr marL="25321" marR="2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6365">
                <a:tc>
                  <a:txBody>
                    <a:bodyPr/>
                    <a:lstStyle/>
                    <a:p>
                      <a:pPr algn="ctr">
                        <a:lnSpc>
                          <a:spcPct val="115000"/>
                        </a:lnSpc>
                        <a:spcAft>
                          <a:spcPts val="1000"/>
                        </a:spcAft>
                      </a:pPr>
                      <a:r>
                        <a:rPr lang="ru-RU" sz="1800">
                          <a:latin typeface="Times New Roman"/>
                          <a:ea typeface="Calibri"/>
                          <a:cs typeface="Times New Roman"/>
                        </a:rPr>
                        <a:t>Фаза спада</a:t>
                      </a:r>
                      <a:endParaRPr lang="ru-RU" sz="1800">
                        <a:latin typeface="Calibri"/>
                        <a:ea typeface="Calibri"/>
                        <a:cs typeface="Times New Roman"/>
                      </a:endParaRPr>
                    </a:p>
                  </a:txBody>
                  <a:tcPr marL="25321" marR="2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800">
                          <a:latin typeface="Times New Roman"/>
                          <a:ea typeface="Calibri"/>
                          <a:cs typeface="Times New Roman"/>
                        </a:rPr>
                        <a:t>-</a:t>
                      </a:r>
                      <a:endParaRPr lang="ru-RU" sz="1800">
                        <a:latin typeface="Calibri"/>
                        <a:ea typeface="Calibri"/>
                        <a:cs typeface="Times New Roman"/>
                      </a:endParaRPr>
                    </a:p>
                  </a:txBody>
                  <a:tcPr marL="25321" marR="2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800" dirty="0">
                          <a:latin typeface="Times New Roman"/>
                          <a:ea typeface="Calibri"/>
                          <a:cs typeface="Times New Roman"/>
                        </a:rPr>
                        <a:t>Около 20%</a:t>
                      </a:r>
                      <a:endParaRPr lang="ru-RU" sz="1800" dirty="0">
                        <a:latin typeface="Calibri"/>
                        <a:ea typeface="Calibri"/>
                        <a:cs typeface="Times New Roman"/>
                      </a:endParaRPr>
                    </a:p>
                  </a:txBody>
                  <a:tcPr marL="25321" marR="2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7467600" cy="500066"/>
          </a:xfrm>
        </p:spPr>
        <p:txBody>
          <a:bodyPr>
            <a:normAutofit fontScale="90000"/>
          </a:bodyPr>
          <a:lstStyle/>
          <a:p>
            <a:pPr algn="ctr"/>
            <a:r>
              <a:rPr lang="ru-RU" b="1" dirty="0" smtClean="0">
                <a:solidFill>
                  <a:schemeClr val="tx1"/>
                </a:solidFill>
              </a:rPr>
              <a:t>Типы </a:t>
            </a:r>
            <a:r>
              <a:rPr lang="ru-RU" b="1" dirty="0" err="1" smtClean="0">
                <a:solidFill>
                  <a:schemeClr val="tx1"/>
                </a:solidFill>
              </a:rPr>
              <a:t>конфликтогенов</a:t>
            </a:r>
            <a:r>
              <a:rPr lang="ru-RU" dirty="0" smtClean="0"/>
              <a:t/>
            </a:r>
            <a:br>
              <a:rPr lang="ru-RU" dirty="0" smtClean="0"/>
            </a:br>
            <a:endParaRPr lang="ru-RU" dirty="0"/>
          </a:p>
        </p:txBody>
      </p:sp>
      <p:graphicFrame>
        <p:nvGraphicFramePr>
          <p:cNvPr id="5" name="Таблица 4"/>
          <p:cNvGraphicFramePr>
            <a:graphicFrameLocks noGrp="1"/>
          </p:cNvGraphicFramePr>
          <p:nvPr/>
        </p:nvGraphicFramePr>
        <p:xfrm>
          <a:off x="428596" y="714356"/>
          <a:ext cx="7477156" cy="5888736"/>
        </p:xfrm>
        <a:graphic>
          <a:graphicData uri="http://schemas.openxmlformats.org/drawingml/2006/table">
            <a:tbl>
              <a:tblPr/>
              <a:tblGrid>
                <a:gridCol w="2373700">
                  <a:extLst>
                    <a:ext uri="{9D8B030D-6E8A-4147-A177-3AD203B41FA5}">
                      <a16:colId xmlns:a16="http://schemas.microsoft.com/office/drawing/2014/main" val="20000"/>
                    </a:ext>
                  </a:extLst>
                </a:gridCol>
                <a:gridCol w="5103456">
                  <a:extLst>
                    <a:ext uri="{9D8B030D-6E8A-4147-A177-3AD203B41FA5}">
                      <a16:colId xmlns:a16="http://schemas.microsoft.com/office/drawing/2014/main" val="20001"/>
                    </a:ext>
                  </a:extLst>
                </a:gridCol>
              </a:tblGrid>
              <a:tr h="374422">
                <a:tc>
                  <a:txBody>
                    <a:bodyPr/>
                    <a:lstStyle/>
                    <a:p>
                      <a:pPr indent="180340" algn="ctr">
                        <a:lnSpc>
                          <a:spcPct val="115000"/>
                        </a:lnSpc>
                        <a:spcAft>
                          <a:spcPts val="1000"/>
                        </a:spcAft>
                      </a:pPr>
                      <a:r>
                        <a:rPr lang="ru-RU" sz="1600" dirty="0">
                          <a:latin typeface="Times New Roman"/>
                          <a:ea typeface="Calibri"/>
                          <a:cs typeface="Times New Roman"/>
                        </a:rPr>
                        <a:t>Характер </a:t>
                      </a:r>
                      <a:r>
                        <a:rPr lang="ru-RU" sz="1600" dirty="0" err="1">
                          <a:latin typeface="Times New Roman"/>
                          <a:ea typeface="Calibri"/>
                          <a:cs typeface="Times New Roman"/>
                        </a:rPr>
                        <a:t>конфликтогена</a:t>
                      </a:r>
                      <a:endParaRPr lang="ru-RU" sz="1200" dirty="0">
                        <a:latin typeface="Calibri"/>
                        <a:ea typeface="Calibri"/>
                        <a:cs typeface="Times New Roman"/>
                      </a:endParaRPr>
                    </a:p>
                  </a:txBody>
                  <a:tcPr marL="23892" marR="23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ctr">
                        <a:lnSpc>
                          <a:spcPct val="115000"/>
                        </a:lnSpc>
                        <a:spcAft>
                          <a:spcPts val="1000"/>
                        </a:spcAft>
                      </a:pPr>
                      <a:r>
                        <a:rPr lang="ru-RU" sz="1600" dirty="0">
                          <a:latin typeface="Times New Roman"/>
                          <a:ea typeface="Calibri"/>
                          <a:cs typeface="Times New Roman"/>
                        </a:rPr>
                        <a:t>Форма проявления</a:t>
                      </a:r>
                      <a:endParaRPr lang="ru-RU" sz="1200" dirty="0">
                        <a:latin typeface="Calibri"/>
                        <a:ea typeface="Calibri"/>
                        <a:cs typeface="Times New Roman"/>
                      </a:endParaRPr>
                    </a:p>
                  </a:txBody>
                  <a:tcPr marL="23892" marR="23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97028">
                <a:tc>
                  <a:txBody>
                    <a:bodyPr/>
                    <a:lstStyle/>
                    <a:p>
                      <a:pPr indent="180340">
                        <a:lnSpc>
                          <a:spcPct val="115000"/>
                        </a:lnSpc>
                        <a:spcAft>
                          <a:spcPts val="1000"/>
                        </a:spcAft>
                      </a:pPr>
                      <a:r>
                        <a:rPr lang="ru-RU" sz="1600">
                          <a:latin typeface="Times New Roman"/>
                          <a:ea typeface="Calibri"/>
                          <a:cs typeface="Times New Roman"/>
                        </a:rPr>
                        <a:t>Прямое негативное отношение</a:t>
                      </a:r>
                      <a:endParaRPr lang="ru-RU" sz="1200">
                        <a:latin typeface="Calibri"/>
                        <a:ea typeface="Calibri"/>
                        <a:cs typeface="Times New Roman"/>
                      </a:endParaRPr>
                    </a:p>
                  </a:txBody>
                  <a:tcPr marL="23892" marR="23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nSpc>
                          <a:spcPct val="115000"/>
                        </a:lnSpc>
                        <a:spcAft>
                          <a:spcPts val="1000"/>
                        </a:spcAft>
                      </a:pPr>
                      <a:r>
                        <a:rPr lang="ru-RU" sz="1600">
                          <a:latin typeface="Times New Roman"/>
                          <a:ea typeface="Calibri"/>
                          <a:cs typeface="Times New Roman"/>
                        </a:rPr>
                        <a:t>Приказание, угроза; замечание, критика; обвинение, насмешка; издевка, сарказм</a:t>
                      </a:r>
                      <a:endParaRPr lang="ru-RU" sz="1200">
                        <a:latin typeface="Calibri"/>
                        <a:ea typeface="Calibri"/>
                        <a:cs typeface="Times New Roman"/>
                      </a:endParaRPr>
                    </a:p>
                  </a:txBody>
                  <a:tcPr marL="23892" marR="23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97028">
                <a:tc>
                  <a:txBody>
                    <a:bodyPr/>
                    <a:lstStyle/>
                    <a:p>
                      <a:pPr indent="180340">
                        <a:lnSpc>
                          <a:spcPct val="115000"/>
                        </a:lnSpc>
                        <a:spcAft>
                          <a:spcPts val="1000"/>
                        </a:spcAft>
                      </a:pPr>
                      <a:r>
                        <a:rPr lang="ru-RU" sz="1600">
                          <a:latin typeface="Times New Roman"/>
                          <a:ea typeface="Calibri"/>
                          <a:cs typeface="Times New Roman"/>
                        </a:rPr>
                        <a:t>Снисходительное отношение</a:t>
                      </a:r>
                      <a:endParaRPr lang="ru-RU" sz="1200">
                        <a:latin typeface="Calibri"/>
                        <a:ea typeface="Calibri"/>
                        <a:cs typeface="Times New Roman"/>
                      </a:endParaRPr>
                    </a:p>
                  </a:txBody>
                  <a:tcPr marL="23892" marR="23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nSpc>
                          <a:spcPct val="115000"/>
                        </a:lnSpc>
                        <a:spcAft>
                          <a:spcPts val="1000"/>
                        </a:spcAft>
                      </a:pPr>
                      <a:r>
                        <a:rPr lang="ru-RU" sz="1600">
                          <a:latin typeface="Times New Roman"/>
                          <a:ea typeface="Calibri"/>
                          <a:cs typeface="Times New Roman"/>
                        </a:rPr>
                        <a:t>Унизительное утешение; унизительная похвала; упрек; подшучивание</a:t>
                      </a:r>
                      <a:endParaRPr lang="ru-RU" sz="1200">
                        <a:latin typeface="Calibri"/>
                        <a:ea typeface="Calibri"/>
                        <a:cs typeface="Times New Roman"/>
                      </a:endParaRPr>
                    </a:p>
                  </a:txBody>
                  <a:tcPr marL="23892" marR="23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96181">
                <a:tc>
                  <a:txBody>
                    <a:bodyPr/>
                    <a:lstStyle/>
                    <a:p>
                      <a:pPr indent="180340">
                        <a:lnSpc>
                          <a:spcPct val="115000"/>
                        </a:lnSpc>
                        <a:spcAft>
                          <a:spcPts val="1000"/>
                        </a:spcAft>
                      </a:pPr>
                      <a:r>
                        <a:rPr lang="ru-RU" sz="1600">
                          <a:latin typeface="Times New Roman"/>
                          <a:ea typeface="Calibri"/>
                          <a:cs typeface="Times New Roman"/>
                        </a:rPr>
                        <a:t>Хвастовство</a:t>
                      </a:r>
                      <a:endParaRPr lang="ru-RU" sz="1200">
                        <a:latin typeface="Calibri"/>
                        <a:ea typeface="Calibri"/>
                        <a:cs typeface="Times New Roman"/>
                      </a:endParaRPr>
                    </a:p>
                  </a:txBody>
                  <a:tcPr marL="23892" marR="23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nSpc>
                          <a:spcPct val="115000"/>
                        </a:lnSpc>
                        <a:spcAft>
                          <a:spcPts val="1000"/>
                        </a:spcAft>
                      </a:pPr>
                      <a:r>
                        <a:rPr lang="ru-RU" sz="1600">
                          <a:latin typeface="Times New Roman"/>
                          <a:ea typeface="Calibri"/>
                          <a:cs typeface="Times New Roman"/>
                        </a:rPr>
                        <a:t>Восторженный рассказ о своих реальных и мнимых успехах</a:t>
                      </a:r>
                      <a:endParaRPr lang="ru-RU" sz="1200">
                        <a:latin typeface="Calibri"/>
                        <a:ea typeface="Calibri"/>
                        <a:cs typeface="Times New Roman"/>
                      </a:endParaRPr>
                    </a:p>
                  </a:txBody>
                  <a:tcPr marL="23892" marR="23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45542">
                <a:tc>
                  <a:txBody>
                    <a:bodyPr/>
                    <a:lstStyle/>
                    <a:p>
                      <a:pPr indent="180340">
                        <a:lnSpc>
                          <a:spcPct val="115000"/>
                        </a:lnSpc>
                        <a:spcAft>
                          <a:spcPts val="1000"/>
                        </a:spcAft>
                      </a:pPr>
                      <a:r>
                        <a:rPr lang="ru-RU" sz="1600">
                          <a:latin typeface="Times New Roman"/>
                          <a:ea typeface="Calibri"/>
                          <a:cs typeface="Times New Roman"/>
                        </a:rPr>
                        <a:t>Менторские отношения</a:t>
                      </a:r>
                      <a:endParaRPr lang="ru-RU" sz="1200">
                        <a:latin typeface="Calibri"/>
                        <a:ea typeface="Calibri"/>
                        <a:cs typeface="Times New Roman"/>
                      </a:endParaRPr>
                    </a:p>
                  </a:txBody>
                  <a:tcPr marL="23892" marR="23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nSpc>
                          <a:spcPct val="115000"/>
                        </a:lnSpc>
                        <a:spcAft>
                          <a:spcPts val="1000"/>
                        </a:spcAft>
                      </a:pPr>
                      <a:r>
                        <a:rPr lang="ru-RU" sz="1600">
                          <a:latin typeface="Times New Roman"/>
                          <a:ea typeface="Calibri"/>
                          <a:cs typeface="Times New Roman"/>
                        </a:rPr>
                        <a:t>Категоричные оценки, суждения, высказывания; навязывание своих советов, своей точки зрения; напоминание о неприятном; нравоучения и поучения</a:t>
                      </a:r>
                      <a:endParaRPr lang="ru-RU" sz="1200">
                        <a:latin typeface="Calibri"/>
                        <a:ea typeface="Calibri"/>
                        <a:cs typeface="Times New Roman"/>
                      </a:endParaRPr>
                    </a:p>
                  </a:txBody>
                  <a:tcPr marL="23892" marR="23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97028">
                <a:tc>
                  <a:txBody>
                    <a:bodyPr/>
                    <a:lstStyle/>
                    <a:p>
                      <a:pPr indent="180340">
                        <a:lnSpc>
                          <a:spcPct val="115000"/>
                        </a:lnSpc>
                        <a:spcAft>
                          <a:spcPts val="1000"/>
                        </a:spcAft>
                      </a:pPr>
                      <a:r>
                        <a:rPr lang="ru-RU" sz="1600">
                          <a:latin typeface="Times New Roman"/>
                          <a:ea typeface="Calibri"/>
                          <a:cs typeface="Times New Roman"/>
                        </a:rPr>
                        <a:t>Нечестность и неискренность</a:t>
                      </a:r>
                      <a:endParaRPr lang="ru-RU" sz="1200">
                        <a:latin typeface="Calibri"/>
                        <a:ea typeface="Calibri"/>
                        <a:cs typeface="Times New Roman"/>
                      </a:endParaRPr>
                    </a:p>
                  </a:txBody>
                  <a:tcPr marL="23892" marR="23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nSpc>
                          <a:spcPct val="115000"/>
                        </a:lnSpc>
                        <a:spcAft>
                          <a:spcPts val="1000"/>
                        </a:spcAft>
                      </a:pPr>
                      <a:r>
                        <a:rPr lang="ru-RU" sz="1600">
                          <a:latin typeface="Times New Roman"/>
                          <a:ea typeface="Calibri"/>
                          <a:cs typeface="Times New Roman"/>
                        </a:rPr>
                        <a:t>Утаивание информации; обман или попытка обмана; манипуляции сознанием человека</a:t>
                      </a:r>
                      <a:endParaRPr lang="ru-RU" sz="1200">
                        <a:latin typeface="Calibri"/>
                        <a:ea typeface="Calibri"/>
                        <a:cs typeface="Times New Roman"/>
                      </a:endParaRPr>
                    </a:p>
                  </a:txBody>
                  <a:tcPr marL="23892" marR="23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242570">
                <a:tc>
                  <a:txBody>
                    <a:bodyPr/>
                    <a:lstStyle/>
                    <a:p>
                      <a:pPr indent="180340">
                        <a:lnSpc>
                          <a:spcPct val="115000"/>
                        </a:lnSpc>
                        <a:spcAft>
                          <a:spcPts val="1000"/>
                        </a:spcAft>
                      </a:pPr>
                      <a:r>
                        <a:rPr lang="ru-RU" sz="1600">
                          <a:latin typeface="Times New Roman"/>
                          <a:ea typeface="Calibri"/>
                          <a:cs typeface="Times New Roman"/>
                        </a:rPr>
                        <a:t>Нарушения этики</a:t>
                      </a:r>
                      <a:endParaRPr lang="ru-RU" sz="1200">
                        <a:latin typeface="Calibri"/>
                        <a:ea typeface="Calibri"/>
                        <a:cs typeface="Times New Roman"/>
                      </a:endParaRPr>
                    </a:p>
                  </a:txBody>
                  <a:tcPr marL="23892" marR="23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nSpc>
                          <a:spcPct val="115000"/>
                        </a:lnSpc>
                        <a:spcAft>
                          <a:spcPts val="1000"/>
                        </a:spcAft>
                      </a:pPr>
                      <a:r>
                        <a:rPr lang="ru-RU" sz="1600">
                          <a:latin typeface="Times New Roman"/>
                          <a:ea typeface="Calibri"/>
                          <a:cs typeface="Times New Roman"/>
                        </a:rPr>
                        <a:t>Причиненные случайно неудобства без извинения; игнорирование партнера по общению (не поздоровался, не пригласил сесть, не проявил внимания, продолжает заниматься посторонними делами и т. п.); перебивание собеседника; перекладывание ответственности на другого человека</a:t>
                      </a:r>
                      <a:endParaRPr lang="ru-RU" sz="1200">
                        <a:latin typeface="Calibri"/>
                        <a:ea typeface="Calibri"/>
                        <a:cs typeface="Times New Roman"/>
                      </a:endParaRPr>
                    </a:p>
                  </a:txBody>
                  <a:tcPr marL="23892" marR="23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97028">
                <a:tc>
                  <a:txBody>
                    <a:bodyPr/>
                    <a:lstStyle/>
                    <a:p>
                      <a:pPr indent="180340">
                        <a:lnSpc>
                          <a:spcPct val="115000"/>
                        </a:lnSpc>
                        <a:spcAft>
                          <a:spcPts val="1000"/>
                        </a:spcAft>
                      </a:pPr>
                      <a:r>
                        <a:rPr lang="ru-RU" sz="1600">
                          <a:latin typeface="Times New Roman"/>
                          <a:ea typeface="Calibri"/>
                          <a:cs typeface="Times New Roman"/>
                        </a:rPr>
                        <a:t>Регрессивное поведение</a:t>
                      </a:r>
                      <a:endParaRPr lang="ru-RU" sz="1200">
                        <a:latin typeface="Calibri"/>
                        <a:ea typeface="Calibri"/>
                        <a:cs typeface="Times New Roman"/>
                      </a:endParaRPr>
                    </a:p>
                  </a:txBody>
                  <a:tcPr marL="23892" marR="23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nSpc>
                          <a:spcPct val="115000"/>
                        </a:lnSpc>
                        <a:spcAft>
                          <a:spcPts val="1000"/>
                        </a:spcAft>
                      </a:pPr>
                      <a:r>
                        <a:rPr lang="ru-RU" sz="1600" dirty="0">
                          <a:latin typeface="Times New Roman"/>
                          <a:ea typeface="Calibri"/>
                          <a:cs typeface="Times New Roman"/>
                        </a:rPr>
                        <a:t>Наивные вопросы; ссылки на других при получении справедливого замечания; пререкания</a:t>
                      </a:r>
                      <a:endParaRPr lang="ru-RU" sz="1200" dirty="0">
                        <a:latin typeface="Calibri"/>
                        <a:ea typeface="Calibri"/>
                        <a:cs typeface="Times New Roman"/>
                      </a:endParaRPr>
                    </a:p>
                  </a:txBody>
                  <a:tcPr marL="23892" marR="23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Способы и правила разрешения конфликтов.</a:t>
            </a:r>
            <a:r>
              <a:rPr lang="ru-RU" b="1" i="1" dirty="0" smtClean="0"/>
              <a:t/>
            </a:r>
            <a:br>
              <a:rPr lang="ru-RU" b="1" i="1" dirty="0" smtClean="0"/>
            </a:br>
            <a:endParaRPr lang="ru-RU" dirty="0"/>
          </a:p>
        </p:txBody>
      </p:sp>
      <p:sp>
        <p:nvSpPr>
          <p:cNvPr id="3" name="Содержимое 2"/>
          <p:cNvSpPr>
            <a:spLocks noGrp="1"/>
          </p:cNvSpPr>
          <p:nvPr>
            <p:ph idx="1"/>
          </p:nvPr>
        </p:nvSpPr>
        <p:spPr/>
        <p:txBody>
          <a:bodyPr>
            <a:normAutofit fontScale="77500" lnSpcReduction="20000"/>
          </a:bodyPr>
          <a:lstStyle/>
          <a:p>
            <a:pPr algn="just"/>
            <a:r>
              <a:rPr lang="ru-RU" b="1" i="1" dirty="0" smtClean="0">
                <a:latin typeface="Times New Roman" panose="02020603050405020304" pitchFamily="18" charset="0"/>
                <a:cs typeface="Times New Roman" panose="02020603050405020304" pitchFamily="18" charset="0"/>
              </a:rPr>
              <a:t>Игнорирование</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это реакция на конфликт, выражающаяся в игнорировании и фактическом отрицании конфликта. «Уходящий стиль». Человек, используя данный тип поведения, стремится «вовремя уйти» (избежать), не обостряя ситуацию, не доводить конфликт до открытого столкновения.</a:t>
            </a:r>
            <a:endParaRPr lang="ru-RU" b="1" dirty="0" smtClean="0">
              <a:latin typeface="Times New Roman" panose="02020603050405020304" pitchFamily="18" charset="0"/>
              <a:cs typeface="Times New Roman" panose="02020603050405020304" pitchFamily="18" charset="0"/>
            </a:endParaRPr>
          </a:p>
          <a:p>
            <a:pPr algn="just"/>
            <a:r>
              <a:rPr lang="ru-RU" b="1" i="1" dirty="0" smtClean="0">
                <a:latin typeface="Times New Roman" panose="02020603050405020304" pitchFamily="18" charset="0"/>
                <a:cs typeface="Times New Roman" panose="02020603050405020304" pitchFamily="18" charset="0"/>
              </a:rPr>
              <a:t>Приспособление</a:t>
            </a:r>
            <a:r>
              <a:rPr lang="ru-RU" dirty="0" smtClean="0">
                <a:latin typeface="Times New Roman" panose="02020603050405020304" pitchFamily="18" charset="0"/>
                <a:cs typeface="Times New Roman" panose="02020603050405020304" pitchFamily="18" charset="0"/>
              </a:rPr>
              <a:t> - это удовлетворение интересов другой стороны через «приспособление», чаще всего оно предполагает незначительное удовлетворение собственных интересов. «Мягкий стиль» предполагает готовность принять точку зрения «противника», отказаться от своей (Мне все равно. Или все, или ничего).</a:t>
            </a:r>
            <a:endParaRPr lang="ru-RU"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pPr algn="just"/>
            <a:r>
              <a:rPr lang="ru-RU" b="1" i="1" dirty="0" smtClean="0">
                <a:latin typeface="Times New Roman" panose="02020603050405020304" pitchFamily="18" charset="0"/>
                <a:cs typeface="Times New Roman" panose="02020603050405020304" pitchFamily="18" charset="0"/>
              </a:rPr>
              <a:t>Компромисс</a:t>
            </a:r>
            <a:r>
              <a:rPr lang="ru-RU" dirty="0" smtClean="0">
                <a:latin typeface="Times New Roman" panose="02020603050405020304" pitchFamily="18" charset="0"/>
                <a:cs typeface="Times New Roman" panose="02020603050405020304" pitchFamily="18" charset="0"/>
              </a:rPr>
              <a:t>- это открытое обсуждение мнений и позиций, направленное на поиск решения, наиболее удобного и приемлемого для обеих сторон. Предполагает «компромиссный стиль». С самого начала человек согласен на урегулирование разногласий путем взаимных уступок (50%\50%).</a:t>
            </a:r>
            <a:endParaRPr lang="ru-RU" b="1" i="1" dirty="0" smtClean="0">
              <a:latin typeface="Times New Roman" panose="02020603050405020304" pitchFamily="18" charset="0"/>
              <a:cs typeface="Times New Roman" panose="02020603050405020304" pitchFamily="18" charset="0"/>
            </a:endParaRPr>
          </a:p>
          <a:p>
            <a:pPr algn="just"/>
            <a:endParaRPr lang="ru-RU" b="1" i="1" dirty="0" smtClean="0">
              <a:latin typeface="Times New Roman" panose="02020603050405020304" pitchFamily="18" charset="0"/>
              <a:cs typeface="Times New Roman" panose="02020603050405020304" pitchFamily="18" charset="0"/>
            </a:endParaRPr>
          </a:p>
          <a:p>
            <a:pPr algn="just"/>
            <a:r>
              <a:rPr lang="ru-RU" b="1" i="1" dirty="0" smtClean="0">
                <a:latin typeface="Times New Roman" panose="02020603050405020304" pitchFamily="18" charset="0"/>
                <a:cs typeface="Times New Roman" panose="02020603050405020304" pitchFamily="18" charset="0"/>
              </a:rPr>
              <a:t>Конкуренция</a:t>
            </a:r>
            <a:r>
              <a:rPr lang="ru-RU" i="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может привести к доминированию и в конечном итоге уничтожению одного партнера другим, стремление добиться своих интересов в ущерб другому.</a:t>
            </a:r>
            <a:r>
              <a:rPr lang="ru-RU" b="1" i="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Это «жесткий тип решения конфликтов». Человек во что бы то ни стало стремится выиграть, отстоять свои</a:t>
            </a:r>
            <a:r>
              <a:rPr lang="ru-RU" i="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интересы за счет другого.</a:t>
            </a:r>
            <a:endParaRPr lang="ru-RU" b="1" i="1" dirty="0" smtClean="0">
              <a:latin typeface="Times New Roman" panose="02020603050405020304" pitchFamily="18" charset="0"/>
              <a:cs typeface="Times New Roman" panose="02020603050405020304" pitchFamily="18" charset="0"/>
            </a:endParaRP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pPr algn="just"/>
            <a:r>
              <a:rPr lang="ru-RU" b="1" i="1" dirty="0" smtClean="0">
                <a:latin typeface="Times New Roman" panose="02020603050405020304" pitchFamily="18" charset="0"/>
                <a:cs typeface="Times New Roman" panose="02020603050405020304" pitchFamily="18" charset="0"/>
              </a:rPr>
              <a:t>Сотрудничество</a:t>
            </a:r>
            <a:r>
              <a:rPr lang="ru-RU" dirty="0" smtClean="0">
                <a:latin typeface="Times New Roman" panose="02020603050405020304" pitchFamily="18" charset="0"/>
                <a:cs typeface="Times New Roman" panose="02020603050405020304" pitchFamily="18" charset="0"/>
              </a:rPr>
              <a:t>- это форма разрешения конфликта, при которой удовлетворение интересов обеих сторон более важно, чем решение вопроса.</a:t>
            </a:r>
            <a:r>
              <a:rPr lang="ru-RU" b="1" i="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Предполагает «демократичный стиль». Человек придерживается мнения, что всегда можно договориться. Во время конфликта старается предложить альтернативу, ищет решения, которые удовлетворили бы обе стороны. Сотрудничество предполагает уравновешение двух сторон</a:t>
            </a:r>
            <a:endParaRPr lang="ru-RU" b="1" i="1" dirty="0" smtClean="0">
              <a:latin typeface="Times New Roman" panose="02020603050405020304" pitchFamily="18" charset="0"/>
              <a:cs typeface="Times New Roman" panose="02020603050405020304" pitchFamily="18" charset="0"/>
            </a:endParaRP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anose="02020603050405020304" pitchFamily="18" charset="0"/>
                <a:cs typeface="Times New Roman" panose="02020603050405020304" pitchFamily="18" charset="0"/>
              </a:rPr>
              <a:t>Следует различать конфликтные ситуации и конфликты</a:t>
            </a:r>
            <a:endParaRPr lang="ru-RU"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1143000" y="1752600"/>
            <a:ext cx="7790688" cy="4800600"/>
          </a:xfrm>
        </p:spPr>
        <p:txBody>
          <a:bodyPr>
            <a:normAutofit/>
          </a:bodyPr>
          <a:lstStyle/>
          <a:p>
            <a:pPr algn="just"/>
            <a:r>
              <a:rPr lang="ru-RU" sz="2400" i="1" u="sng" dirty="0" smtClean="0">
                <a:latin typeface="Times New Roman" panose="02020603050405020304" pitchFamily="18" charset="0"/>
                <a:cs typeface="Times New Roman" panose="02020603050405020304" pitchFamily="18" charset="0"/>
              </a:rPr>
              <a:t>Конфликтная ситуация </a:t>
            </a:r>
            <a:r>
              <a:rPr lang="ru-RU" sz="2400" dirty="0" smtClean="0">
                <a:latin typeface="Times New Roman" panose="02020603050405020304" pitchFamily="18" charset="0"/>
                <a:cs typeface="Times New Roman" panose="02020603050405020304" pitchFamily="18" charset="0"/>
              </a:rPr>
              <a:t>— это возникновение разногласий, т. е. столкновение желаний, мнений, интересов. Конфликтная ситуация бывает при дискуссии, споре.</a:t>
            </a:r>
          </a:p>
          <a:p>
            <a:pPr algn="just"/>
            <a:r>
              <a:rPr lang="ru-RU" sz="2400" i="1" u="sng" dirty="0" smtClean="0">
                <a:latin typeface="Times New Roman" panose="02020603050405020304" pitchFamily="18" charset="0"/>
                <a:cs typeface="Times New Roman" panose="02020603050405020304" pitchFamily="18" charset="0"/>
              </a:rPr>
              <a:t>Конфликт</a:t>
            </a:r>
            <a:r>
              <a:rPr lang="ru-RU" sz="2400" i="1" dirty="0" smtClean="0">
                <a:latin typeface="Times New Roman" panose="02020603050405020304" pitchFamily="18" charset="0"/>
                <a:cs typeface="Times New Roman" panose="02020603050405020304" pitchFamily="18" charset="0"/>
              </a:rPr>
              <a:t> — </a:t>
            </a:r>
            <a:r>
              <a:rPr lang="ru-RU" sz="2400" dirty="0" smtClean="0">
                <a:latin typeface="Times New Roman" panose="02020603050405020304" pitchFamily="18" charset="0"/>
                <a:cs typeface="Times New Roman" panose="02020603050405020304" pitchFamily="18" charset="0"/>
              </a:rPr>
              <a:t>это взаимные отрицательные отношения, возникающие при столкновении желаний, мнений; это отягощенные эмоциональным напряжением и «выяснением отношений» разногласия между людьми.</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smtClean="0">
                <a:latin typeface="Times New Roman" panose="02020603050405020304" pitchFamily="18" charset="0"/>
                <a:cs typeface="Times New Roman" panose="02020603050405020304" pitchFamily="18" charset="0"/>
              </a:rPr>
              <a:t>Задание: пройдите тест на определение стратегии поведения  в конфликте и посчитайте результат. Запишите в тетрадь.</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77500" lnSpcReduction="20000"/>
          </a:bodyPr>
          <a:lstStyle/>
          <a:p>
            <a:pPr marL="82296" indent="0" algn="just">
              <a:buNone/>
            </a:pPr>
            <a:r>
              <a:rPr lang="ru-RU" b="1" dirty="0">
                <a:latin typeface="Times New Roman" panose="02020603050405020304" pitchFamily="18" charset="0"/>
                <a:cs typeface="Times New Roman" panose="02020603050405020304" pitchFamily="18" charset="0"/>
              </a:rPr>
              <a:t>Текст опросника</a:t>
            </a:r>
          </a:p>
          <a:p>
            <a:pPr marL="82296" indent="0" algn="just">
              <a:buNone/>
            </a:pPr>
            <a:r>
              <a:rPr lang="ru-RU" dirty="0">
                <a:latin typeface="Times New Roman" panose="02020603050405020304" pitchFamily="18" charset="0"/>
                <a:cs typeface="Times New Roman" panose="02020603050405020304" pitchFamily="18" charset="0"/>
              </a:rPr>
              <a:t>Инструкция: Перед вами ряд утверждений, которые помогут определить некоторые особенности вашего поведения. Здесь не может быть ответов «правильных» или «ошибочных». Люди различны, и каждый может высказать свое мнение.</a:t>
            </a:r>
          </a:p>
          <a:p>
            <a:pPr marL="82296" indent="0" algn="just">
              <a:buNone/>
            </a:pPr>
            <a:endParaRPr lang="ru-RU" dirty="0" smtClean="0">
              <a:latin typeface="Times New Roman" panose="02020603050405020304" pitchFamily="18" charset="0"/>
              <a:cs typeface="Times New Roman" panose="02020603050405020304" pitchFamily="18" charset="0"/>
            </a:endParaRPr>
          </a:p>
          <a:p>
            <a:pPr marL="82296" indent="0" algn="just">
              <a:buNone/>
            </a:pPr>
            <a:r>
              <a:rPr lang="ru-RU" dirty="0" smtClean="0">
                <a:latin typeface="Times New Roman" panose="02020603050405020304" pitchFamily="18" charset="0"/>
                <a:cs typeface="Times New Roman" panose="02020603050405020304" pitchFamily="18" charset="0"/>
              </a:rPr>
              <a:t>Имеются </a:t>
            </a:r>
            <a:r>
              <a:rPr lang="ru-RU" dirty="0">
                <a:latin typeface="Times New Roman" panose="02020603050405020304" pitchFamily="18" charset="0"/>
                <a:cs typeface="Times New Roman" panose="02020603050405020304" pitchFamily="18" charset="0"/>
              </a:rPr>
              <a:t>два варианта, А и В, из которых вы должны выбрать один, в большей степени соответствующий вашим взглядам, вашему мнению о себе. В бланке для ответов поставьте отчетливый крестик соответственно одному из вариантов (А или В) для каждого утверждения. Отвечать надо как можно быстрее.</a:t>
            </a:r>
          </a:p>
          <a:p>
            <a:pPr marL="82296" indent="0">
              <a:buNone/>
            </a:pPr>
            <a:endParaRPr lang="ru-RU" dirty="0"/>
          </a:p>
        </p:txBody>
      </p:sp>
    </p:spTree>
    <p:extLst>
      <p:ext uri="{BB962C8B-B14F-4D97-AF65-F5344CB8AC3E}">
        <p14:creationId xmlns:p14="http://schemas.microsoft.com/office/powerpoint/2010/main" val="1973518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66800" y="-73891"/>
            <a:ext cx="8088745" cy="6322291"/>
          </a:xfrm>
        </p:spPr>
        <p:txBody>
          <a:bodyPr>
            <a:noAutofit/>
          </a:bodyPr>
          <a:lstStyle/>
          <a:p>
            <a:pPr marL="82296" indent="0">
              <a:lnSpc>
                <a:spcPct val="120000"/>
              </a:lnSpc>
              <a:spcBef>
                <a:spcPts val="0"/>
              </a:spcBef>
              <a:buNone/>
            </a:pPr>
            <a:r>
              <a:rPr lang="ru-RU" sz="1400" b="1" dirty="0">
                <a:latin typeface="Times New Roman" panose="02020603050405020304" pitchFamily="18" charset="0"/>
                <a:cs typeface="Times New Roman" panose="02020603050405020304" pitchFamily="18" charset="0"/>
              </a:rPr>
              <a:t>1.</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Иногда я предоставляю возможность другим взять на себя ответственность за решение спорного вопроса.</a:t>
            </a:r>
          </a:p>
          <a:p>
            <a:pPr marL="82296" indent="0">
              <a:spcBef>
                <a:spcPts val="0"/>
              </a:spcBef>
              <a:buNone/>
            </a:pPr>
            <a:r>
              <a:rPr lang="ru-RU" sz="1400" dirty="0">
                <a:latin typeface="Times New Roman" panose="02020603050405020304" pitchFamily="18" charset="0"/>
                <a:cs typeface="Times New Roman" panose="02020603050405020304" pitchFamily="18" charset="0"/>
              </a:rPr>
              <a:t>В. Чем обсуждать, в чем мы расходимся, я стараюсь обратить внимание на то, с чем мы оба согласны.</a:t>
            </a:r>
          </a:p>
          <a:p>
            <a:pPr marL="82296" indent="0">
              <a:spcBef>
                <a:spcPts val="0"/>
              </a:spcBef>
              <a:buNone/>
            </a:pPr>
            <a:r>
              <a:rPr lang="ru-RU" sz="1400" b="1" dirty="0">
                <a:latin typeface="Times New Roman" panose="02020603050405020304" pitchFamily="18" charset="0"/>
                <a:cs typeface="Times New Roman" panose="02020603050405020304" pitchFamily="18" charset="0"/>
              </a:rPr>
              <a:t>2.</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Я стараюсь найти компромиссное решение.</a:t>
            </a:r>
          </a:p>
          <a:p>
            <a:pPr marL="82296" indent="0">
              <a:spcBef>
                <a:spcPts val="0"/>
              </a:spcBef>
              <a:buNone/>
            </a:pPr>
            <a:r>
              <a:rPr lang="ru-RU" sz="1400" dirty="0">
                <a:latin typeface="Times New Roman" panose="02020603050405020304" pitchFamily="18" charset="0"/>
                <a:cs typeface="Times New Roman" panose="02020603050405020304" pitchFamily="18" charset="0"/>
              </a:rPr>
              <a:t>В. Я пытаюсь уладить дело с учетом всех интересов другого и моих собственных.</a:t>
            </a:r>
          </a:p>
          <a:p>
            <a:pPr marL="82296" indent="0">
              <a:spcBef>
                <a:spcPts val="0"/>
              </a:spcBef>
              <a:buNone/>
            </a:pPr>
            <a:r>
              <a:rPr lang="ru-RU" sz="1400" b="1" dirty="0">
                <a:latin typeface="Times New Roman" panose="02020603050405020304" pitchFamily="18" charset="0"/>
                <a:cs typeface="Times New Roman" panose="02020603050405020304" pitchFamily="18" charset="0"/>
              </a:rPr>
              <a:t>3.</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Обычно я настойчиво стремлюсь добиться своего.</a:t>
            </a:r>
          </a:p>
          <a:p>
            <a:pPr marL="82296" indent="0">
              <a:spcBef>
                <a:spcPts val="0"/>
              </a:spcBef>
              <a:buNone/>
            </a:pPr>
            <a:r>
              <a:rPr lang="ru-RU" sz="1400" dirty="0">
                <a:latin typeface="Times New Roman" panose="02020603050405020304" pitchFamily="18" charset="0"/>
                <a:cs typeface="Times New Roman" panose="02020603050405020304" pitchFamily="18" charset="0"/>
              </a:rPr>
              <a:t>В. Я стараюсь успокоить другого и сохранить наши отношения.</a:t>
            </a:r>
          </a:p>
          <a:p>
            <a:pPr marL="82296" indent="0">
              <a:spcBef>
                <a:spcPts val="0"/>
              </a:spcBef>
              <a:buNone/>
            </a:pPr>
            <a:r>
              <a:rPr lang="ru-RU" sz="1400" b="1" dirty="0">
                <a:latin typeface="Times New Roman" panose="02020603050405020304" pitchFamily="18" charset="0"/>
                <a:cs typeface="Times New Roman" panose="02020603050405020304" pitchFamily="18" charset="0"/>
              </a:rPr>
              <a:t>4.</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Я стараюсь найти компромиссное решение.</a:t>
            </a:r>
          </a:p>
          <a:p>
            <a:pPr marL="82296" indent="0">
              <a:spcBef>
                <a:spcPts val="0"/>
              </a:spcBef>
              <a:buNone/>
            </a:pPr>
            <a:r>
              <a:rPr lang="ru-RU" sz="1400" dirty="0">
                <a:latin typeface="Times New Roman" panose="02020603050405020304" pitchFamily="18" charset="0"/>
                <a:cs typeface="Times New Roman" panose="02020603050405020304" pitchFamily="18" charset="0"/>
              </a:rPr>
              <a:t>В. Иногда я жертвую своими собственными интересами ради интересов другого человека.</a:t>
            </a:r>
          </a:p>
          <a:p>
            <a:pPr marL="82296" indent="0">
              <a:spcBef>
                <a:spcPts val="0"/>
              </a:spcBef>
              <a:buNone/>
            </a:pPr>
            <a:r>
              <a:rPr lang="ru-RU" sz="1400" b="1" dirty="0">
                <a:latin typeface="Times New Roman" panose="02020603050405020304" pitchFamily="18" charset="0"/>
                <a:cs typeface="Times New Roman" panose="02020603050405020304" pitchFamily="18" charset="0"/>
              </a:rPr>
              <a:t>5.</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Улаживая спорную ситуацию, я все время стараюсь найти поддержку у другого.</a:t>
            </a:r>
          </a:p>
          <a:p>
            <a:pPr marL="82296" indent="0">
              <a:spcBef>
                <a:spcPts val="0"/>
              </a:spcBef>
              <a:buNone/>
            </a:pPr>
            <a:r>
              <a:rPr lang="ru-RU" sz="1400" dirty="0">
                <a:latin typeface="Times New Roman" panose="02020603050405020304" pitchFamily="18" charset="0"/>
                <a:cs typeface="Times New Roman" panose="02020603050405020304" pitchFamily="18" charset="0"/>
              </a:rPr>
              <a:t>В. Я стараюсь сделать все, чтобы избежать бесполезной напряженности.</a:t>
            </a:r>
          </a:p>
          <a:p>
            <a:pPr marL="82296" indent="0">
              <a:spcBef>
                <a:spcPts val="0"/>
              </a:spcBef>
              <a:buNone/>
            </a:pPr>
            <a:r>
              <a:rPr lang="ru-RU" sz="1400" b="1" dirty="0">
                <a:latin typeface="Times New Roman" panose="02020603050405020304" pitchFamily="18" charset="0"/>
                <a:cs typeface="Times New Roman" panose="02020603050405020304" pitchFamily="18" charset="0"/>
              </a:rPr>
              <a:t>6.</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Я пытаюсь избежать неприятностей для себя.</a:t>
            </a:r>
          </a:p>
          <a:p>
            <a:pPr marL="82296" indent="0">
              <a:spcBef>
                <a:spcPts val="0"/>
              </a:spcBef>
              <a:buNone/>
            </a:pPr>
            <a:r>
              <a:rPr lang="ru-RU" sz="1400" dirty="0">
                <a:latin typeface="Times New Roman" panose="02020603050405020304" pitchFamily="18" charset="0"/>
                <a:cs typeface="Times New Roman" panose="02020603050405020304" pitchFamily="18" charset="0"/>
              </a:rPr>
              <a:t>В. Я стараюсь добиться своего.</a:t>
            </a:r>
          </a:p>
          <a:p>
            <a:pPr marL="82296" indent="0">
              <a:spcBef>
                <a:spcPts val="0"/>
              </a:spcBef>
              <a:buNone/>
            </a:pPr>
            <a:r>
              <a:rPr lang="ru-RU" sz="1400" b="1" dirty="0">
                <a:latin typeface="Times New Roman" panose="02020603050405020304" pitchFamily="18" charset="0"/>
                <a:cs typeface="Times New Roman" panose="02020603050405020304" pitchFamily="18" charset="0"/>
              </a:rPr>
              <a:t>7.</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Я стараюсь отложить решение спорного вопроса, с тем чтобы со временем решить его окончательно.</a:t>
            </a:r>
          </a:p>
          <a:p>
            <a:pPr marL="82296" indent="0">
              <a:spcBef>
                <a:spcPts val="0"/>
              </a:spcBef>
              <a:buNone/>
            </a:pPr>
            <a:r>
              <a:rPr lang="ru-RU" sz="1400" dirty="0">
                <a:latin typeface="Times New Roman" panose="02020603050405020304" pitchFamily="18" charset="0"/>
                <a:cs typeface="Times New Roman" panose="02020603050405020304" pitchFamily="18" charset="0"/>
              </a:rPr>
              <a:t>В. Я считаю возможным в чем-то уступить, чтобы добиться другого.</a:t>
            </a:r>
          </a:p>
          <a:p>
            <a:pPr marL="82296" indent="0">
              <a:spcBef>
                <a:spcPts val="0"/>
              </a:spcBef>
              <a:buNone/>
            </a:pPr>
            <a:r>
              <a:rPr lang="ru-RU" sz="1400" b="1" dirty="0">
                <a:latin typeface="Times New Roman" panose="02020603050405020304" pitchFamily="18" charset="0"/>
                <a:cs typeface="Times New Roman" panose="02020603050405020304" pitchFamily="18" charset="0"/>
              </a:rPr>
              <a:t>8.</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Обычно я настойчиво стремлюсь добиться своего.</a:t>
            </a:r>
          </a:p>
          <a:p>
            <a:pPr marL="82296" indent="0">
              <a:spcBef>
                <a:spcPts val="0"/>
              </a:spcBef>
              <a:buNone/>
            </a:pPr>
            <a:r>
              <a:rPr lang="ru-RU" sz="1400" dirty="0">
                <a:latin typeface="Times New Roman" panose="02020603050405020304" pitchFamily="18" charset="0"/>
                <a:cs typeface="Times New Roman" panose="02020603050405020304" pitchFamily="18" charset="0"/>
              </a:rPr>
              <a:t>В. Я первым делом стараюсь ясно определить то, в чем состоят все затронутые интересы.</a:t>
            </a:r>
          </a:p>
          <a:p>
            <a:pPr marL="82296" indent="0">
              <a:spcBef>
                <a:spcPts val="0"/>
              </a:spcBef>
              <a:buNone/>
            </a:pPr>
            <a:r>
              <a:rPr lang="ru-RU" sz="1400" b="1" dirty="0">
                <a:latin typeface="Times New Roman" panose="02020603050405020304" pitchFamily="18" charset="0"/>
                <a:cs typeface="Times New Roman" panose="02020603050405020304" pitchFamily="18" charset="0"/>
              </a:rPr>
              <a:t>9.</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Думаю, что не всегда стоит волноваться из-за каких-то возникающих разногласий.</a:t>
            </a:r>
          </a:p>
          <a:p>
            <a:pPr marL="82296" indent="0">
              <a:spcBef>
                <a:spcPts val="0"/>
              </a:spcBef>
              <a:buNone/>
            </a:pPr>
            <a:r>
              <a:rPr lang="ru-RU" sz="1400" dirty="0">
                <a:latin typeface="Times New Roman" panose="02020603050405020304" pitchFamily="18" charset="0"/>
                <a:cs typeface="Times New Roman" panose="02020603050405020304" pitchFamily="18" charset="0"/>
              </a:rPr>
              <a:t>В. Я прилагаю усилия, чтобы добиться своего.</a:t>
            </a:r>
          </a:p>
          <a:p>
            <a:pPr marL="82296" indent="0">
              <a:spcBef>
                <a:spcPts val="0"/>
              </a:spcBef>
              <a:buNone/>
            </a:pPr>
            <a:r>
              <a:rPr lang="ru-RU" sz="1400" b="1" dirty="0">
                <a:latin typeface="Times New Roman" panose="02020603050405020304" pitchFamily="18" charset="0"/>
                <a:cs typeface="Times New Roman" panose="02020603050405020304" pitchFamily="18" charset="0"/>
              </a:rPr>
              <a:t>10.</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Я твердо стремлюсь достичь своего.</a:t>
            </a:r>
          </a:p>
          <a:p>
            <a:pPr marL="82296" indent="0">
              <a:spcBef>
                <a:spcPts val="0"/>
              </a:spcBef>
              <a:buNone/>
            </a:pPr>
            <a:r>
              <a:rPr lang="ru-RU" sz="1400" dirty="0">
                <a:latin typeface="Times New Roman" panose="02020603050405020304" pitchFamily="18" charset="0"/>
                <a:cs typeface="Times New Roman" panose="02020603050405020304" pitchFamily="18" charset="0"/>
              </a:rPr>
              <a:t>В. Я пытаюсь найти компромиссное решение</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1517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02145" y="0"/>
            <a:ext cx="8153400" cy="6248400"/>
          </a:xfrm>
        </p:spPr>
        <p:txBody>
          <a:bodyPr>
            <a:noAutofit/>
          </a:bodyPr>
          <a:lstStyle/>
          <a:p>
            <a:pPr marL="82296" indent="0">
              <a:spcBef>
                <a:spcPts val="0"/>
              </a:spcBef>
              <a:buNone/>
            </a:pPr>
            <a:r>
              <a:rPr lang="ru-RU" sz="1400" b="1" dirty="0">
                <a:latin typeface="Times New Roman" panose="02020603050405020304" pitchFamily="18" charset="0"/>
                <a:cs typeface="Times New Roman" panose="02020603050405020304" pitchFamily="18" charset="0"/>
              </a:rPr>
              <a:t>11.</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Первым делом я стараюсь ясно определить, в чем состоят все затронутые спорные вопросы.</a:t>
            </a:r>
          </a:p>
          <a:p>
            <a:pPr marL="82296" indent="0">
              <a:spcBef>
                <a:spcPts val="0"/>
              </a:spcBef>
              <a:buNone/>
            </a:pPr>
            <a:r>
              <a:rPr lang="ru-RU" sz="1400" dirty="0">
                <a:latin typeface="Times New Roman" panose="02020603050405020304" pitchFamily="18" charset="0"/>
                <a:cs typeface="Times New Roman" panose="02020603050405020304" pitchFamily="18" charset="0"/>
              </a:rPr>
              <a:t>В. Я стараюсь успокоить другого и, главным образом, сохранить наши отношения.</a:t>
            </a:r>
          </a:p>
          <a:p>
            <a:pPr marL="82296" indent="0">
              <a:spcBef>
                <a:spcPts val="0"/>
              </a:spcBef>
              <a:buNone/>
            </a:pPr>
            <a:r>
              <a:rPr lang="ru-RU" sz="1400" b="1" dirty="0">
                <a:latin typeface="Times New Roman" panose="02020603050405020304" pitchFamily="18" charset="0"/>
                <a:cs typeface="Times New Roman" panose="02020603050405020304" pitchFamily="18" charset="0"/>
              </a:rPr>
              <a:t>12.</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Зачастую я избегаю занимать позицию, которая может вызвать споры.</a:t>
            </a:r>
          </a:p>
          <a:p>
            <a:pPr marL="82296" indent="0">
              <a:spcBef>
                <a:spcPts val="0"/>
              </a:spcBef>
              <a:buNone/>
            </a:pPr>
            <a:r>
              <a:rPr lang="ru-RU" sz="1400" dirty="0">
                <a:latin typeface="Times New Roman" panose="02020603050405020304" pitchFamily="18" charset="0"/>
                <a:cs typeface="Times New Roman" panose="02020603050405020304" pitchFamily="18" charset="0"/>
              </a:rPr>
              <a:t>В. Я даю возможность другому в чем-то остаться при своем мнении, если он тоже идет навстречу мне.</a:t>
            </a:r>
          </a:p>
          <a:p>
            <a:pPr marL="82296" indent="0">
              <a:spcBef>
                <a:spcPts val="0"/>
              </a:spcBef>
              <a:buNone/>
            </a:pPr>
            <a:r>
              <a:rPr lang="ru-RU" sz="1400" b="1" dirty="0">
                <a:latin typeface="Times New Roman" panose="02020603050405020304" pitchFamily="18" charset="0"/>
                <a:cs typeface="Times New Roman" panose="02020603050405020304" pitchFamily="18" charset="0"/>
              </a:rPr>
              <a:t>13.</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Я предлагаю среднюю позицию.</a:t>
            </a:r>
          </a:p>
          <a:p>
            <a:pPr marL="82296" indent="0">
              <a:spcBef>
                <a:spcPts val="0"/>
              </a:spcBef>
              <a:buNone/>
            </a:pPr>
            <a:r>
              <a:rPr lang="ru-RU" sz="1400" dirty="0">
                <a:latin typeface="Times New Roman" panose="02020603050405020304" pitchFamily="18" charset="0"/>
                <a:cs typeface="Times New Roman" panose="02020603050405020304" pitchFamily="18" charset="0"/>
              </a:rPr>
              <a:t>В. Я настаиваю, чтобы было сделано по-моему.</a:t>
            </a:r>
          </a:p>
          <a:p>
            <a:pPr marL="82296" indent="0">
              <a:spcBef>
                <a:spcPts val="0"/>
              </a:spcBef>
              <a:buNone/>
            </a:pPr>
            <a:r>
              <a:rPr lang="ru-RU" sz="1400" b="1" dirty="0">
                <a:latin typeface="Times New Roman" panose="02020603050405020304" pitchFamily="18" charset="0"/>
                <a:cs typeface="Times New Roman" panose="02020603050405020304" pitchFamily="18" charset="0"/>
              </a:rPr>
              <a:t>14.</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Я сообщаю другому свою точку зрения и спрашиваю о его взглядах.</a:t>
            </a:r>
          </a:p>
          <a:p>
            <a:pPr marL="82296" indent="0">
              <a:spcBef>
                <a:spcPts val="0"/>
              </a:spcBef>
              <a:buNone/>
            </a:pPr>
            <a:r>
              <a:rPr lang="ru-RU" sz="1400" dirty="0">
                <a:latin typeface="Times New Roman" panose="02020603050405020304" pitchFamily="18" charset="0"/>
                <a:cs typeface="Times New Roman" panose="02020603050405020304" pitchFamily="18" charset="0"/>
              </a:rPr>
              <a:t>В. Я пытаюсь показать другому логику и преимущества моих взглядов.</a:t>
            </a:r>
          </a:p>
          <a:p>
            <a:pPr marL="82296" indent="0">
              <a:spcBef>
                <a:spcPts val="0"/>
              </a:spcBef>
              <a:buNone/>
            </a:pPr>
            <a:r>
              <a:rPr lang="ru-RU" sz="1400" b="1" dirty="0">
                <a:latin typeface="Times New Roman" panose="02020603050405020304" pitchFamily="18" charset="0"/>
                <a:cs typeface="Times New Roman" panose="02020603050405020304" pitchFamily="18" charset="0"/>
              </a:rPr>
              <a:t>15.</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Я стараюсь успокоить другого и, главным образом, сохранить наши отношения.</a:t>
            </a:r>
          </a:p>
          <a:p>
            <a:pPr marL="82296" indent="0">
              <a:spcBef>
                <a:spcPts val="0"/>
              </a:spcBef>
              <a:buNone/>
            </a:pPr>
            <a:r>
              <a:rPr lang="ru-RU" sz="1400" dirty="0">
                <a:latin typeface="Times New Roman" panose="02020603050405020304" pitchFamily="18" charset="0"/>
                <a:cs typeface="Times New Roman" panose="02020603050405020304" pitchFamily="18" charset="0"/>
              </a:rPr>
              <a:t>В. Я стараюсь сделать так, чтобы избежать напряженности.</a:t>
            </a:r>
          </a:p>
          <a:p>
            <a:pPr marL="82296" indent="0">
              <a:spcBef>
                <a:spcPts val="0"/>
              </a:spcBef>
              <a:buNone/>
            </a:pPr>
            <a:r>
              <a:rPr lang="ru-RU" sz="1400" b="1" dirty="0">
                <a:latin typeface="Times New Roman" panose="02020603050405020304" pitchFamily="18" charset="0"/>
                <a:cs typeface="Times New Roman" panose="02020603050405020304" pitchFamily="18" charset="0"/>
              </a:rPr>
              <a:t>16.</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Я стараюсь не задеть чувств другого.</a:t>
            </a:r>
          </a:p>
          <a:p>
            <a:pPr marL="82296" indent="0">
              <a:spcBef>
                <a:spcPts val="0"/>
              </a:spcBef>
              <a:buNone/>
            </a:pPr>
            <a:r>
              <a:rPr lang="ru-RU" sz="1400" dirty="0">
                <a:latin typeface="Times New Roman" panose="02020603050405020304" pitchFamily="18" charset="0"/>
                <a:cs typeface="Times New Roman" panose="02020603050405020304" pitchFamily="18" charset="0"/>
              </a:rPr>
              <a:t>В. Я пытаюсь убедить другого в преимуществах моей позиции.</a:t>
            </a:r>
          </a:p>
          <a:p>
            <a:pPr marL="82296" indent="0">
              <a:spcBef>
                <a:spcPts val="0"/>
              </a:spcBef>
              <a:buNone/>
            </a:pPr>
            <a:r>
              <a:rPr lang="ru-RU" sz="1400" b="1" dirty="0">
                <a:latin typeface="Times New Roman" panose="02020603050405020304" pitchFamily="18" charset="0"/>
                <a:cs typeface="Times New Roman" panose="02020603050405020304" pitchFamily="18" charset="0"/>
              </a:rPr>
              <a:t>17.</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Обычно я настойчиво стараюсь добиться своего.</a:t>
            </a:r>
          </a:p>
          <a:p>
            <a:pPr marL="82296" indent="0">
              <a:spcBef>
                <a:spcPts val="0"/>
              </a:spcBef>
              <a:buNone/>
            </a:pPr>
            <a:r>
              <a:rPr lang="ru-RU" sz="1400" dirty="0">
                <a:latin typeface="Times New Roman" panose="02020603050405020304" pitchFamily="18" charset="0"/>
                <a:cs typeface="Times New Roman" panose="02020603050405020304" pitchFamily="18" charset="0"/>
              </a:rPr>
              <a:t>В. Я стараюсь сделать все, чтобы избежать бесполезной напряженности.</a:t>
            </a:r>
          </a:p>
          <a:p>
            <a:pPr marL="82296" indent="0">
              <a:spcBef>
                <a:spcPts val="0"/>
              </a:spcBef>
              <a:buNone/>
            </a:pPr>
            <a:r>
              <a:rPr lang="ru-RU" sz="1400" b="1" dirty="0">
                <a:latin typeface="Times New Roman" panose="02020603050405020304" pitchFamily="18" charset="0"/>
                <a:cs typeface="Times New Roman" panose="02020603050405020304" pitchFamily="18" charset="0"/>
              </a:rPr>
              <a:t>18.</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Если это сделает другого счастливым, дам ему возможность настоять на своем.</a:t>
            </a:r>
          </a:p>
          <a:p>
            <a:pPr marL="82296" indent="0">
              <a:spcBef>
                <a:spcPts val="0"/>
              </a:spcBef>
              <a:buNone/>
            </a:pPr>
            <a:r>
              <a:rPr lang="ru-RU" sz="1400" dirty="0">
                <a:latin typeface="Times New Roman" panose="02020603050405020304" pitchFamily="18" charset="0"/>
                <a:cs typeface="Times New Roman" panose="02020603050405020304" pitchFamily="18" charset="0"/>
              </a:rPr>
              <a:t>В. Я даю возможность другому в чем-то остаться при своем мнении, если он также идет мне навстречу.</a:t>
            </a:r>
          </a:p>
          <a:p>
            <a:pPr marL="82296" indent="0">
              <a:spcBef>
                <a:spcPts val="0"/>
              </a:spcBef>
              <a:buNone/>
            </a:pPr>
            <a:r>
              <a:rPr lang="ru-RU" sz="1400" b="1" dirty="0">
                <a:latin typeface="Times New Roman" panose="02020603050405020304" pitchFamily="18" charset="0"/>
                <a:cs typeface="Times New Roman" panose="02020603050405020304" pitchFamily="18" charset="0"/>
              </a:rPr>
              <a:t>19.</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Первым делом я стараюсь ясно определить то, в чем состоят все затронутые вопросы и интересы.</a:t>
            </a:r>
          </a:p>
          <a:p>
            <a:pPr marL="82296" indent="0">
              <a:spcBef>
                <a:spcPts val="0"/>
              </a:spcBef>
              <a:buNone/>
            </a:pPr>
            <a:r>
              <a:rPr lang="ru-RU" sz="1400" dirty="0">
                <a:latin typeface="Times New Roman" panose="02020603050405020304" pitchFamily="18" charset="0"/>
                <a:cs typeface="Times New Roman" panose="02020603050405020304" pitchFamily="18" charset="0"/>
              </a:rPr>
              <a:t>В. Я стараюсь отложить решение спорного вопроса с тем, чтобы со временем решить его окончательно.</a:t>
            </a:r>
          </a:p>
          <a:p>
            <a:pPr marL="82296" indent="0">
              <a:spcBef>
                <a:spcPts val="0"/>
              </a:spcBef>
              <a:buNone/>
            </a:pPr>
            <a:r>
              <a:rPr lang="ru-RU" sz="1400" b="1" dirty="0">
                <a:latin typeface="Times New Roman" panose="02020603050405020304" pitchFamily="18" charset="0"/>
                <a:cs typeface="Times New Roman" panose="02020603050405020304" pitchFamily="18" charset="0"/>
              </a:rPr>
              <a:t>20.</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Я пытаюсь немедленно преодолеть наши разногласия.</a:t>
            </a:r>
          </a:p>
          <a:p>
            <a:pPr marL="82296" indent="0">
              <a:spcBef>
                <a:spcPts val="0"/>
              </a:spcBef>
              <a:buNone/>
            </a:pPr>
            <a:r>
              <a:rPr lang="ru-RU" sz="1400" dirty="0">
                <a:latin typeface="Times New Roman" panose="02020603050405020304" pitchFamily="18" charset="0"/>
                <a:cs typeface="Times New Roman" panose="02020603050405020304" pitchFamily="18" charset="0"/>
              </a:rPr>
              <a:t>В. Я стараюсь найти наилучшее сочетание выгод и потерь для обеих сторон.</a:t>
            </a:r>
          </a:p>
          <a:p>
            <a:pPr marL="82296" indent="0">
              <a:lnSpc>
                <a:spcPct val="120000"/>
              </a:lnSpc>
              <a:spcBef>
                <a:spcPts val="0"/>
              </a:spcBef>
              <a:buNone/>
            </a:pPr>
            <a:endParaRPr lang="ru-RU"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175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3400" y="0"/>
            <a:ext cx="8622145" cy="6248400"/>
          </a:xfrm>
        </p:spPr>
        <p:txBody>
          <a:bodyPr>
            <a:noAutofit/>
          </a:bodyPr>
          <a:lstStyle/>
          <a:p>
            <a:pPr marL="82296" indent="0">
              <a:spcBef>
                <a:spcPts val="0"/>
              </a:spcBef>
              <a:buNone/>
            </a:pPr>
            <a:r>
              <a:rPr lang="ru-RU" sz="1400" b="1" dirty="0">
                <a:latin typeface="Times New Roman" panose="02020603050405020304" pitchFamily="18" charset="0"/>
                <a:cs typeface="Times New Roman" panose="02020603050405020304" pitchFamily="18" charset="0"/>
              </a:rPr>
              <a:t>21.</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Ведя переговоры, я стараюсь быть внимательным к желаниям другого.</a:t>
            </a:r>
          </a:p>
          <a:p>
            <a:pPr marL="82296" indent="0">
              <a:spcBef>
                <a:spcPts val="0"/>
              </a:spcBef>
              <a:buNone/>
            </a:pPr>
            <a:r>
              <a:rPr lang="ru-RU" sz="1400" dirty="0">
                <a:latin typeface="Times New Roman" panose="02020603050405020304" pitchFamily="18" charset="0"/>
                <a:cs typeface="Times New Roman" panose="02020603050405020304" pitchFamily="18" charset="0"/>
              </a:rPr>
              <a:t>В. Я всегда склоняюсь к прямому обсуждению проблемы и их совместному решению.</a:t>
            </a:r>
          </a:p>
          <a:p>
            <a:pPr marL="82296" indent="0">
              <a:spcBef>
                <a:spcPts val="0"/>
              </a:spcBef>
              <a:buNone/>
            </a:pPr>
            <a:r>
              <a:rPr lang="ru-RU" sz="1400" b="1" dirty="0">
                <a:latin typeface="Times New Roman" panose="02020603050405020304" pitchFamily="18" charset="0"/>
                <a:cs typeface="Times New Roman" panose="02020603050405020304" pitchFamily="18" charset="0"/>
              </a:rPr>
              <a:t>22.</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Я пытаюсь найти позицию, которая находится посередине между моей позицией и точкой зрения другого человека.</a:t>
            </a:r>
          </a:p>
          <a:p>
            <a:pPr marL="82296" indent="0">
              <a:spcBef>
                <a:spcPts val="0"/>
              </a:spcBef>
              <a:buNone/>
            </a:pPr>
            <a:r>
              <a:rPr lang="ru-RU" sz="1400" dirty="0">
                <a:latin typeface="Times New Roman" panose="02020603050405020304" pitchFamily="18" charset="0"/>
                <a:cs typeface="Times New Roman" panose="02020603050405020304" pitchFamily="18" charset="0"/>
              </a:rPr>
              <a:t>В. Я отстаиваю свои желания.</a:t>
            </a:r>
          </a:p>
          <a:p>
            <a:pPr marL="82296" indent="0">
              <a:spcBef>
                <a:spcPts val="0"/>
              </a:spcBef>
              <a:buNone/>
            </a:pPr>
            <a:r>
              <a:rPr lang="ru-RU" sz="1400" b="1" dirty="0">
                <a:latin typeface="Times New Roman" panose="02020603050405020304" pitchFamily="18" charset="0"/>
                <a:cs typeface="Times New Roman" panose="02020603050405020304" pitchFamily="18" charset="0"/>
              </a:rPr>
              <a:t>23.</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Как правило, я озабочен тем, чтобы удовлетворить желания каждого из нас.</a:t>
            </a:r>
          </a:p>
          <a:p>
            <a:pPr marL="82296" indent="0">
              <a:spcBef>
                <a:spcPts val="0"/>
              </a:spcBef>
              <a:buNone/>
            </a:pPr>
            <a:r>
              <a:rPr lang="ru-RU" sz="1400" dirty="0">
                <a:latin typeface="Times New Roman" panose="02020603050405020304" pitchFamily="18" charset="0"/>
                <a:cs typeface="Times New Roman" panose="02020603050405020304" pitchFamily="18" charset="0"/>
              </a:rPr>
              <a:t>В. Иногда я предоставляю возможность другим взять на себя ответственность за решение спорного вопроса.</a:t>
            </a:r>
          </a:p>
          <a:p>
            <a:pPr marL="82296" indent="0">
              <a:spcBef>
                <a:spcPts val="0"/>
              </a:spcBef>
              <a:buNone/>
            </a:pPr>
            <a:r>
              <a:rPr lang="ru-RU" sz="1400" b="1" dirty="0">
                <a:latin typeface="Times New Roman" panose="02020603050405020304" pitchFamily="18" charset="0"/>
                <a:cs typeface="Times New Roman" panose="02020603050405020304" pitchFamily="18" charset="0"/>
              </a:rPr>
              <a:t>24.</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Если позиция другого кажется мне очень важной, я постараюсь пойти навстречу его желаниям.</a:t>
            </a:r>
          </a:p>
          <a:p>
            <a:pPr marL="82296" indent="0">
              <a:spcBef>
                <a:spcPts val="0"/>
              </a:spcBef>
              <a:buNone/>
            </a:pPr>
            <a:r>
              <a:rPr lang="ru-RU" sz="1400" dirty="0">
                <a:latin typeface="Times New Roman" panose="02020603050405020304" pitchFamily="18" charset="0"/>
                <a:cs typeface="Times New Roman" panose="02020603050405020304" pitchFamily="18" charset="0"/>
              </a:rPr>
              <a:t>В. Я стараюсь убедить другого прийти к компромиссу.</a:t>
            </a:r>
          </a:p>
          <a:p>
            <a:pPr marL="82296" indent="0">
              <a:spcBef>
                <a:spcPts val="0"/>
              </a:spcBef>
              <a:buNone/>
            </a:pPr>
            <a:r>
              <a:rPr lang="ru-RU" sz="1400" b="1" dirty="0">
                <a:latin typeface="Times New Roman" panose="02020603050405020304" pitchFamily="18" charset="0"/>
                <a:cs typeface="Times New Roman" panose="02020603050405020304" pitchFamily="18" charset="0"/>
              </a:rPr>
              <a:t>25.</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Я пытаюсь показать другому логику и преимущества моих взглядов.</a:t>
            </a:r>
          </a:p>
          <a:p>
            <a:pPr marL="82296" indent="0">
              <a:spcBef>
                <a:spcPts val="0"/>
              </a:spcBef>
              <a:buNone/>
            </a:pPr>
            <a:r>
              <a:rPr lang="ru-RU" sz="1400" dirty="0">
                <a:latin typeface="Times New Roman" panose="02020603050405020304" pitchFamily="18" charset="0"/>
                <a:cs typeface="Times New Roman" panose="02020603050405020304" pitchFamily="18" charset="0"/>
              </a:rPr>
              <a:t>В. Ведя переговоры, я стараюсь быть внимательным к желаниям другого.</a:t>
            </a:r>
          </a:p>
          <a:p>
            <a:pPr marL="82296" indent="0">
              <a:spcBef>
                <a:spcPts val="0"/>
              </a:spcBef>
              <a:buNone/>
            </a:pPr>
            <a:r>
              <a:rPr lang="ru-RU" sz="1400" b="1" dirty="0">
                <a:latin typeface="Times New Roman" panose="02020603050405020304" pitchFamily="18" charset="0"/>
                <a:cs typeface="Times New Roman" panose="02020603050405020304" pitchFamily="18" charset="0"/>
              </a:rPr>
              <a:t>26.</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Я предлагаю среднюю позицию.</a:t>
            </a:r>
          </a:p>
          <a:p>
            <a:pPr marL="82296" indent="0">
              <a:spcBef>
                <a:spcPts val="0"/>
              </a:spcBef>
              <a:buNone/>
            </a:pPr>
            <a:r>
              <a:rPr lang="ru-RU" sz="1400" dirty="0">
                <a:latin typeface="Times New Roman" panose="02020603050405020304" pitchFamily="18" charset="0"/>
                <a:cs typeface="Times New Roman" panose="02020603050405020304" pitchFamily="18" charset="0"/>
              </a:rPr>
              <a:t>В. Я почти всегда озабочен тем, чтобы удовлетворить желания каждого из нас.</a:t>
            </a:r>
          </a:p>
          <a:p>
            <a:pPr marL="82296" indent="0">
              <a:spcBef>
                <a:spcPts val="0"/>
              </a:spcBef>
              <a:buNone/>
            </a:pPr>
            <a:r>
              <a:rPr lang="ru-RU" sz="1400" b="1" dirty="0">
                <a:latin typeface="Times New Roman" panose="02020603050405020304" pitchFamily="18" charset="0"/>
                <a:cs typeface="Times New Roman" panose="02020603050405020304" pitchFamily="18" charset="0"/>
              </a:rPr>
              <a:t>27.</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Зачастую я избегаю занимать позицию, которая может вызвать споры.</a:t>
            </a:r>
          </a:p>
          <a:p>
            <a:pPr marL="82296" indent="0">
              <a:spcBef>
                <a:spcPts val="0"/>
              </a:spcBef>
              <a:buNone/>
            </a:pPr>
            <a:r>
              <a:rPr lang="ru-RU" sz="1400" dirty="0">
                <a:latin typeface="Times New Roman" panose="02020603050405020304" pitchFamily="18" charset="0"/>
                <a:cs typeface="Times New Roman" panose="02020603050405020304" pitchFamily="18" charset="0"/>
              </a:rPr>
              <a:t>В. Если это сделает другого счастливым, я дам ему возможность настоять на своем.</a:t>
            </a:r>
          </a:p>
          <a:p>
            <a:pPr marL="82296" indent="0">
              <a:spcBef>
                <a:spcPts val="0"/>
              </a:spcBef>
              <a:buNone/>
            </a:pPr>
            <a:r>
              <a:rPr lang="ru-RU" sz="1400" b="1" dirty="0">
                <a:latin typeface="Times New Roman" panose="02020603050405020304" pitchFamily="18" charset="0"/>
                <a:cs typeface="Times New Roman" panose="02020603050405020304" pitchFamily="18" charset="0"/>
              </a:rPr>
              <a:t>28.</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Обычно я настойчиво стремлюсь добиться своего.</a:t>
            </a:r>
          </a:p>
          <a:p>
            <a:pPr marL="82296" indent="0">
              <a:spcBef>
                <a:spcPts val="0"/>
              </a:spcBef>
              <a:buNone/>
            </a:pPr>
            <a:r>
              <a:rPr lang="ru-RU" sz="1400" dirty="0">
                <a:latin typeface="Times New Roman" panose="02020603050405020304" pitchFamily="18" charset="0"/>
                <a:cs typeface="Times New Roman" panose="02020603050405020304" pitchFamily="18" charset="0"/>
              </a:rPr>
              <a:t>В. Улаживая ситуацию, я обычно стараюсь найти поддержку у другого.</a:t>
            </a:r>
          </a:p>
          <a:p>
            <a:pPr marL="82296" indent="0">
              <a:spcBef>
                <a:spcPts val="0"/>
              </a:spcBef>
              <a:buNone/>
            </a:pPr>
            <a:r>
              <a:rPr lang="ru-RU" sz="1400" b="1" dirty="0">
                <a:latin typeface="Times New Roman" panose="02020603050405020304" pitchFamily="18" charset="0"/>
                <a:cs typeface="Times New Roman" panose="02020603050405020304" pitchFamily="18" charset="0"/>
              </a:rPr>
              <a:t>29.</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Я предлагаю среднюю позицию.</a:t>
            </a:r>
          </a:p>
          <a:p>
            <a:pPr marL="82296" indent="0">
              <a:spcBef>
                <a:spcPts val="0"/>
              </a:spcBef>
              <a:buNone/>
            </a:pPr>
            <a:r>
              <a:rPr lang="ru-RU" sz="1400" dirty="0">
                <a:latin typeface="Times New Roman" panose="02020603050405020304" pitchFamily="18" charset="0"/>
                <a:cs typeface="Times New Roman" panose="02020603050405020304" pitchFamily="18" charset="0"/>
              </a:rPr>
              <a:t>В. Думаю, что не всегда стоит волноваться из-за каких-то возникающих разногласий.</a:t>
            </a:r>
          </a:p>
          <a:p>
            <a:pPr marL="82296" indent="0">
              <a:spcBef>
                <a:spcPts val="0"/>
              </a:spcBef>
              <a:buNone/>
            </a:pPr>
            <a:r>
              <a:rPr lang="ru-RU" sz="1400" b="1" dirty="0">
                <a:latin typeface="Times New Roman" panose="02020603050405020304" pitchFamily="18" charset="0"/>
                <a:cs typeface="Times New Roman" panose="02020603050405020304" pitchFamily="18" charset="0"/>
              </a:rPr>
              <a:t>30.</a:t>
            </a:r>
            <a:endParaRPr lang="ru-RU" sz="1400" dirty="0">
              <a:latin typeface="Times New Roman" panose="02020603050405020304" pitchFamily="18" charset="0"/>
              <a:cs typeface="Times New Roman" panose="02020603050405020304" pitchFamily="18" charset="0"/>
            </a:endParaRPr>
          </a:p>
          <a:p>
            <a:pPr marL="82296" indent="0">
              <a:spcBef>
                <a:spcPts val="0"/>
              </a:spcBef>
              <a:buNone/>
            </a:pPr>
            <a:r>
              <a:rPr lang="ru-RU" sz="1400" dirty="0">
                <a:latin typeface="Times New Roman" panose="02020603050405020304" pitchFamily="18" charset="0"/>
                <a:cs typeface="Times New Roman" panose="02020603050405020304" pitchFamily="18" charset="0"/>
              </a:rPr>
              <a:t>А. Я стараюсь не задеть чувств другого.</a:t>
            </a:r>
          </a:p>
          <a:p>
            <a:pPr marL="82296" indent="0">
              <a:spcBef>
                <a:spcPts val="0"/>
              </a:spcBef>
              <a:buNone/>
            </a:pPr>
            <a:r>
              <a:rPr lang="ru-RU" sz="1400" dirty="0">
                <a:latin typeface="Times New Roman" panose="02020603050405020304" pitchFamily="18" charset="0"/>
                <a:cs typeface="Times New Roman" panose="02020603050405020304" pitchFamily="18" charset="0"/>
              </a:rPr>
              <a:t>В. Я всегда занимаю такую позицию в спорном вопросе, чтобы мы совместно с другим человеком могли добиться успеха.</a:t>
            </a:r>
          </a:p>
          <a:p>
            <a:pPr marL="82296" indent="0">
              <a:lnSpc>
                <a:spcPct val="120000"/>
              </a:lnSpc>
              <a:spcBef>
                <a:spcPts val="0"/>
              </a:spcBef>
              <a:buNone/>
            </a:pPr>
            <a:endParaRPr lang="ru-RU"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7032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pPr marL="82296" indent="0">
              <a:buNone/>
            </a:pPr>
            <a:r>
              <a:rPr lang="ru-RU" sz="2600" b="1" dirty="0">
                <a:latin typeface="Times New Roman" panose="02020603050405020304" pitchFamily="18" charset="0"/>
                <a:cs typeface="Times New Roman" panose="02020603050405020304" pitchFamily="18" charset="0"/>
              </a:rPr>
              <a:t>Ключ к опроснику</a:t>
            </a:r>
          </a:p>
          <a:p>
            <a:pPr marL="82296" indent="0">
              <a:buNone/>
            </a:pPr>
            <a:r>
              <a:rPr lang="ru-RU" sz="2600" dirty="0">
                <a:latin typeface="Times New Roman" panose="02020603050405020304" pitchFamily="18" charset="0"/>
                <a:cs typeface="Times New Roman" panose="02020603050405020304" pitchFamily="18" charset="0"/>
              </a:rPr>
              <a:t>1. Соперничество: ЗА, 6В, 8А, 9В, 10А, 13В, 14В, 16В, 17А, 22В, 25А, 28А.</a:t>
            </a:r>
          </a:p>
          <a:p>
            <a:pPr marL="82296" indent="0">
              <a:buNone/>
            </a:pPr>
            <a:r>
              <a:rPr lang="ru-RU" sz="2600" dirty="0">
                <a:latin typeface="Times New Roman" panose="02020603050405020304" pitchFamily="18" charset="0"/>
                <a:cs typeface="Times New Roman" panose="02020603050405020304" pitchFamily="18" charset="0"/>
              </a:rPr>
              <a:t>2. Сотрудничество: 2В, 5А, 8В,11А, 14А, 19А, 20А, 21В, 23В, 26В, 28В, ЗОВ.</a:t>
            </a:r>
          </a:p>
          <a:p>
            <a:pPr marL="82296" indent="0">
              <a:buNone/>
            </a:pPr>
            <a:r>
              <a:rPr lang="ru-RU" sz="2600" dirty="0">
                <a:latin typeface="Times New Roman" panose="02020603050405020304" pitchFamily="18" charset="0"/>
                <a:cs typeface="Times New Roman" panose="02020603050405020304" pitchFamily="18" charset="0"/>
              </a:rPr>
              <a:t>3. Компромисс: 2А, 4А, 7В, 10В, 12В, 13А, 18В, 22А, 23А, 24В, 26А, 29А.</a:t>
            </a:r>
          </a:p>
          <a:p>
            <a:pPr marL="82296" indent="0">
              <a:buNone/>
            </a:pPr>
            <a:r>
              <a:rPr lang="ru-RU" sz="2600" dirty="0">
                <a:latin typeface="Times New Roman" panose="02020603050405020304" pitchFamily="18" charset="0"/>
                <a:cs typeface="Times New Roman" panose="02020603050405020304" pitchFamily="18" charset="0"/>
              </a:rPr>
              <a:t>4. Избегание: 1А, 5В, 6А, 7А, 9А, 12А, 15В, 17В, 19В, 20В, 27А, 29В.</a:t>
            </a:r>
          </a:p>
          <a:p>
            <a:pPr marL="82296" indent="0">
              <a:buNone/>
            </a:pPr>
            <a:r>
              <a:rPr lang="ru-RU" sz="2600" dirty="0">
                <a:latin typeface="Times New Roman" panose="02020603050405020304" pitchFamily="18" charset="0"/>
                <a:cs typeface="Times New Roman" panose="02020603050405020304" pitchFamily="18" charset="0"/>
              </a:rPr>
              <a:t>5. Приспособление: 1В, ЗВ, 4В, 11В, 15А, 16А, 18А, 21 А, 24А, 25В, 27В, 30А.</a:t>
            </a:r>
          </a:p>
          <a:p>
            <a:endParaRPr lang="ru-RU" dirty="0"/>
          </a:p>
        </p:txBody>
      </p:sp>
    </p:spTree>
    <p:extLst>
      <p:ext uri="{BB962C8B-B14F-4D97-AF65-F5344CB8AC3E}">
        <p14:creationId xmlns:p14="http://schemas.microsoft.com/office/powerpoint/2010/main" val="276788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anose="02020603050405020304" pitchFamily="18" charset="0"/>
                <a:cs typeface="Times New Roman" panose="02020603050405020304" pitchFamily="18" charset="0"/>
              </a:rPr>
              <a:t>Существуют четыре основных типа конфликта:</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u-RU" dirty="0" err="1" smtClean="0">
                <a:latin typeface="Times New Roman" panose="02020603050405020304" pitchFamily="18" charset="0"/>
                <a:cs typeface="Times New Roman" panose="02020603050405020304" pitchFamily="18" charset="0"/>
              </a:rPr>
              <a:t>внутриличностный</a:t>
            </a:r>
            <a:r>
              <a:rPr lang="ru-RU" dirty="0" smtClean="0">
                <a:latin typeface="Times New Roman" panose="02020603050405020304" pitchFamily="18" charset="0"/>
                <a:cs typeface="Times New Roman" panose="02020603050405020304" pitchFamily="18" charset="0"/>
              </a:rPr>
              <a:t> конфликт;</a:t>
            </a:r>
          </a:p>
          <a:p>
            <a:r>
              <a:rPr lang="ru-RU" dirty="0" smtClean="0">
                <a:latin typeface="Times New Roman" panose="02020603050405020304" pitchFamily="18" charset="0"/>
                <a:cs typeface="Times New Roman" panose="02020603050405020304" pitchFamily="18" charset="0"/>
              </a:rPr>
              <a:t>межличностный конфликт;</a:t>
            </a:r>
          </a:p>
          <a:p>
            <a:r>
              <a:rPr lang="ru-RU" dirty="0" smtClean="0">
                <a:latin typeface="Times New Roman" panose="02020603050405020304" pitchFamily="18" charset="0"/>
                <a:cs typeface="Times New Roman" panose="02020603050405020304" pitchFamily="18" charset="0"/>
              </a:rPr>
              <a:t>конфликт между личностью и группой;</a:t>
            </a:r>
          </a:p>
          <a:p>
            <a:r>
              <a:rPr lang="ru-RU" dirty="0" smtClean="0">
                <a:latin typeface="Times New Roman" panose="02020603050405020304" pitchFamily="18" charset="0"/>
                <a:cs typeface="Times New Roman" panose="02020603050405020304" pitchFamily="18" charset="0"/>
              </a:rPr>
              <a:t>межгрупповой конфликт</a:t>
            </a:r>
            <a:endParaRPr lang="ru-RU"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latin typeface="Times New Roman" panose="02020603050405020304" pitchFamily="18" charset="0"/>
                <a:cs typeface="Times New Roman" panose="02020603050405020304" pitchFamily="18" charset="0"/>
              </a:rPr>
              <a:t>Типы конфликтов</a:t>
            </a:r>
            <a:endParaRPr lang="ru-RU"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srcRect/>
          <a:stretch>
            <a:fillRect/>
          </a:stretch>
        </p:blipFill>
        <p:spPr bwMode="auto">
          <a:xfrm>
            <a:off x="990600" y="1524000"/>
            <a:ext cx="8001000" cy="5148262"/>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85728"/>
            <a:ext cx="7467600" cy="631844"/>
          </a:xfrm>
        </p:spPr>
        <p:txBody>
          <a:bodyPr>
            <a:normAutofit fontScale="90000"/>
          </a:bodyPr>
          <a:lstStyle/>
          <a:p>
            <a:pPr algn="ctr"/>
            <a:r>
              <a:rPr lang="ru-RU" dirty="0" smtClean="0">
                <a:solidFill>
                  <a:schemeClr val="tx1"/>
                </a:solidFill>
                <a:latin typeface="Times New Roman" panose="02020603050405020304" pitchFamily="18" charset="0"/>
                <a:cs typeface="Times New Roman" panose="02020603050405020304" pitchFamily="18" charset="0"/>
              </a:rPr>
              <a:t>Структура конфликта</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5" name="Содержимое 4"/>
          <p:cNvSpPr>
            <a:spLocks noGrp="1"/>
          </p:cNvSpPr>
          <p:nvPr>
            <p:ph sz="quarter" idx="1"/>
          </p:nvPr>
        </p:nvSpPr>
        <p:spPr>
          <a:xfrm>
            <a:off x="1447800" y="4724400"/>
            <a:ext cx="7467600" cy="1616192"/>
          </a:xfrm>
        </p:spPr>
        <p:txBody>
          <a:bodyPr>
            <a:normAutofit fontScale="62500" lnSpcReduction="20000"/>
          </a:bodyPr>
          <a:lstStyle/>
          <a:p>
            <a:r>
              <a:rPr lang="ru-RU" i="1" dirty="0" smtClean="0"/>
              <a:t>П </a:t>
            </a:r>
            <a:r>
              <a:rPr lang="en-US" i="1" dirty="0" smtClean="0"/>
              <a:t>- </a:t>
            </a:r>
            <a:r>
              <a:rPr lang="ru-RU" i="1" dirty="0" smtClean="0"/>
              <a:t>предмет конфликта</a:t>
            </a:r>
            <a:endParaRPr lang="en-US" i="1" dirty="0" smtClean="0"/>
          </a:p>
          <a:p>
            <a:r>
              <a:rPr lang="en-US" i="1" dirty="0" smtClean="0"/>
              <a:t>S - </a:t>
            </a:r>
            <a:r>
              <a:rPr lang="ru-RU" i="1" dirty="0" smtClean="0"/>
              <a:t>стороны конфликта </a:t>
            </a:r>
            <a:endParaRPr lang="en-US" i="1" dirty="0" smtClean="0"/>
          </a:p>
          <a:p>
            <a:r>
              <a:rPr lang="en-US" i="1" dirty="0" smtClean="0"/>
              <a:t>OK - </a:t>
            </a:r>
            <a:r>
              <a:rPr lang="ru-RU" i="1" dirty="0" smtClean="0"/>
              <a:t>Образ конфликтной ситуации</a:t>
            </a:r>
            <a:endParaRPr lang="ru-RU" dirty="0" smtClean="0"/>
          </a:p>
          <a:p>
            <a:r>
              <a:rPr lang="en-US" i="1" dirty="0" smtClean="0"/>
              <a:t>M - </a:t>
            </a:r>
            <a:r>
              <a:rPr lang="ru-RU" i="1" dirty="0" smtClean="0"/>
              <a:t>Мотивы конфликта</a:t>
            </a:r>
            <a:r>
              <a:rPr lang="ru-RU" dirty="0" smtClean="0"/>
              <a:t> </a:t>
            </a:r>
          </a:p>
          <a:p>
            <a:r>
              <a:rPr lang="en-US" i="1" dirty="0" smtClean="0"/>
              <a:t>P - </a:t>
            </a:r>
            <a:r>
              <a:rPr lang="ru-RU" i="1" dirty="0" smtClean="0"/>
              <a:t>Позиции конфликтующих сторон</a:t>
            </a:r>
            <a:r>
              <a:rPr lang="ru-RU" dirty="0" smtClean="0"/>
              <a:t> </a:t>
            </a:r>
            <a:endParaRPr lang="ru-RU" dirty="0"/>
          </a:p>
        </p:txBody>
      </p:sp>
      <p:pic>
        <p:nvPicPr>
          <p:cNvPr id="4" name="Рисунок 3"/>
          <p:cNvPicPr/>
          <p:nvPr/>
        </p:nvPicPr>
        <p:blipFill>
          <a:blip r:embed="rId2"/>
          <a:srcRect/>
          <a:stretch>
            <a:fillRect/>
          </a:stretch>
        </p:blipFill>
        <p:spPr bwMode="auto">
          <a:xfrm>
            <a:off x="1785918" y="928670"/>
            <a:ext cx="4676795" cy="35480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anose="02020603050405020304" pitchFamily="18" charset="0"/>
                <a:cs typeface="Times New Roman" panose="02020603050405020304" pitchFamily="18" charset="0"/>
              </a:rPr>
              <a:t>Причины и факторы межличностных конфликтов </a:t>
            </a:r>
            <a:endParaRPr lang="ru-RU"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p:txBody>
          <a:bodyPr>
            <a:normAutofit fontScale="85000" lnSpcReduction="20000"/>
          </a:bodyPr>
          <a:lstStyle/>
          <a:p>
            <a:pPr lvl="0"/>
            <a:r>
              <a:rPr lang="ru-RU" dirty="0" smtClean="0"/>
              <a:t>информационные факторы – </a:t>
            </a:r>
            <a:r>
              <a:rPr lang="ru-RU" dirty="0" err="1" smtClean="0"/>
              <a:t>неприемлимость</a:t>
            </a:r>
            <a:r>
              <a:rPr lang="ru-RU" dirty="0" smtClean="0"/>
              <a:t> информации для одной из сторон;</a:t>
            </a:r>
          </a:p>
          <a:p>
            <a:pPr lvl="0"/>
            <a:r>
              <a:rPr lang="ru-RU" dirty="0" smtClean="0"/>
              <a:t>поведенческие факторы – неуместность, грубость, бестактность и т.п.;</a:t>
            </a:r>
          </a:p>
          <a:p>
            <a:pPr lvl="0"/>
            <a:r>
              <a:rPr lang="ru-RU" dirty="0" smtClean="0"/>
              <a:t>факторы отношений – неудовлетворенность  от взаимодействия между сторонами;</a:t>
            </a:r>
          </a:p>
          <a:p>
            <a:pPr lvl="0"/>
            <a:r>
              <a:rPr lang="ru-RU" dirty="0" smtClean="0"/>
              <a:t>ценностные факторы – противоположность принципов поведения;</a:t>
            </a:r>
          </a:p>
          <a:p>
            <a:pPr lvl="0"/>
            <a:r>
              <a:rPr lang="ru-RU" dirty="0" smtClean="0"/>
              <a:t>структурные факторы – относительно стабильные  объективные обстоятельства, которые трудно поддаются изменению.</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anose="02020603050405020304" pitchFamily="18" charset="0"/>
                <a:cs typeface="Times New Roman" panose="02020603050405020304" pitchFamily="18" charset="0"/>
              </a:rPr>
              <a:t>Функции конфликтов</a:t>
            </a:r>
            <a:endParaRPr lang="ru-RU"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srcRect/>
          <a:stretch>
            <a:fillRect/>
          </a:stretch>
        </p:blipFill>
        <p:spPr bwMode="auto">
          <a:xfrm>
            <a:off x="457200" y="1371600"/>
            <a:ext cx="8527317" cy="46482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smtClean="0">
                <a:latin typeface="Times New Roman" panose="02020603050405020304" pitchFamily="18" charset="0"/>
                <a:cs typeface="Times New Roman" panose="02020603050405020304" pitchFamily="18" charset="0"/>
              </a:rPr>
              <a:t>две фазы развития конфликта</a:t>
            </a:r>
            <a:r>
              <a:rPr lang="ru-RU" dirty="0" smtClean="0">
                <a:latin typeface="Times New Roman" panose="02020603050405020304" pitchFamily="18" charset="0"/>
                <a:cs typeface="Times New Roman" panose="02020603050405020304" pitchFamily="18" charset="0"/>
              </a:rPr>
              <a:t>: конструктивная и деструктивная</a:t>
            </a:r>
            <a:endParaRPr lang="ru-RU"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p:txBody>
          <a:bodyPr>
            <a:normAutofit fontScale="77500" lnSpcReduction="20000"/>
          </a:bodyPr>
          <a:lstStyle/>
          <a:p>
            <a:pPr algn="just"/>
            <a:r>
              <a:rPr lang="ru-RU" dirty="0" smtClean="0">
                <a:latin typeface="Times New Roman" panose="02020603050405020304" pitchFamily="18" charset="0"/>
                <a:cs typeface="Times New Roman" panose="02020603050405020304" pitchFamily="18" charset="0"/>
              </a:rPr>
              <a:t>Для </a:t>
            </a:r>
            <a:r>
              <a:rPr lang="ru-RU" i="1" dirty="0" smtClean="0">
                <a:latin typeface="Times New Roman" panose="02020603050405020304" pitchFamily="18" charset="0"/>
                <a:cs typeface="Times New Roman" panose="02020603050405020304" pitchFamily="18" charset="0"/>
              </a:rPr>
              <a:t>конструктивной </a:t>
            </a:r>
            <a:r>
              <a:rPr lang="ru-RU" dirty="0" smtClean="0">
                <a:latin typeface="Times New Roman" panose="02020603050405020304" pitchFamily="18" charset="0"/>
                <a:cs typeface="Times New Roman" panose="02020603050405020304" pitchFamily="18" charset="0"/>
              </a:rPr>
              <a:t>фазы характерна </a:t>
            </a:r>
            <a:r>
              <a:rPr lang="ru-RU" i="1" dirty="0" smtClean="0">
                <a:latin typeface="Times New Roman" panose="02020603050405020304" pitchFamily="18" charset="0"/>
                <a:cs typeface="Times New Roman" panose="02020603050405020304" pitchFamily="18" charset="0"/>
              </a:rPr>
              <a:t>неудовлетворенность собой, оппонентом, беседой, совместной деятельностью</a:t>
            </a:r>
            <a:r>
              <a:rPr lang="ru-RU" dirty="0" smtClean="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Она проявляется, с одной стороны, в стиле ведения разговора — повышенном эмоциональном тоне речи, упреках, оправданиях, игнорировании реакции партнера, а с другой — в неречевых характеристиках поведения: уходе от разговора, прекращении совместной деятельности или ее нарушении.</a:t>
            </a:r>
          </a:p>
          <a:p>
            <a:pPr algn="just"/>
            <a:r>
              <a:rPr lang="ru-RU" dirty="0" smtClean="0">
                <a:latin typeface="Times New Roman" panose="02020603050405020304" pitchFamily="18" charset="0"/>
                <a:cs typeface="Times New Roman" panose="02020603050405020304" pitchFamily="18" charset="0"/>
              </a:rPr>
              <a:t>При этом беседа остается в рамках делового обсуждения, разногласия не принимают необратимого характера, оппоненты контролируют себя.</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pPr algn="just"/>
            <a:r>
              <a:rPr lang="ru-RU" i="1" dirty="0" smtClean="0">
                <a:latin typeface="Times New Roman" panose="02020603050405020304" pitchFamily="18" charset="0"/>
                <a:cs typeface="Times New Roman" panose="02020603050405020304" pitchFamily="18" charset="0"/>
              </a:rPr>
              <a:t>Деструктивная </a:t>
            </a:r>
            <a:r>
              <a:rPr lang="ru-RU" dirty="0" smtClean="0">
                <a:latin typeface="Times New Roman" panose="02020603050405020304" pitchFamily="18" charset="0"/>
                <a:cs typeface="Times New Roman" panose="02020603050405020304" pitchFamily="18" charset="0"/>
              </a:rPr>
              <a:t>фаза конфликта начинается тогда, когда взаимная неудовлетворенность оппонентов  друг другом превышает некий критический порог и совместная деятельность или общение становятся неконтролируемыми.</a:t>
            </a:r>
          </a:p>
          <a:p>
            <a:pPr algn="just">
              <a:buNone/>
            </a:pPr>
            <a:r>
              <a:rPr lang="ru-RU" dirty="0" smtClean="0">
                <a:latin typeface="Times New Roman" panose="02020603050405020304" pitchFamily="18" charset="0"/>
                <a:cs typeface="Times New Roman" panose="02020603050405020304" pitchFamily="18" charset="0"/>
              </a:rPr>
              <a:t>Эта фаза может иметь две стадии. </a:t>
            </a:r>
          </a:p>
          <a:p>
            <a:pPr algn="just"/>
            <a:r>
              <a:rPr lang="ru-RU" dirty="0" smtClean="0">
                <a:latin typeface="Times New Roman" panose="02020603050405020304" pitchFamily="18" charset="0"/>
                <a:cs typeface="Times New Roman" panose="02020603050405020304" pitchFamily="18" charset="0"/>
              </a:rPr>
              <a:t>1) характеризуется стремлением завысить свои возможности и занизить возможности оппонента, самоутвердиться за его счет.  Она связана также с необоснованностью критических замечаний.</a:t>
            </a:r>
          </a:p>
          <a:p>
            <a:pPr algn="just"/>
            <a:r>
              <a:rPr lang="ru-RU" dirty="0" smtClean="0">
                <a:latin typeface="Times New Roman" panose="02020603050405020304" pitchFamily="18" charset="0"/>
                <a:cs typeface="Times New Roman" panose="02020603050405020304" pitchFamily="18" charset="0"/>
              </a:rPr>
              <a:t>Эти реакции воспринимаются последним как личные оскорбления и вызывают противодействие, т. е. ответное конфликтное поведение.</a:t>
            </a:r>
          </a:p>
          <a:p>
            <a:pPr algn="just"/>
            <a:r>
              <a:rPr lang="ru-RU" dirty="0" smtClean="0">
                <a:latin typeface="Times New Roman" panose="02020603050405020304" pitchFamily="18" charset="0"/>
                <a:cs typeface="Times New Roman" panose="02020603050405020304" pitchFamily="18" charset="0"/>
              </a:rPr>
              <a:t>2) хронический конфликт</a:t>
            </a:r>
            <a:endParaRPr lang="ru-RU" dirty="0">
              <a:latin typeface="Times New Roman" panose="02020603050405020304" pitchFamily="18" charset="0"/>
              <a:cs typeface="Times New Roman" panose="02020603050405020304"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509</TotalTime>
  <Words>2195</Words>
  <Application>Microsoft Office PowerPoint</Application>
  <PresentationFormat>Экран (4:3)</PresentationFormat>
  <Paragraphs>220</Paragraphs>
  <Slides>24</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24</vt:i4>
      </vt:variant>
    </vt:vector>
  </HeadingPairs>
  <TitlesOfParts>
    <vt:vector size="31" baseType="lpstr">
      <vt:lpstr>Calibri</vt:lpstr>
      <vt:lpstr>Corbel</vt:lpstr>
      <vt:lpstr>Gill Sans MT</vt:lpstr>
      <vt:lpstr>Times New Roman</vt:lpstr>
      <vt:lpstr>Verdana</vt:lpstr>
      <vt:lpstr>Wingdings 2</vt:lpstr>
      <vt:lpstr>Солнцестояние</vt:lpstr>
      <vt:lpstr>Психология конфликтов (09.12.20)  </vt:lpstr>
      <vt:lpstr>Следует различать конфликтные ситуации и конфликты</vt:lpstr>
      <vt:lpstr>Существуют четыре основных типа конфликта: </vt:lpstr>
      <vt:lpstr>Типы конфликтов</vt:lpstr>
      <vt:lpstr>Структура конфликта</vt:lpstr>
      <vt:lpstr>Причины и факторы межличностных конфликтов </vt:lpstr>
      <vt:lpstr>Функции конфликтов</vt:lpstr>
      <vt:lpstr>две фазы развития конфликта: конструктивная и деструктивная</vt:lpstr>
      <vt:lpstr>Презентация PowerPoint</vt:lpstr>
      <vt:lpstr>Презентация PowerPoint</vt:lpstr>
      <vt:lpstr>Стадии конфликта</vt:lpstr>
      <vt:lpstr>Классификация конфликтов </vt:lpstr>
      <vt:lpstr>Классификация конфликтов</vt:lpstr>
      <vt:lpstr>Классификация конфликтов</vt:lpstr>
      <vt:lpstr>Соотношение фаз и этапов конфликта </vt:lpstr>
      <vt:lpstr>Типы конфликтогенов </vt:lpstr>
      <vt:lpstr>Способы и правила разрешения конфликтов. </vt:lpstr>
      <vt:lpstr>Презентация PowerPoint</vt:lpstr>
      <vt:lpstr>Презентация PowerPoint</vt:lpstr>
      <vt:lpstr>Задание: пройдите тест на определение стратегии поведения  в конфликте и посчитайте результат. Запишите в тетрадь.</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Toma</dc:creator>
  <cp:lastModifiedBy>Томик</cp:lastModifiedBy>
  <cp:revision>8</cp:revision>
  <dcterms:created xsi:type="dcterms:W3CDTF">2016-10-19T21:40:11Z</dcterms:created>
  <dcterms:modified xsi:type="dcterms:W3CDTF">2020-12-11T11:24:43Z</dcterms:modified>
</cp:coreProperties>
</file>