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2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8" r:id="rId10"/>
    <p:sldId id="269" r:id="rId11"/>
    <p:sldId id="270" r:id="rId12"/>
    <p:sldId id="271" r:id="rId13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624" autoAdjust="0"/>
  </p:normalViewPr>
  <p:slideViewPr>
    <p:cSldViewPr>
      <p:cViewPr varScale="1">
        <p:scale>
          <a:sx n="69" d="100"/>
          <a:sy n="69" d="100"/>
        </p:scale>
        <p:origin x="-1416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Прямоугольник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ая соединительная линия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Прямая соединительная линия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Овал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Овал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Овал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US"/>
          </a:p>
        </p:txBody>
      </p:sp>
      <p:sp>
        <p:nvSpPr>
          <p:cNvPr id="9" name="Прямоугольник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Прямая соединительная линия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Прямая соединительная линия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Овал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Овал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Овал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Овал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Овал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Прямая соединительная линия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4" name="Текст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6" name="Дата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Содержимое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3" name="Нижний колонтитул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Прямая соединительная линия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Прямая соединительная линия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Дата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Прямая соединительная линия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7EAF463A-BC7C-46EE-9F1E-7F377CCA4891}" type="datetimeFigureOut">
              <a:rPr lang="en-US" smtClean="0"/>
              <a:pPr/>
              <a:t>12/7/2020</a:t>
            </a:fld>
            <a:endParaRPr lang="en-U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A483448D-3A78-4528-A469-B745A65DA4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Заголовок 1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924800" cy="4873752"/>
          </a:xfrm>
        </p:spPr>
        <p:txBody>
          <a:bodyPr>
            <a:normAutofit/>
          </a:bodyPr>
          <a:lstStyle/>
          <a:p>
            <a:pPr algn="ctr"/>
            <a:r>
              <a:rPr lang="ru-RU" sz="3200" b="1" i="1" dirty="0" smtClean="0"/>
              <a:t>Выполните письменно тест по теме «Интерактивная </a:t>
            </a:r>
          </a:p>
          <a:p>
            <a:pPr algn="ctr">
              <a:buNone/>
            </a:pPr>
            <a:r>
              <a:rPr lang="ru-RU" sz="3200" b="1" i="1" dirty="0" smtClean="0"/>
              <a:t>сторона общения</a:t>
            </a:r>
          </a:p>
          <a:p>
            <a:pPr algn="ctr">
              <a:buNone/>
            </a:pPr>
            <a:r>
              <a:rPr lang="ru-RU" sz="3200" b="1" i="1" dirty="0" smtClean="0"/>
              <a:t>(07.12.2020)</a:t>
            </a:r>
            <a:endParaRPr lang="ru-RU" sz="3200" b="1" i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7467600" cy="6016752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dirty="0" smtClean="0"/>
              <a:t>3. </a:t>
            </a:r>
            <a:r>
              <a:rPr lang="ru-RU" i="1" dirty="0" smtClean="0"/>
              <a:t>Кассир. </a:t>
            </a:r>
            <a:r>
              <a:rPr lang="ru-RU" dirty="0" smtClean="0"/>
              <a:t>А не сорваться ли нам в кино, пока нет начальства?</a:t>
            </a:r>
          </a:p>
          <a:p>
            <a:pPr>
              <a:buNone/>
            </a:pPr>
            <a:r>
              <a:rPr lang="ru-RU" i="1" dirty="0" smtClean="0"/>
              <a:t>Бухгалтер. </a:t>
            </a:r>
            <a:r>
              <a:rPr lang="ru-RU" dirty="0" smtClean="0"/>
              <a:t>Будьте добры, передайте мне ведомости за прошлый квартал.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4. </a:t>
            </a:r>
            <a:r>
              <a:rPr lang="ru-RU" i="1" dirty="0" err="1" smtClean="0"/>
              <a:t>Голубева</a:t>
            </a:r>
            <a:r>
              <a:rPr lang="ru-RU" i="1" dirty="0" smtClean="0"/>
              <a:t>. </a:t>
            </a:r>
            <a:r>
              <a:rPr lang="ru-RU" dirty="0" smtClean="0"/>
              <a:t>Проводите меня, у нас в подъезде вечно толкутся пьяные.</a:t>
            </a:r>
          </a:p>
          <a:p>
            <a:pPr>
              <a:buNone/>
            </a:pPr>
            <a:r>
              <a:rPr lang="ru-RU" i="1" dirty="0" smtClean="0"/>
              <a:t>Коршунов. </a:t>
            </a:r>
            <a:r>
              <a:rPr lang="ru-RU" dirty="0" smtClean="0"/>
              <a:t>Ну, конечно-конечно, с удовольствием провожу.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5. </a:t>
            </a:r>
            <a:r>
              <a:rPr lang="ru-RU" i="1" dirty="0" smtClean="0"/>
              <a:t>Иванов. </a:t>
            </a:r>
            <a:r>
              <a:rPr lang="ru-RU" dirty="0" smtClean="0"/>
              <a:t>Как вам не стыдно сидеть, когда рядом стоит пожилая женщина!</a:t>
            </a:r>
          </a:p>
          <a:p>
            <a:pPr>
              <a:buNone/>
            </a:pPr>
            <a:r>
              <a:rPr lang="ru-RU" i="1" dirty="0" smtClean="0"/>
              <a:t>Петров. </a:t>
            </a:r>
            <a:r>
              <a:rPr lang="ru-RU" dirty="0" smtClean="0"/>
              <a:t>О, конечно-конечно, я просто не заметил: Задумался, знаете...</a:t>
            </a:r>
          </a:p>
          <a:p>
            <a:pPr>
              <a:buNone/>
            </a:pPr>
            <a:r>
              <a:rPr lang="ru-RU" dirty="0" smtClean="0"/>
              <a:t>Садитесь, пожалуйста.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6. </a:t>
            </a:r>
            <a:r>
              <a:rPr lang="ru-RU" i="1" dirty="0" smtClean="0"/>
              <a:t>Петров. </a:t>
            </a:r>
            <a:r>
              <a:rPr lang="ru-RU" dirty="0" smtClean="0"/>
              <a:t>Сейчас-сейчас, я предоставлю вам слово, я вижу, что вы уже пятый раз поднимаете руку.</a:t>
            </a:r>
          </a:p>
          <a:p>
            <a:pPr>
              <a:buNone/>
            </a:pPr>
            <a:r>
              <a:rPr lang="ru-RU" i="1" dirty="0" smtClean="0"/>
              <a:t>Сидоров. </a:t>
            </a:r>
            <a:r>
              <a:rPr lang="ru-RU" dirty="0" smtClean="0"/>
              <a:t>Могу и вообще не выступать...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7. </a:t>
            </a:r>
            <a:r>
              <a:rPr lang="ru-RU" i="1" dirty="0" smtClean="0"/>
              <a:t>Жена. </a:t>
            </a:r>
            <a:r>
              <a:rPr lang="ru-RU" dirty="0" smtClean="0"/>
              <a:t>Сходи, погуляй с Джерри; Заодно зайдешь за хлебом.</a:t>
            </a:r>
          </a:p>
          <a:p>
            <a:pPr>
              <a:buNone/>
            </a:pPr>
            <a:r>
              <a:rPr lang="ru-RU" i="1" dirty="0" smtClean="0"/>
              <a:t>Муж. </a:t>
            </a:r>
            <a:r>
              <a:rPr lang="ru-RU" dirty="0" smtClean="0"/>
              <a:t>Видишь, я занят! А тебе, что, лень от телевизора оторваться?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8. </a:t>
            </a:r>
            <a:r>
              <a:rPr lang="ru-RU" i="1" dirty="0" smtClean="0"/>
              <a:t>Иванов. </a:t>
            </a:r>
            <a:r>
              <a:rPr lang="ru-RU" dirty="0" smtClean="0"/>
              <a:t>После Сидорова, он от пенсионеров выступает, я дам вам слово!</a:t>
            </a:r>
          </a:p>
          <a:p>
            <a:pPr>
              <a:buNone/>
            </a:pPr>
            <a:r>
              <a:rPr lang="ru-RU" i="1" dirty="0" smtClean="0"/>
              <a:t>Петров. </a:t>
            </a:r>
            <a:r>
              <a:rPr lang="ru-RU" dirty="0" smtClean="0"/>
              <a:t>Отлично!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9. </a:t>
            </a:r>
            <a:r>
              <a:rPr lang="ru-RU" i="1" dirty="0" smtClean="0"/>
              <a:t>Иванов. </a:t>
            </a:r>
            <a:r>
              <a:rPr lang="ru-RU" dirty="0" smtClean="0"/>
              <a:t>Как вам не стыдно сидеть, когда рядом инвалид?</a:t>
            </a:r>
          </a:p>
          <a:p>
            <a:pPr>
              <a:buNone/>
            </a:pPr>
            <a:r>
              <a:rPr lang="ru-RU" i="1" dirty="0" smtClean="0"/>
              <a:t>Петров. </a:t>
            </a:r>
            <a:r>
              <a:rPr lang="ru-RU" dirty="0" smtClean="0"/>
              <a:t>Так уступи ему место, дедуся. А то расселся тут и указывает...</a:t>
            </a:r>
          </a:p>
          <a:p>
            <a:pPr>
              <a:buNone/>
            </a:pPr>
            <a:r>
              <a:rPr lang="ru-RU" dirty="0" smtClean="0"/>
              <a:t>Кто ты такой, чтобы всем указывать?!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1) Интерактивная сторона общения  - </a:t>
            </a:r>
          </a:p>
          <a:p>
            <a:pPr>
              <a:buNone/>
            </a:pPr>
            <a:r>
              <a:rPr lang="ru-RU" dirty="0" smtClean="0"/>
              <a:t>а) общение, связанное  с восприятием общающимися друг друга</a:t>
            </a:r>
          </a:p>
          <a:p>
            <a:pPr>
              <a:buNone/>
            </a:pPr>
            <a:r>
              <a:rPr lang="ru-RU" dirty="0" smtClean="0"/>
              <a:t>б) общение, которое включает в себя обмен информацией между участниками совместной деятельности</a:t>
            </a:r>
          </a:p>
          <a:p>
            <a:pPr>
              <a:buNone/>
            </a:pPr>
            <a:r>
              <a:rPr lang="ru-RU" dirty="0" smtClean="0"/>
              <a:t>в) общение, связанное со взаимодействием людей, непосредственной организацией совместной деятельности</a:t>
            </a:r>
            <a:endParaRPr lang="ru-RU" dirty="0"/>
          </a:p>
        </p:txBody>
      </p:sp>
      <p:sp>
        <p:nvSpPr>
          <p:cNvPr id="4" name="Заголовок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2) «</a:t>
            </a:r>
            <a:r>
              <a:rPr lang="ru-RU" dirty="0" err="1" smtClean="0"/>
              <a:t>Трансактный</a:t>
            </a:r>
            <a:r>
              <a:rPr lang="ru-RU" dirty="0" smtClean="0"/>
              <a:t> анализ» означает анализ взаимодействий. Что такое трансакция?</a:t>
            </a:r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3) Позиция «Родитель» отличается следующим поведением:</a:t>
            </a:r>
          </a:p>
          <a:p>
            <a:pPr>
              <a:buNone/>
            </a:pPr>
            <a:r>
              <a:rPr lang="ru-RU" dirty="0" smtClean="0"/>
              <a:t>а) деловое, объективное, внимательное</a:t>
            </a:r>
          </a:p>
          <a:p>
            <a:pPr>
              <a:buNone/>
            </a:pPr>
            <a:r>
              <a:rPr lang="ru-RU" dirty="0" smtClean="0"/>
              <a:t>б) одобряющее, сочувствующее, оценивающее, обвиняющее</a:t>
            </a:r>
          </a:p>
          <a:p>
            <a:pPr>
              <a:buNone/>
            </a:pPr>
            <a:r>
              <a:rPr lang="ru-RU" dirty="0" smtClean="0"/>
              <a:t>в) ощущение стыда, чувство вины, любознательное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4) Типичные фразы для позиции «Взрослый»:</a:t>
            </a:r>
          </a:p>
          <a:p>
            <a:pPr>
              <a:buNone/>
            </a:pPr>
            <a:r>
              <a:rPr lang="ru-RU" dirty="0" smtClean="0"/>
              <a:t>а) «Возможно», «Вероятно», «Во моему мнению», «Я думаю», «Я полагаю»</a:t>
            </a:r>
          </a:p>
          <a:p>
            <a:pPr>
              <a:buNone/>
            </a:pPr>
            <a:r>
              <a:rPr lang="ru-RU" dirty="0" smtClean="0"/>
              <a:t>б) «Ты должен», «Сколько тебе говорить одно и то же!», «Не ломай себе голову!»</a:t>
            </a:r>
          </a:p>
          <a:p>
            <a:pPr>
              <a:buNone/>
            </a:pPr>
            <a:r>
              <a:rPr lang="ru-RU" dirty="0" smtClean="0"/>
              <a:t>в) «Я не верю в свои силы», «Почему всегда я?», «Я этого не хочу», «Оставьте меня в покое»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5) Опущенные плечи, склоненная голова, пожимание плечами, упрямство, напряженность – такие жесты характерны для позиции:</a:t>
            </a:r>
          </a:p>
          <a:p>
            <a:pPr>
              <a:buNone/>
            </a:pPr>
            <a:r>
              <a:rPr lang="ru-RU" dirty="0" smtClean="0"/>
              <a:t>а) взрослого</a:t>
            </a:r>
          </a:p>
          <a:p>
            <a:pPr>
              <a:buNone/>
            </a:pPr>
            <a:r>
              <a:rPr lang="ru-RU" dirty="0" smtClean="0"/>
              <a:t>б) ребенка</a:t>
            </a:r>
          </a:p>
          <a:p>
            <a:pPr>
              <a:buNone/>
            </a:pPr>
            <a:r>
              <a:rPr lang="ru-RU" dirty="0" smtClean="0"/>
              <a:t>в) родителя</a:t>
            </a:r>
          </a:p>
          <a:p>
            <a:endParaRPr lang="ru-RU" dirty="0" smtClean="0"/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6) </a:t>
            </a:r>
            <a:r>
              <a:rPr lang="ru-RU" dirty="0" err="1" smtClean="0"/>
              <a:t>Манипулятивная</a:t>
            </a:r>
            <a:r>
              <a:rPr lang="ru-RU" dirty="0" smtClean="0"/>
              <a:t> аргументация, направленная к тщеславию это</a:t>
            </a:r>
          </a:p>
          <a:p>
            <a:pPr>
              <a:buNone/>
            </a:pPr>
            <a:r>
              <a:rPr lang="ru-RU" dirty="0" smtClean="0"/>
              <a:t>а) ссылка на высказывания и мнения выдающихся людей, общественное мнение, собственный авторитет</a:t>
            </a:r>
          </a:p>
          <a:p>
            <a:pPr>
              <a:buNone/>
            </a:pPr>
            <a:r>
              <a:rPr lang="ru-RU" dirty="0" smtClean="0"/>
              <a:t>б) расточение неумеренных похвал в надежде, что, тронутый комплиментами, субъект станет мягче и покладистее</a:t>
            </a:r>
          </a:p>
          <a:p>
            <a:pPr>
              <a:buNone/>
            </a:pPr>
            <a:r>
              <a:rPr lang="ru-RU" dirty="0" smtClean="0"/>
              <a:t>в) ссылка на личные особенности субъекта, их обсуждение вместо доказательства (обоснования) предложения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7) Манипулятор доверительно сообщает о том, как плохо высказался о вас руководитель или коллега – о каком способе манипуляции идет речь?</a:t>
            </a:r>
          </a:p>
          <a:p>
            <a:pPr>
              <a:buNone/>
            </a:pPr>
            <a:r>
              <a:rPr lang="ru-RU" dirty="0" smtClean="0"/>
              <a:t>а) «вас делают другом»</a:t>
            </a:r>
          </a:p>
          <a:p>
            <a:pPr>
              <a:buNone/>
            </a:pPr>
            <a:r>
              <a:rPr lang="ru-RU" dirty="0" smtClean="0"/>
              <a:t>б) «вас делают соратником по общему делу»</a:t>
            </a:r>
          </a:p>
          <a:p>
            <a:pPr>
              <a:buNone/>
            </a:pPr>
            <a:r>
              <a:rPr lang="ru-RU" dirty="0" smtClean="0"/>
              <a:t>в) «дружим против общего врага»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85800"/>
            <a:ext cx="7467600" cy="1036638"/>
          </a:xfrm>
        </p:spPr>
        <p:txBody>
          <a:bodyPr>
            <a:normAutofit fontScale="90000"/>
          </a:bodyPr>
          <a:lstStyle/>
          <a:p>
            <a:r>
              <a:rPr lang="ru-RU" sz="2000" b="1" dirty="0" smtClean="0">
                <a:solidFill>
                  <a:schemeClr val="tx1"/>
                </a:solidFill>
              </a:rPr>
              <a:t>Задание </a:t>
            </a:r>
            <a:r>
              <a:rPr lang="ru-RU" sz="2000" b="1" dirty="0" smtClean="0">
                <a:solidFill>
                  <a:schemeClr val="tx1"/>
                </a:solidFill>
              </a:rPr>
              <a:t>2. </a:t>
            </a:r>
            <a:r>
              <a:rPr lang="ru-RU" sz="2000" dirty="0" smtClean="0">
                <a:solidFill>
                  <a:schemeClr val="tx1"/>
                </a:solidFill>
              </a:rPr>
              <a:t/>
            </a:r>
            <a:br>
              <a:rPr lang="ru-RU" sz="2000" dirty="0" smtClean="0">
                <a:solidFill>
                  <a:schemeClr val="tx1"/>
                </a:solidFill>
              </a:rPr>
            </a:br>
            <a:r>
              <a:rPr lang="ru-RU" sz="2000" b="1" i="1" dirty="0" smtClean="0">
                <a:solidFill>
                  <a:schemeClr val="tx1"/>
                </a:solidFill>
              </a:rPr>
              <a:t>Ниже приведены примеры трансакций. Поясните, с каких позиций действуют их </a:t>
            </a:r>
            <a:r>
              <a:rPr lang="ru-RU" sz="2000" b="1" i="1" dirty="0" smtClean="0">
                <a:solidFill>
                  <a:schemeClr val="tx1"/>
                </a:solidFill>
              </a:rPr>
              <a:t>участники (родитель, взрослый, ребенок).</a:t>
            </a:r>
            <a:r>
              <a:rPr lang="ru-RU" dirty="0" smtClean="0"/>
              <a:t/>
            </a:r>
            <a:br>
              <a:rPr lang="ru-RU" dirty="0" smtClean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1. </a:t>
            </a:r>
            <a:r>
              <a:rPr lang="ru-RU" i="1" dirty="0" smtClean="0"/>
              <a:t>Иванов. </a:t>
            </a:r>
            <a:r>
              <a:rPr lang="ru-RU" dirty="0" smtClean="0"/>
              <a:t>Что стало с молодежью?! Она совсем распустилась!</a:t>
            </a:r>
          </a:p>
          <a:p>
            <a:pPr>
              <a:buNone/>
            </a:pPr>
            <a:r>
              <a:rPr lang="ru-RU" i="1" dirty="0" smtClean="0"/>
              <a:t>Петров. </a:t>
            </a:r>
            <a:r>
              <a:rPr lang="ru-RU" dirty="0" smtClean="0"/>
              <a:t>Да, в их годы мы были поскромнее.</a:t>
            </a:r>
          </a:p>
          <a:p>
            <a:pPr>
              <a:buNone/>
            </a:pPr>
            <a:r>
              <a:rPr lang="ru-RU" dirty="0" smtClean="0"/>
              <a:t> </a:t>
            </a:r>
          </a:p>
          <a:p>
            <a:pPr>
              <a:buNone/>
            </a:pPr>
            <a:r>
              <a:rPr lang="ru-RU" dirty="0" smtClean="0"/>
              <a:t>2. </a:t>
            </a:r>
            <a:r>
              <a:rPr lang="ru-RU" i="1" dirty="0" smtClean="0"/>
              <a:t>Преподаватель. </a:t>
            </a:r>
            <a:r>
              <a:rPr lang="ru-RU" dirty="0" smtClean="0"/>
              <a:t>Каким это образом у вас здесь получилось трехзначное число?</a:t>
            </a:r>
          </a:p>
          <a:p>
            <a:pPr>
              <a:buNone/>
            </a:pPr>
            <a:r>
              <a:rPr lang="ru-RU" i="1" dirty="0" smtClean="0"/>
              <a:t>Студент. </a:t>
            </a:r>
            <a:r>
              <a:rPr lang="ru-RU" dirty="0" smtClean="0"/>
              <a:t>Ах, да, забыл извлечь квадратный корень!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Эркер">
  <a:themeElements>
    <a:clrScheme name="Эркер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Эркер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Эркер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</TotalTime>
  <Words>442</Words>
  <PresentationFormat>Экран (4:3)</PresentationFormat>
  <Paragraphs>55</Paragraphs>
  <Slides>12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Эркер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Задание 2.  Ниже приведены примеры трансакций. Поясните, с каких позиций действуют их участники (родитель, взрослый, ребенок). </vt:lpstr>
      <vt:lpstr>Слайд 10</vt:lpstr>
      <vt:lpstr>Слайд 11</vt:lpstr>
      <vt:lpstr>Слайд 12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Toma</dc:creator>
  <cp:lastModifiedBy>Toma</cp:lastModifiedBy>
  <cp:revision>2</cp:revision>
  <dcterms:created xsi:type="dcterms:W3CDTF">2016-10-04T23:14:59Z</dcterms:created>
  <dcterms:modified xsi:type="dcterms:W3CDTF">2020-12-07T10:22:36Z</dcterms:modified>
</cp:coreProperties>
</file>