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embeddings/oleObject1.wdp" ContentType="image/vnd.ms-photo"/>
  <Override PartName="/ppt/embeddings/oleObject10.wdp" ContentType="image/vnd.ms-photo"/>
  <Override PartName="/ppt/embeddings/oleObject11.wdp" ContentType="image/vnd.ms-photo"/>
  <Override PartName="/ppt/embeddings/oleObject12.wdp" ContentType="image/vnd.ms-photo"/>
  <Override PartName="/ppt/embeddings/oleObject13.wdp" ContentType="image/vnd.ms-photo"/>
  <Override PartName="/ppt/embeddings/oleObject14.wdp" ContentType="image/vnd.ms-photo"/>
  <Override PartName="/ppt/embeddings/oleObject15.wdp" ContentType="image/vnd.ms-photo"/>
  <Override PartName="/ppt/embeddings/oleObject16.wdp" ContentType="image/vnd.ms-photo"/>
  <Override PartName="/ppt/embeddings/oleObject17.wdp" ContentType="image/vnd.ms-photo"/>
  <Override PartName="/ppt/embeddings/oleObject18.wdp" ContentType="image/vnd.ms-photo"/>
  <Override PartName="/ppt/embeddings/oleObject19.wdp" ContentType="image/vnd.ms-photo"/>
  <Override PartName="/ppt/embeddings/oleObject2.wdp" ContentType="image/vnd.ms-photo"/>
  <Override PartName="/ppt/embeddings/oleObject20.wdp" ContentType="image/vnd.ms-photo"/>
  <Override PartName="/ppt/embeddings/oleObject21.wdp" ContentType="image/vnd.ms-photo"/>
  <Override PartName="/ppt/embeddings/oleObject22.wdp" ContentType="image/vnd.ms-photo"/>
  <Override PartName="/ppt/embeddings/oleObject3.wdp" ContentType="image/vnd.ms-photo"/>
  <Override PartName="/ppt/embeddings/oleObject4.wdp" ContentType="image/vnd.ms-photo"/>
  <Override PartName="/ppt/embeddings/oleObject5.wdp" ContentType="image/vnd.ms-photo"/>
  <Override PartName="/ppt/embeddings/oleObject6.wdp" ContentType="image/vnd.ms-photo"/>
  <Override PartName="/ppt/embeddings/oleObject7.wdp" ContentType="image/vnd.ms-photo"/>
  <Override PartName="/ppt/embeddings/oleObject8.wdp" ContentType="image/vnd.ms-photo"/>
  <Override PartName="/ppt/embeddings/oleObject9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96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loop="1"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vertBarState="maximized">
    <p:restoredLeft sz="17033"/>
    <p:restoredTop sz="94698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6E7C6DB-7AB0-41B0-B104-8A5063EF9044}" type="datetime1">
              <a:rPr lang="ru-RU"/>
              <a:pPr lvl="0">
                <a:defRPr/>
              </a:pPr>
              <a:t>08-11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B5EAD80-BB55-42BF-9B9A-6986BC908234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12/17/2013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://images.yandex.ru/yandsearch?source=wiz&amp;amp;fp=8&amp;amp;uinfo=ww-1212-wh-726-fw-987-fh-520-pd-1&amp;amp;p=8&amp;amp;text=%D0%BA%D0%B0%D1%80%D1%82%D0%B8%D0%BD%D0%BA%D0%B8%20%D0%BF%D0%BE%20%D1%8D%D0%BB%D0%B5%D0%BA%D1%82%D1%80%D0%BE%D0%B1%D0%B5%D0%B7%D0%BE%D0%BF%D0%B0%D1%81%D0%BD%D0%BE%D1%81%D1%82%D0%B8%20%D0%B4%D0%BB%D1%8F%20%D0%B4%D0%B5%D1%82%D0%B5%D0%B9&amp;amp;noreask=1&amp;amp;pos=251&amp;amp;rpt=simage&amp;amp;lr=2&amp;amp;img_url=http://www.afisha-podolsk.ru/pics/5_554.jpg" TargetMode="External" /><Relationship Id="rId3" Type="http://schemas.openxmlformats.org/officeDocument/2006/relationships/image" Target="../media/image2.png"  /><Relationship Id="rId4" Type="http://schemas.openxmlformats.org/officeDocument/2006/relationships/hyperlink" Target="http://images.yandex.ru/yandsearch?p=6&amp;amp;text=%D1%81%D1%82%D1%80%D0%BE%D0%B5%D0%BD%D0%B8%D0%B5%20%D0%B0%D1%82%D0%BE%D0%BC%D0%B0&amp;amp;fp=6&amp;amp;pos=188&amp;amp;uinfo=ww-1212-wh-726-fw-987-fh-520-pd-1&amp;amp;rpt=simage&amp;amp;img_url=http://www.e-cigarette-forum.com/forum/customavatars/avatar32697_5.gif" TargetMode="External" /><Relationship Id="rId5" Type="http://schemas.openxmlformats.org/officeDocument/2006/relationships/image" Target="../media/image3.png"  /><Relationship Id="rId6" Type="http://schemas.openxmlformats.org/officeDocument/2006/relationships/tags" Target="../tags/tag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4.png"  /><Relationship Id="rId3" Type="http://schemas.openxmlformats.org/officeDocument/2006/relationships/hyperlink" Target="http:\\images.yandex.ru\yandsearch?text=%D0%B0%D0%BC%D0%BF%D0%B5%D1%80%20%D0%BA%D0%B0%D1%80%D1%82%D0%B8%D0%BD%D0%BA%D0%B8&amp;fp=0&amp;pos=2&amp;uinfo=ww-1213-wh-867-fw-988-fh-598-pd-1&amp;rpt=simage&amp;img_url=http:\\img.encyc.yandex.net\illustrations\bse\pictures\02777\378940-95x96_.jpg" TargetMode="External" /><Relationship Id="rId4" Type="http://schemas.openxmlformats.org/officeDocument/2006/relationships/image" Target="../media/image15.png"  /><Relationship Id="rId5" Type="http://schemas.microsoft.com/office/2007/relationships/hdphoto" Target="../embeddings/oleObject5.wdp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6.png"  /><Relationship Id="rId3" Type="http://schemas.openxmlformats.org/officeDocument/2006/relationships/hyperlink" Target="http:\\images.yandex.ru\yandsearch?text=%D0%BE%D1%81%D0%BD%D0%BE%D0%B2%D0%BE%D0%BF%D0%BE%D0%BB%D0%BE%D0%B6%D0%BD%D0%B8%D0%BA%D0%B8%20%D1%8D%D0%BB%D0%B5%D0%BA%D1%82%D1%80%D0%B8%D1%87%D0%B5%D1%81%D1%82%D0%B2%D0%B0%20%D0%BA%D0%B0%D1%80%D1%82%D0%B8%D0%BD%D0%BA%D0%B8&amp;fp=0&amp;pos=0&amp;uinfo=ww-1213-wh-867-fw-988-fh-598-pd-1&amp;rpt=simage&amp;img_url=http:\\i.obozrevatel.ua\8\800058\272012_image_large.jpg" TargetMode="External" /><Relationship Id="rId4" Type="http://schemas.openxmlformats.org/officeDocument/2006/relationships/image" Target="../media/image17.png"  /><Relationship Id="rId5" Type="http://schemas.microsoft.com/office/2007/relationships/hdphoto" Target="../embeddings/oleObject6.wdp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8.png"  /><Relationship Id="rId3" Type="http://schemas.openxmlformats.org/officeDocument/2006/relationships/hyperlink" Target="http:\\images.yandex.ru\yandsearch?text=%D0%BE%D0%BC%20%D1%84%D0%BE%D1%82%D0%BE&amp;img_url=http:\\www.microwaves101.com\encyclopedia\images\history\georg_simon_ohm.jpg?v=1330567547035&amp;pos=1&amp;rpt=simage&amp;lr=2&amp;noreask=1&amp;source=wiz" TargetMode="External" /><Relationship Id="rId4" Type="http://schemas.openxmlformats.org/officeDocument/2006/relationships/image" Target="../media/image19.jpeg"  /><Relationship Id="rId5" Type="http://schemas.microsoft.com/office/2007/relationships/hdphoto" Target="../embeddings/oleObject7.wdp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Relationship Id="rId5" Type="http://schemas.openxmlformats.org/officeDocument/2006/relationships/hyperlink" Target="http:\\images.yandex.ru\yandsearch?p=17&amp;text=%D0%B8%D1%81%D1%82%D0%BE%D1%87%D0%BD%D0%B8%D0%BA%D0%B8%20%D1%8D%D0%BB.%20%D1%8D%D0%BD%D0%B5%D1%80%D0%B3%D0%B8%D0%B8%20%D0%BA%D0%B0%D1%80%D1%82%D0%B8%D0%BD%D0%BA%D0%B8&amp;fp=17&amp;pos=514&amp;uinfo=ww-1213-wh-867-fw-988-fh-598-pd-1&amp;rpt=simage&amp;img_url=http:\\wedding.ua\images_user\newphoto\goroskop-foto-weding-15.jpg" TargetMode="External" /><Relationship Id="rId6" Type="http://schemas.openxmlformats.org/officeDocument/2006/relationships/image" Target="../media/image20.png"  /><Relationship Id="rId7" Type="http://schemas.microsoft.com/office/2007/relationships/hdphoto" Target="../embeddings/oleObject8.wdp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1.png"  /><Relationship Id="rId3" Type="http://schemas.microsoft.com/office/2007/relationships/hdphoto" Target="../embeddings/oleObject9.wdp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0&amp;text=%D1%8D%D0%BB.%20%D0%B4%D0%B2%D0%B8%D0%B3%D0%B0%D1%82%D0%B5%D0%BB%D0%B8%20%D0%B3%D0%B5%D0%BD%D0%B5%D1%80%D0%B0%D1%82%D0%BE%D1%80%D1%8B%20%D0%BA%D0%B0%D1%80%D1%82%D0%B8%D0%BD%D0%BA%D0%B8&amp;noreask=1&amp;pos=3&amp;lr=2&amp;rpt=simage&amp;uinfo=ww-1213-wh-867-fw-988-fh-598-pd-1&amp;img_url=http:\\rosbizinfo.ru\thumbnail.php?size=ava120&amp;path=http:\\rosbizinfo.ru\company\photo\4eeac52ef121a.jpg&amp;fid=261715&amp;md=88d63096fedffb5d029907859757272c" TargetMode="External" /><Relationship Id="rId3" Type="http://schemas.openxmlformats.org/officeDocument/2006/relationships/image" Target="../media/image22.jpeg"  /><Relationship Id="rId4" Type="http://schemas.openxmlformats.org/officeDocument/2006/relationships/hyperlink" Target="http:\\images.yandex.ru\yandsearch?p=7&amp;text=%D1%8D%D0%BB%20%D0%B3%D0%B5%D0%BD%D0%B5%D1%80%D0%B0%D1%82%D0%BE%D1%80%D1%8B%20%D0%BA%D0%B0%D1%80%D1%82%D0%B8%D0%BD%D0%BA%D0%B8&amp;fp=7&amp;pos=231&amp;uinfo=ww-1213-wh-867-fw-988-fh-598-pd-1&amp;rpt=simage&amp;img_url=http:\\market.liveinternet.ru\images2011\75\7511\75119811.jpg" TargetMode="External" /><Relationship Id="rId5" Type="http://schemas.openxmlformats.org/officeDocument/2006/relationships/image" Target="../media/image23.jpeg"  /><Relationship Id="rId6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7" Type="http://schemas.openxmlformats.org/officeDocument/2006/relationships/image" Target="../media/image4.png"  /><Relationship Id="rId8" Type="http://schemas.microsoft.com/office/2007/relationships/hdphoto" Target="../embeddings/oleObject1.wdp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8&amp;uinfo=ww-1213-wh-867-fw-988-fh-598-pd-1&amp;p=18&amp;text=%D1%82%D1%80%D0%B0%D0%BD%D1%81%D1%84%D0%BE%D1%80%D0%BC%D0%B0%D1%82%D0%BE%D1%80%20%D1%82%D0%BE%D0%BA%D0%B0&amp;noreask=1&amp;pos=564&amp;rpt=simage&amp;lr=2&amp;img_url=http:\\images.prom.ua\2737846_w100_h100_cid78657pid662867.jpg" TargetMode="External" /><Relationship Id="rId3" Type="http://schemas.openxmlformats.org/officeDocument/2006/relationships/image" Target="../media/image24.jpeg"  /><Relationship Id="rId4" Type="http://schemas.microsoft.com/office/2007/relationships/hdphoto" Target="../embeddings/oleObject10.wdp"  /><Relationship Id="rId5" Type="http://schemas.openxmlformats.org/officeDocument/2006/relationships/hyperlink" Target="http:\\images.yandex.ru\yandsearch?source=wiz&amp;fp=26&amp;uinfo=ww-1213-wh-867-fw-988-fh-598-pd-1&amp;p=26&amp;text=%D1%82%D1%80%D0%B0%D0%BD%D1%81%D1%84%D0%BE%D1%80%D0%BC%D0%B0%D1%82%D0%BE%D1%80%20%D0%BA%D0%B0%D1%80%D1%82%D0%B8%D0%BD%D0%BA%D0%B8&amp;noreask=1&amp;pos=780&amp;rpt=simage&amp;lr=2&amp;img_url=http:\\cdn.stpulscen.ru\system\images\product\011\993\767_thumb.jpg" TargetMode="External" /><Relationship Id="rId6" Type="http://schemas.openxmlformats.org/officeDocument/2006/relationships/image" Target="../media/image25.jpeg"  /><Relationship Id="rId7" Type="http://schemas.microsoft.com/office/2007/relationships/hdphoto" Target="../embeddings/oleObject11.wdp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38&amp;uinfo=ww-1213-wh-867-fw-988-fh-598-pd-1&amp;p=38&amp;text=%D0%B0%D0%BA%D0%BA%D1%83%D0%BC%D1%83%D0%BB%D1%8F%D1%82%D0%BE%D1%80%D1%8B%20%D0%BA%D0%B0%D1%80%D1%82%D0%B8%D0%BD%D0%BA%D0%B8&amp;noreask=1&amp;pos=1153&amp;rpt=simage&amp;lr=2&amp;img_url=http:\\www.maxxprod.com\mpi\mpi-7_files\Nicadcolor.jpg" TargetMode="External" /><Relationship Id="rId3" Type="http://schemas.openxmlformats.org/officeDocument/2006/relationships/image" Target="../media/image26.jpeg"  /><Relationship Id="rId4" Type="http://schemas.microsoft.com/office/2007/relationships/hdphoto" Target="../embeddings/oleObject12.wdp"  /><Relationship Id="rId5" Type="http://schemas.openxmlformats.org/officeDocument/2006/relationships/hyperlink" Target="http:\\images.yandex.ru\yandsearch?p=34&amp;text=%D0%B0%D0%BA%D0%BA%D1%83%D0%BC%D1%83%D0%BB%D1%8F%D1%82%D0%BE%D1%80%20%D0%BA%D0%B0%D1%80%D1%82%D0%B8%D0%BD%D0%BA%D0%B8&amp;fp=34&amp;pos=1033&amp;uinfo=ww-1213-wh-867-fw-988-fh-598-pd-1&amp;rpt=simage&amp;img_url=http:\\www.ua.all.biz\img\ua\service_catalog\small\298936.jpeg" TargetMode="External" /><Relationship Id="rId6" Type="http://schemas.openxmlformats.org/officeDocument/2006/relationships/image" Target="../media/image27.jpeg"  /><Relationship Id="rId7" Type="http://schemas.openxmlformats.org/officeDocument/2006/relationships/hyperlink" Target="http:\\images.yandex.ru\yandsearch?source=wiz&amp;fp=49&amp;uinfo=ww-1213-wh-867-fw-988-fh-598-pd-1&amp;p=49&amp;text=%D0%B0%D0%BA%D0%BA%D1%83%D0%BC%D1%83%D0%BB%D1%8F%D1%82%D0%BE%D1%80%D1%8B%20%D0%BA%D0%B0%D1%80%D1%82%D0%B8%D0%BD%D0%BA%D0%B8&amp;noreask=1&amp;pos=1496&amp;rpt=simage&amp;lr=2&amp;img_url=http:\\www.wired.com\images_blogs\autopia\images\2008\03\24\battery1.jpg" TargetMode="External" /><Relationship Id="rId8" Type="http://schemas.openxmlformats.org/officeDocument/2006/relationships/image" Target="../media/image28.png"  /><Relationship Id="rId9" Type="http://schemas.microsoft.com/office/2007/relationships/hdphoto" Target="../embeddings/oleObject13.wdp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microsoft.com/office/2007/relationships/hdphoto" Target="../embeddings/oleObject16.wdp"  /><Relationship Id="rId11" Type="http://schemas.openxmlformats.org/officeDocument/2006/relationships/hyperlink" Target="http:\\images.yandex.ru\yandsearch?source=wiz&amp;fp=19&amp;uinfo=ww-1213-wh-867-fw-988-fh-598-pd-1&amp;p=19&amp;text=%D0%BF%D0%BE%D0%BB%D1%83%D0%BF%D1%80%D0%BE%D0%B2%D0%BE%D0%B4%D0%BD%D0%B8%D0%BA%20%D0%BA%D0%B0%D1%80%D1%82%D0%B8%D0%BD%D0%BA%D0%B0&amp;noreask=1&amp;pos=577&amp;rpt=simage&amp;lr=2&amp;img_url=http:\\www.ru.nxp.com\wcm_documents\news\press-releases\2010\1713_hi.jpg" TargetMode="External" /><Relationship Id="rId12" Type="http://schemas.openxmlformats.org/officeDocument/2006/relationships/image" Target="../media/image32.png"  /><Relationship Id="rId13" Type="http://schemas.microsoft.com/office/2007/relationships/hdphoto" Target="../embeddings/oleObject17.wdp"  /><Relationship Id="rId2" Type="http://schemas.openxmlformats.org/officeDocument/2006/relationships/hyperlink" Target="http:\\images.yandex.ru\yandsearch?p=84&amp;text=%D0%BF%D0%BE%D0%BB%D1%83%D0%BF%D1%80%D0%BE%D0%B2%D0%BE%D0%B4%D0%BD%D0%B8%D0%BA%D0%B8%20%D0%BA%D0%B0%D1%80%D1%82%D0%B8%D0%BD%D0%BA%D0%B8&amp;fp=84&amp;pos=2538&amp;uinfo=ww-1213-wh-867-fw-988-fh-598-pd-1&amp;rpt=simage&amp;img_url=http:\\upload.wikimedia.org\wikipedia\commons\thumb\0\0e\Transistors-white.jpg\250px-Transistors-white.jpg" TargetMode="External" /><Relationship Id="rId3" Type="http://schemas.openxmlformats.org/officeDocument/2006/relationships/image" Target="../media/image29.jpeg"  /><Relationship Id="rId4" Type="http://schemas.microsoft.com/office/2007/relationships/hdphoto" Target="../embeddings/oleObject14.wdp"  /><Relationship Id="rId5" Type="http://schemas.openxmlformats.org/officeDocument/2006/relationships/hyperlink" Target="http:\\images.yandex.ru\yandsearch?p=10&amp;text=%D0%BF%D0%BE%D0%BB%D1%83%D0%BF%D1%80%D0%BE%D0%B2%D0%BE%D0%B4%D0%BD%D0%B8%D0%BA%D0%B8%20%D0%BA%D0%B0%D1%80%D1%82%D0%B8%D0%BD%D0%BA%D0%B8&amp;fp=10&amp;pos=319&amp;uinfo=ww-1213-wh-867-fw-988-fh-598-pd-1&amp;rpt=simage&amp;img_url=http:\\ru.farnell.com\productimages\nio\standard\4581674.jpg" TargetMode="External" /><Relationship Id="rId6" Type="http://schemas.openxmlformats.org/officeDocument/2006/relationships/image" Target="../media/image30.jpeg"  /><Relationship Id="rId7" Type="http://schemas.microsoft.com/office/2007/relationships/hdphoto" Target="../embeddings/oleObject15.wdp"  /><Relationship Id="rId8" Type="http://schemas.openxmlformats.org/officeDocument/2006/relationships/hyperlink" Target="http:\\images.yandex.ru\yandsearch?source=wiz&amp;fp=16&amp;uinfo=ww-1213-wh-867-fw-988-fh-598-pd-1&amp;p=16&amp;text=%D0%BF%D0%BE%D0%BB%D1%83%D0%BF%D1%80%D0%BE%D0%B2%D0%BE%D0%B4%D0%BD%D0%B8%D0%BA%D0%B8%20%D0%BA%D0%B0%D1%80%D1%82%D0%B8%D0%BD%D0%BA%D0%B8&amp;noreask=1&amp;pos=505&amp;rpt=simage&amp;lr=2&amp;img_url=http:\\www.thg.ru\technews\images\nxplfpak-270410.jpg" TargetMode="External" /><Relationship Id="rId9" Type="http://schemas.openxmlformats.org/officeDocument/2006/relationships/image" Target="../media/image31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p=6&amp;text=%D0%BB%D0%B0%D0%BC%D0%BF%D1%8B%20%20%D0%BA%D0%B0%D1%80%D1%82%D0%B8%D0%BD%D0%BA%D0%B8&amp;fp=6&amp;pos=180&amp;uinfo=ww-1213-wh-867-fw-988-fh-598-pd-1&amp;rpt=simage&amp;img_url=http:\\a0.twimg.com\profile_images\1628299394\____bigger.jpg" TargetMode="External" /><Relationship Id="rId3" Type="http://schemas.openxmlformats.org/officeDocument/2006/relationships/image" Target="../media/image33.png"  /><Relationship Id="rId4" Type="http://schemas.microsoft.com/office/2007/relationships/hdphoto" Target="../embeddings/oleObject18.wdp"  /><Relationship Id="rId5" Type="http://schemas.openxmlformats.org/officeDocument/2006/relationships/hyperlink" Target="http:\\images.yandex.ru\yandsearch?p=25&amp;text=%D0%BB%D0%B0%D0%BC%D0%BF%D1%8B%20%20%D0%BA%D0%B0%D1%80%D1%82%D0%B8%D0%BD%D0%BA%D0%B8&amp;fp=25&amp;pos=765&amp;uinfo=ww-1213-wh-867-fw-988-fh-598-pd-1&amp;rpt=simage&amp;img_url=http:\\mobi-wall.brothersoft.com\screenshot\25\2560.jpeg" TargetMode="External" /><Relationship Id="rId6" Type="http://schemas.openxmlformats.org/officeDocument/2006/relationships/image" Target="../media/image34.jpeg"  /><Relationship Id="rId7" Type="http://schemas.openxmlformats.org/officeDocument/2006/relationships/hyperlink" Target="http:\\images.yandex.ru\yandsearch?source=wiz&amp;fp=20&amp;uinfo=ww-1213-wh-867-fw-988-fh-598-pd-1&amp;p=20&amp;text=%D0%B3%D0%BB%D0%B0%D0%B7%20%D0%BA%D0%B0%D1%80%D1%82%D0%B8%D0%BD%D0%BA%D0%B8&amp;noreask=1&amp;pos=623&amp;rpt=simage&amp;lr=2&amp;img_url=http:\\img0.liveinternet.ru\images\attach\c\1\59\91\59091685_54046676_stroenieglaza.jpg" TargetMode="External" /><Relationship Id="rId8" Type="http://schemas.openxmlformats.org/officeDocument/2006/relationships/image" Target="../media/image35.jpeg"  /><Relationship Id="rId9" Type="http://schemas.microsoft.com/office/2007/relationships/hdphoto" Target="../embeddings/oleObject19.wdp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5&amp;uinfo=ww-1213-wh-867-fw-988-fh-598-pd-1&amp;p=15&amp;text=%D1%8D%D0%BB%D0%B5%D0%BA%D1%82%D1%80%D0%BE%D0%B1%D0%B5%D0%B7%D0%BE%D0%BF%D0%B0%D1%81%D0%BD%D0%BE%D1%81%D1%82%D1%8C%20%D0%BA%D0%B0%D1%80%D1%82%D0%B8%D0%BD%D0%BA%D0%B8&amp;noreask=1&amp;pos=453&amp;rpt=simage&amp;lr=2&amp;img_url=http:\\ivanovo.mk.ru\upload\iblock_mk\475\8a\ff\b6\DETAIL_PICTURE_697412_10652440.jpg" TargetMode="External" /><Relationship Id="rId3" Type="http://schemas.openxmlformats.org/officeDocument/2006/relationships/image" Target="../media/image36.jpeg"  /><Relationship Id="rId4" Type="http://schemas.microsoft.com/office/2007/relationships/hdphoto" Target="../embeddings/oleObject20.wdp"  /><Relationship Id="rId5" Type="http://schemas.openxmlformats.org/officeDocument/2006/relationships/hyperlink" Target="http:\\images.yandex.ru\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\\www.shingleberrysigns.com\design_icon\warning%209%20danger%20of%20death.gif" TargetMode="External" /><Relationship Id="rId6" Type="http://schemas.openxmlformats.org/officeDocument/2006/relationships/image" Target="../media/image37.png"  /><Relationship Id="rId7" Type="http://schemas.microsoft.com/office/2007/relationships/hdphoto" Target="../embeddings/oleObject21.wdp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4&amp;uinfo=ww-1213-wh-867-fw-988-fh-598-pd-1&amp;p=14&amp;text=%D1%81%D0%BC%D0%B5%D1%88%D0%BD%D1%8B%D0%B5%20%D0%BA%D0%B0%D1%80%D1%82%D0%B8%D0%BD%D0%BA%D0%B8%20%D1%8D%D0%BB%D0%B5%D0%BA%D1%82%D1%80%D0%B8%D0%BA%D0%BE%D0%B2&amp;noreask=1&amp;pos=422&amp;rpt=simage&amp;lr=2&amp;img_url=http:\\www.hohmodrom.ru\upload\48516\projimg\99810\hohmodrom_266%5b1%5d.jpg" TargetMode="External" /><Relationship Id="rId3" Type="http://schemas.openxmlformats.org/officeDocument/2006/relationships/image" Target="../media/image38.jpeg"  /><Relationship Id="rId4" Type="http://schemas.openxmlformats.org/officeDocument/2006/relationships/hyperlink" Target="http:\\images.yandex.ru\yandsearch?source=wiz&amp;fp=2&amp;uinfo=ww-1213-wh-867-fw-988-fh-598-pd-1&amp;p=2&amp;text=%D1%8D%D0%BB%D0%B5%D0%BA%D1%82%D1%80%D0%BE%D0%B1%D0%B5%D0%B7%D0%BE%D0%BF%D0%B0%D1%81%D0%BD%D0%BE%D1%81%D1%82%D1%8C%20%D0%BA%D0%B0%D1%80%D1%82%D0%B8%D0%BD%D0%BA%D0%B8&amp;noreask=1&amp;pos=78&amp;rpt=simage&amp;lr=2&amp;img_url=http:\\www.shingleberrysigns.com\design_icon\warning%209%20danger%20of%20death.gif" TargetMode="External" /><Relationship Id="rId5" Type="http://schemas.openxmlformats.org/officeDocument/2006/relationships/image" Target="../media/image37.png"  /><Relationship Id="rId6" Type="http://schemas.microsoft.com/office/2007/relationships/hdphoto" Target="../embeddings/oleObject21.wdp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hyperlink" Target="http:\\images.yandex.ru\yandsearch?source=wiz&amp;fp=0&amp;text=%D0%BA%D0%B0%D1%80%D1%82%D0%B8%D0%BD%D0%BA%D0%B8%20%D0%BF%D0%BE%20%D1%8D%D0%BB%D0%B5%D0%BA%D1%82%D1%80%D0%BE%D1%82%D0%B5%D1%85%D0%BD%D0%B8%D0%BA%D0%B5&amp;noreask=1&amp;pos=18&amp;lr=2&amp;rpt=simage&amp;uinfo=ww-1212-wh-566-fw-987-fh-448-pd-1&amp;img_url=http:\\univer2.ru\sopromat\68.jpg" TargetMode="External" /><Relationship Id="rId3" Type="http://schemas.openxmlformats.org/officeDocument/2006/relationships/image" Target="../media/image39.jpeg"  /><Relationship Id="rId4" Type="http://schemas.microsoft.com/office/2007/relationships/hdphoto" Target="../embeddings/oleObject22.wdp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openxmlformats.org/officeDocument/2006/relationships/image" Target="../media/image7.jpeg"  /><Relationship Id="rId11" Type="http://schemas.openxmlformats.org/officeDocument/2006/relationships/hyperlink" Target="http:\\images.yandex.ru\yandsearch?p=1&amp;text=%D0%B0%D1%82%D0%BE%D0%BC%20%D0%BA%D0%B0%D1%80%D1%82%D0%B8%D0%BD%D0%BA%D0%B8&amp;fp=1&amp;pos=32&amp;uinfo=ww-1213-wh-867-fw-988-fh-598-pd-1&amp;rpt=simage&amp;img_url=http:\\sbarbati.files.wordpress.com\2009\10\atom.jpg" TargetMode="External" /><Relationship Id="rId12" Type="http://schemas.openxmlformats.org/officeDocument/2006/relationships/image" Target="../media/image8.jpeg"  /><Relationship Id="rId13" Type="http://schemas.openxmlformats.org/officeDocument/2006/relationships/hyperlink" Target="http:\\images.yandex.ru\yandsearch?source=wiz&amp;fp=40&amp;uinfo=ww-1213-wh-867-fw-988-fh-598-pd-1&amp;p=40&amp;text=%D0%BC%D0%BE%D0%BB%D0%B5%D0%BA%D1%83%D0%BB%D0%B0%20%D0%BA%D0%B0%D1%80%D1%82%D0%B8%D0%BD%D0%BA%D0%B0&amp;noreask=1&amp;pos=1225&amp;rpt=simage&amp;lr=2&amp;img_url=http:\\www.vectorific.com\images\previews\2010-02-28-watteratom_BIG.gif" TargetMode="External" /><Relationship Id="rId14" Type="http://schemas.openxmlformats.org/officeDocument/2006/relationships/image" Target="../media/image9.gif"  /><Relationship Id="rId2" Type="http://schemas.openxmlformats.org/officeDocument/2006/relationships/hyperlink" Target="http:\\images.yandex.ru\yandsearch?source=wiz&amp;fp=3&amp;uinfo=ww-1213-wh-867-fw-988-fh-598-pd-1&amp;p=3&amp;text=%D0%B0%D1%82%D0%BE%D0%BC%20%D0%BA%D0%B0%D1%80%D1%82%D0%B8%D0%BD%D0%BA%D0%B8&amp;noreask=1&amp;pos=101&amp;rpt=simage&amp;lr=2&amp;img_url=http:\\www.tehran98.com\tabadol.png" TargetMode="External" /><Relationship Id="rId3" Type="http://schemas.openxmlformats.org/officeDocument/2006/relationships/image" Target="../media/image5.jpeg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Relationship Id="rId7" Type="http://schemas.openxmlformats.org/officeDocument/2006/relationships/hyperlink" Target="http:\\images.yandex.ru\yandsearch?p=8&amp;text=%D0%BC%D0%BE%D0%BB%D0%B5%D0%BA%D1%83%D0%BB%D0%B0%20%D0%BA%D0%B0%D1%80%D1%82%D0%B8%D0%BD%D0%BA%D0%B8&amp;fp=8&amp;pos=249&amp;uinfo=ww-1213-wh-867-fw-988-fh-598-pd-1&amp;rpt=simage&amp;img_url=http:\\www.dslaboratories.com\revita.eps\images\clinical_1.jpg" TargetMode="External" /><Relationship Id="rId8" Type="http://schemas.openxmlformats.org/officeDocument/2006/relationships/image" Target="../media/image6.jpeg"  /><Relationship Id="rId9" Type="http://schemas.openxmlformats.org/officeDocument/2006/relationships/hyperlink" Target="http:\\images.yandex.ru\yandsearch?p=9&amp;text=%D1%87%D0%B0%D1%81%D1%82%D0%B8%D1%86%D0%B0%20%D1%8D%D0%BB%D0%B5%D0%BA%D1%82%D1%80%D0%BE%D0%BD%20%D0%BA%D0%B0%D1%80%D1%82%D0%B8%D0%BD%D0%BA%D0%B0&amp;fp=9&amp;pos=292&amp;uinfo=ww-1213-wh-867-fw-988-fh-598-pd-1&amp;rpt=simage&amp;img_url=http:\\static.themetapicture.com\media\funny-Proton-Electron-Neutron.jpg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\\images.yandex.ru\yandsearch?text=%D1%81%D1%82%D1%80%D0%BE%D0%B5%D0%BD%D0%B8%D0%B5%20%D0%B0%D1%82%D0%BE%D0%BC%D0%B0&amp;fp=0&amp;pos=1&amp;uinfo=ww-1212-wh-726-fw-987-fh-520-pd-1&amp;rpt=simage&amp;img_url=http:\\novynar.img.com.ua\img\forall\a\376\51.jpg" TargetMode="External" /><Relationship Id="rId3" Type="http://schemas.openxmlformats.org/officeDocument/2006/relationships/image" Target="../media/image10.png"  /><Relationship Id="rId4" Type="http://schemas.microsoft.com/office/2007/relationships/hdphoto" Target="../embeddings/oleObject2.wdp"  /><Relationship Id="rId5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6" Type="http://schemas.openxmlformats.org/officeDocument/2006/relationships/image" Target="../media/image4.png"  /><Relationship Id="rId7" Type="http://schemas.microsoft.com/office/2007/relationships/hdphoto" Target="../embeddings/oleObject1.wdp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png"  /><Relationship Id="rId3" Type="http://schemas.microsoft.com/office/2007/relationships/hdphoto" Target="../embeddings/oleObject3.wdp"  /><Relationship Id="rId4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5" Type="http://schemas.openxmlformats.org/officeDocument/2006/relationships/image" Target="../media/image4.png"  /><Relationship Id="rId6" Type="http://schemas.microsoft.com/office/2007/relationships/hdphoto" Target="../embeddings/oleObject1.wdp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2.gif"  /><Relationship Id="rId3" Type="http://schemas.openxmlformats.org/officeDocument/2006/relationships/hyperlink" Target="http:\\images.yandex.ru\yandsearch?source=wiz&amp;fp=0&amp;text=%D1%84%D0%B8%D0%B7%D0%B8%D0%BA%D0%B0%20%D0%BA%D1%83%D0%BB%D0%BE%D0%BD%20%D0%BA%D0%B0%D1%80%D1%82%D0%B8%D0%BD%D0%BA%D0%B8&amp;noreask=1&amp;pos=12&amp;lr=2&amp;rpt=simage&amp;uinfo=ww-1213-wh-867-fw-988-fh-598-pd-1&amp;img_url=http:\\www.calend.ru\img\content_events\i1\1265_small.gif" TargetMode="External" /><Relationship Id="rId4" Type="http://schemas.openxmlformats.org/officeDocument/2006/relationships/image" Target="../media/image13.jpeg"  /><Relationship Id="rId5" Type="http://schemas.microsoft.com/office/2007/relationships/hdphoto" Target="../embeddings/oleObject4.wdp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\\images.yandex.ru\yandsearch?source=wiz&amp;fp=10&amp;uinfo=ww-1213-wh-867-fw-988-fh-598-pd-1&amp;p=10&amp;text=%D0%B0%D1%82%D0%BE%D0%BC%20%D0%BA%D0%B0%D1%80%D1%82%D0%B8%D0%BD%D0%BA%D0%B8&amp;noreask=1&amp;pos=306&amp;rpt=simage&amp;lr=2&amp;img_url=http:\\www.examiner.com\images\blog\wysiwyg\image\atom_stylized.png" TargetMode="External" /><Relationship Id="rId3" Type="http://schemas.openxmlformats.org/officeDocument/2006/relationships/image" Target="../media/image4.png"  /><Relationship Id="rId4" Type="http://schemas.microsoft.com/office/2007/relationships/hdphoto" Target="../embeddings/oleObject1.wdp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97337" y="2060848"/>
            <a:ext cx="8280920" cy="2017911"/>
          </a:xfrm>
        </p:spPr>
        <p:txBody>
          <a:bodyPr/>
          <a:lstStyle/>
          <a:p>
            <a:pPr algn="ctr">
              <a:defRPr/>
            </a:pPr>
            <a:r>
              <a:rPr lang="ru-RU" sz="7200" b="1" i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mbria Math"/>
                <a:ea typeface="Cambria Math"/>
              </a:rPr>
              <a:t>Основы электротехники</a:t>
            </a:r>
            <a:endParaRPr lang="ru-RU" sz="7200" b="1" i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mbria Math"/>
              <a:ea typeface="Cambria Math"/>
            </a:endParaRPr>
          </a:p>
        </p:txBody>
      </p:sp>
      <p:pic>
        <p:nvPicPr>
          <p:cNvPr id="4" name="Рисунок 3" descr="http://files.nicwebsite.ru/rucenter11964/image/znaki_bezopasnosti_raznoe_0006_t_05.jpg">
            <a:hlinkClick r:id="rId2"/>
          </p:cNvPr>
          <p:cNvPicPr/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195736" y="4509120"/>
            <a:ext cx="4196369" cy="17281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gifakt.ru/wp-content/uploads/2013/01/00138f5p.jpg">
            <a:hlinkClick r:id="rId4"/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609342" y="404664"/>
            <a:ext cx="1652905" cy="14554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slow" advTm="9699" mc:Ignorable="p14" p14:dur="4400">
        <p:fade thruBlk="1"/>
      </p:transition>
    </mc:Choice>
    <mc:Fallback>
      <p:transition xmlns:mc="http://schemas.openxmlformats.org/markup-compatibility/2006" xmlns:hp="http://schemas.haansoft.com/office/presentation/8.0" spd="slow" advTm="9699" mc:Ignorable="hp" hp:hslDur="4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68" y="692696"/>
            <a:ext cx="7620000" cy="620688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Сила тока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4" y="1916832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это  отношение  электрического  заряда </a:t>
            </a:r>
          </a:p>
          <a:p>
            <a:endParaRPr lang="ru-RU" sz="3200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4" y="2492896"/>
            <a:ext cx="8410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q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</a:p>
          <a:p>
            <a:pPr algn="ctr"/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5955" y="3227084"/>
            <a:ext cx="81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прошедшего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 через  поперечное  сечение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проводника,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  времени  его  прохождения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8140" y="4315663"/>
            <a:ext cx="83884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581" y="1222795"/>
            <a:ext cx="830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«Сила тока»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8139" y="5362103"/>
            <a:ext cx="568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За единицу силы тока принят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i="1" dirty="0" smtClean="0"/>
                  <a:t> </a:t>
                </a:r>
                <a:r>
                  <a:rPr lang="en-US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4" y="1166405"/>
                <a:ext cx="1027845" cy="749179"/>
              </a:xfrm>
              <a:prstGeom prst="rect">
                <a:avLst/>
              </a:prstGeom>
              <a:blipFill rotWithShape="1">
                <a:blip r:embed="rId2"/>
                <a:stretch>
                  <a:fillRect l="-8046"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6134" y="5300547"/>
            <a:ext cx="209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«АМПЕР»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referat.univer.by/system/files/imagecache/post_images_350x350/Amper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55" y="5362103"/>
            <a:ext cx="969645" cy="111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напряжение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1252" y="1191876"/>
            <a:ext cx="572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напряжение»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0" y="1052734"/>
                <a:ext cx="1087157" cy="863057"/>
              </a:xfrm>
              <a:prstGeom prst="rect">
                <a:avLst/>
              </a:prstGeom>
              <a:blipFill rotWithShape="1">
                <a:blip r:embed="rId2"/>
                <a:stretch>
                  <a:fillRect l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196" y="20608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  отношению  работы  тока  на  данном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участке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96" y="312073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29" y="3861048"/>
            <a:ext cx="8267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электрическому  заряду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прошедшему  </a:t>
            </a: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этому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участку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24" y="4914021"/>
            <a:ext cx="821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321" y="5709704"/>
            <a:ext cx="478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единицу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напряжения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6481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«ВОЛЬТ»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http://molbiol.ru/forums/uploads/a001/b004/post-184-1152288461.jpg">
            <a:hlinkClick r:id="rId3"/>
          </p:cNvPr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29201"/>
            <a:ext cx="971601" cy="112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9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406110" cy="792088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Электрическое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 сопротивление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94" y="1934542"/>
            <a:ext cx="83529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«Закон Ома» 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один из основных физических законов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25598" y="27809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сила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участка  цепи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1704" y="292494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34" y="3396769"/>
            <a:ext cx="7444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рямо  пропорциональна  напряжению  на концах  этого  участка 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729" y="3717032"/>
            <a:ext cx="91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90" y="467430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  обратно  пропорциональна  его сопротивлению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8914" y="4797152"/>
            <a:ext cx="83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53" y="6078486"/>
            <a:ext cx="632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За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единицу сопротивления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принят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194" y="6016932"/>
            <a:ext cx="127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«ОМ»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246" y="1345792"/>
            <a:ext cx="819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«Электрическое  сопротивление»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ru-RU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ru-RU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16143" y="1930567"/>
                <a:ext cx="1111416" cy="799001"/>
              </a:xfrm>
              <a:prstGeom prst="rect">
                <a:avLst/>
              </a:prstGeom>
              <a:blipFill rotWithShape="1">
                <a:blip r:embed="rId2"/>
                <a:stretch>
                  <a:fillRect l="-12234" b="-7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 descr="http://www.profistart.ru/res_ru/0_blog_18915_1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19" y="5221479"/>
            <a:ext cx="937652" cy="108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6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7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8" y="620688"/>
            <a:ext cx="8064896" cy="1143000"/>
          </a:xfrm>
        </p:spPr>
        <p:txBody>
          <a:bodyPr/>
          <a:lstStyle/>
          <a:p>
            <a:pPr lvl="0"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</a:rPr>
              <a:t>Источники электрической энергии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2" y="1772816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Источником электрической энергии называют устройство, </a:t>
            </a:r>
            <a:endParaRPr lang="ru-RU" sz="3200" b="1" i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которое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преобразует механическую, химическую, тепловую и др. виды энергии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в </a:t>
            </a:r>
          </a:p>
          <a:p>
            <a:pPr algn="ctr"/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электрическу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ю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790" y="577826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llion-wallpapers.ru/wallpapers/4/10/15000135577950408507.jpg">
            <a:hlinkClick r:id="rId5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92867"/>
            <a:ext cx="2592289" cy="1442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48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2" decel="50000" autoRev="1" fill="hold">
                                          <p:stCondLst>
                                            <p:cond delay="20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12" fill="hold">
                                          <p:stCondLst>
                                            <p:cond delay="38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260648"/>
            <a:ext cx="76200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Электрическая цепь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Источник тока,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приёмник, замыкающее устройство,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соединённые между собой проводами, составляют простейшую электрическую цепь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C:\Users\Asya\Desktop\el_sxema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2871"/>
            <a:ext cx="4761865" cy="278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6448" y="608582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«электрическая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схема»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Электрические машины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00" y="944722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Электрическими машинами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электротехнике называют устройства, служащие для выработки электроэнергии и для преобразования её в другие виды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энергии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7089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«Генератор»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724" y="338073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выработки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электроэнергии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012" y="4575031"/>
            <a:ext cx="405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«Электродвигатель»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301208"/>
            <a:ext cx="4248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устройство,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служащие для преобразования электроэнергии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механическую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работу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img18.slando.kz/images_slandokz/63306657_1_1000x700_remont-el-dvigateley-generatorov-karagand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4634457"/>
            <a:ext cx="2218055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silteh.ru/components/com_virtuemart/shop_image/product/8.5GF-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3" y="2552638"/>
            <a:ext cx="201384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debpallai.files.wordpress.com/2008/12/atom_stylized.png">
            <a:hlinkClick r:id="rId6"/>
          </p:cNvPr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0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7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Трансформаторы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2" y="2045501"/>
            <a:ext cx="387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«Трансформатор» 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29768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устройство, служащее для преобразования переменного тока одного напряжения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esvet.ru/kat/images/6009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01208"/>
            <a:ext cx="971600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51465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</a:p>
          <a:p>
            <a:pPr algn="ctr"/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229283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ток другого напряжения без изменения частоты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тока</a:t>
            </a:r>
            <a:endParaRPr lang="ru-RU" sz="3200" dirty="0"/>
          </a:p>
          <a:p>
            <a:pPr algn="ctr"/>
            <a:endParaRPr lang="ru-RU" sz="3200" dirty="0"/>
          </a:p>
        </p:txBody>
      </p:sp>
      <p:pic>
        <p:nvPicPr>
          <p:cNvPr id="9" name="Рисунок 8" descr="http://cdn.elec.ru/_thumb/800x600/files/2012/03/20/offer/transformatory-toroidalnye_33073282_1_F.jpg">
            <a:hlinkClick r:id="rId5"/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8"/>
          <a:stretch/>
        </p:blipFill>
        <p:spPr bwMode="auto">
          <a:xfrm>
            <a:off x="5580645" y="1341690"/>
            <a:ext cx="2420866" cy="2101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6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Аккумуляторы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63" y="1755300"/>
            <a:ext cx="330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«Аккумуляторы»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http://pics.rbc.ru/img/cnews/2005/12/08/ni-cadm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44" y="2455275"/>
            <a:ext cx="2266950" cy="1621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95323" y="1892276"/>
            <a:ext cx="4346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альванические  источники  тока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62" y="22768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(от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латинского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слова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аккумуляре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накоплять)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216211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гальваническом элементе  происходят химические реакции, и их внутренняя энергия, выделяющаяся при этих реакциях, превращается в электрическую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энергию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Рисунок 18" descr="http://kulibinsclub.ru/upload/forum/89ea79cc4f6359789a4e2d7e817fb8ab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-4348" r="-1810" b="-3646"/>
          <a:stretch/>
        </p:blipFill>
        <p:spPr bwMode="auto">
          <a:xfrm>
            <a:off x="350379" y="3961866"/>
            <a:ext cx="2853470" cy="26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48464" y="56612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http://www.wired.com/images_blogs/autopia/images/2008/03/24/battery1.jpg">
            <a:hlinkClick r:id="rId7"/>
          </p:cNvPr>
          <p:cNvPicPr/>
          <p:nvPr/>
        </p:nvPicPr>
        <p:blipFill rotWithShape="1"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87"/>
          <a:stretch/>
        </p:blipFill>
        <p:spPr bwMode="auto">
          <a:xfrm>
            <a:off x="8244409" y="5283884"/>
            <a:ext cx="899592" cy="89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4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20000" cy="1143000"/>
          </a:xfrm>
        </p:spPr>
        <p:txBody>
          <a:bodyPr/>
          <a:lstStyle/>
          <a:p>
            <a:pPr lvl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Полупроводниковые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электрические     устройства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varzazaliam.blogas.lt/files/2010/05/transistors-white.jpg">
            <a:hlinkClick r:id="rId2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4" y="692696"/>
            <a:ext cx="2909321" cy="195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s.rcscomponents.kiev.ua/productimages/488-TO-3%2CTO-204AA%2CSIDE.jp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5445224"/>
            <a:ext cx="89959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2526420"/>
            <a:ext cx="3312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 основу полупроводниковых электротехнических устройств заложена способность некоторых материалов, пропускать электрический ток только в одном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направлении</a:t>
            </a:r>
          </a:p>
          <a:p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 таким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материалам относятся: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6790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«Германий»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5536" y="61028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«Кремний»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140744"/>
            <a:ext cx="173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«Селен»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290" y="2778352"/>
            <a:ext cx="43613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Полупроводниковые электротехнические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устройства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применяют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для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преобразования </a:t>
            </a: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переменного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тока в </a:t>
            </a:r>
            <a:endParaRPr lang="ru-RU" sz="20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постоянный ток</a:t>
            </a:r>
            <a:endPara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2000" i="1" dirty="0" smtClean="0"/>
              <a:t> </a:t>
            </a:r>
            <a:endParaRPr lang="ru-RU" sz="2000" dirty="0" smtClean="0"/>
          </a:p>
          <a:p>
            <a:pPr algn="r"/>
            <a:endParaRPr lang="ru-RU" dirty="0"/>
          </a:p>
        </p:txBody>
      </p:sp>
      <p:pic>
        <p:nvPicPr>
          <p:cNvPr id="13" name="Рисунок 12" descr="http://www.f1cd.ru/news/auto/2010/04/auto_191_1.jpg">
            <a:hlinkClick r:id="rId8"/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22" y="3429000"/>
            <a:ext cx="1368152" cy="122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newsdesk.pcmag.ru/files/imagecache/photo/bbdd412d47d8669d85bd0eab8c5350cf-2.jpg">
            <a:hlinkClick r:id="rId11"/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4" y="5085184"/>
            <a:ext cx="1680158" cy="1640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4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3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82" y="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Свет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85" y="102020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«Свет»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36545"/>
            <a:ext cx="5464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это одна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  форм  электромагнитного  поля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82" y="3861048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Светом  называют 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видимое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излучение  электромагнитных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волн, </a:t>
            </a:r>
            <a:r>
              <a:rPr lang="ru-RU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распространяемых   в  пространстве  источником  света  и </a:t>
            </a:r>
            <a:r>
              <a:rPr lang="ru-RU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воспринимаемое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633077" y="523330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человеческим глазом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 descr="http://www.webshop-online-verkopen.be/files/blog/9/9_p.jp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5392977"/>
            <a:ext cx="983878" cy="9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cdn.iphoneheat.com/wp-content/uploads/2009/11/abstract-iphone-wallpaper-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37" y="1700807"/>
            <a:ext cx="2010349" cy="20882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http://bio.fizteh.ru/student/files/biology/biopicture/eye/eyeg02-arpfelus4v9.jpg?w=0&amp;h=0">
            <a:hlinkClick r:id="rId7"/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2" y="4653136"/>
            <a:ext cx="2709258" cy="191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3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9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У вас начинается новая дисциплина</a:t>
            </a:r>
            <a:r>
              <a:rPr lang="en-US" altLang="ru-RU"/>
              <a:t>!</a:t>
            </a:r>
            <a:endParaRPr lang="en-US" alt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Приготовьте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пожалуйста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новую тетрадь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endParaRPr lang="en-US" altLang="ru-RU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Подпишите на обложке название предмета “Основы электротехники”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своё имя и фамилию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номер группы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endParaRPr lang="en-US" altLang="ru-RU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Включите режим “Показ слайдов”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если вы ещё этого не сделали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endParaRPr lang="en-US" altLang="ru-RU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Пользуйтесь стрелками для передвижения по слайдам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</a:t>
            </a:r>
            <a:endParaRPr lang="ru-RU" altLang="en-US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Прочитайте текст и перепишите себе в тетрадь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!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Аккуратно переписывайте себе формулы 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(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латинскими буквами как на слайдах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),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почёркивайте или выделяйте главное</a:t>
            </a:r>
            <a:r>
              <a:rPr lang="en-US" altLang="ru-RU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.</a:t>
            </a: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 </a:t>
            </a:r>
            <a:endParaRPr lang="ru-RU" altLang="en-US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 marL="0" algn="ctr">
              <a:buClr>
                <a:schemeClr val="tx1">
                  <a:lumMod val="90000"/>
                  <a:lumOff val="10000"/>
                </a:schemeClr>
              </a:buClr>
              <a:defRPr/>
            </a:pPr>
            <a:r>
              <a:rPr lang="ru-RU" altLang="en-US" sz="3200" b="1" i="1">
                <a:solidFill>
                  <a:schemeClr val="tx1">
                    <a:lumMod val="90000"/>
                    <a:lumOff val="10000"/>
                  </a:schemeClr>
                </a:solidFill>
                <a:latin typeface="Cambria Math"/>
                <a:ea typeface="Cambria Math"/>
              </a:rPr>
              <a:t>Проработайте слайды ДО темы “Источники электрической энергии”</a:t>
            </a:r>
            <a:endParaRPr lang="ru-RU" altLang="en-US" sz="3200" b="1" i="1">
              <a:solidFill>
                <a:schemeClr val="tx1">
                  <a:lumMod val="90000"/>
                  <a:lumOff val="10000"/>
                </a:schemeClr>
              </a:solidFill>
              <a:latin typeface="Cambria Math"/>
              <a:ea typeface="Cambria Math"/>
            </a:endParaRPr>
          </a:p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E2D2B3B-882E-40F3-A32F-6DD516915044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Электробезопасность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6" y="1556792"/>
            <a:ext cx="466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«Электробезопасность»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0527" y="2276872"/>
            <a:ext cx="582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комплекс мероприятий, направленный на исключение поражения человека электрическим </a:t>
            </a:r>
            <a:r>
              <a:rPr lang="ru-RU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током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 descr="http://ivanovo.mk.ru/upload/iblock_mk/475/8a/ff/b6/DETAIL_PICTURE_697412_10652440.jp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8617"/>
          <a:stretch/>
        </p:blipFill>
        <p:spPr bwMode="auto">
          <a:xfrm>
            <a:off x="1907704" y="4221088"/>
            <a:ext cx="4320480" cy="18779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http://thenews.kz/static/news/0/6/06xocJZ3.gif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8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25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6270"/>
            <a:ext cx="828092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Электрик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как сапёр, </a:t>
            </a:r>
            <a:endParaRPr lang="ru-RU" dirty="0"/>
          </a:p>
        </p:txBody>
      </p:sp>
      <p:pic>
        <p:nvPicPr>
          <p:cNvPr id="5" name="Рисунок 4" descr="http://www.flashreport.org/blog/wp-content/uploads/images/200909290254212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32448" cy="3816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ошибается один раз</a:t>
            </a:r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4800" dirty="0"/>
          </a:p>
        </p:txBody>
      </p:sp>
      <p:pic>
        <p:nvPicPr>
          <p:cNvPr id="8" name="Рисунок 7" descr="http://thenews.kz/static/news/0/6/06xocJZ3.gif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3"/>
            <a:ext cx="971600" cy="8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077418" y="2558524"/>
            <a:ext cx="5552033" cy="4320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b="1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училище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univer2.ru/sopromat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28" y="1379677"/>
            <a:ext cx="208823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3" y="548680"/>
            <a:ext cx="825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24" y="4365104"/>
            <a:ext cx="825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Санкт – Петербургское  </a:t>
            </a:r>
            <a:endParaRPr lang="ru-RU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государственное  казённое  </a:t>
            </a:r>
            <a:r>
              <a:rPr lang="ru-RU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профессиональное  учреждение</a:t>
            </a:r>
          </a:p>
          <a:p>
            <a:pPr algn="ctr"/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Обуховское</a:t>
            </a:r>
            <a:r>
              <a:rPr lang="ru-R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училище   №4»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49" y="3973706"/>
            <a:ext cx="825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разработчик:</a:t>
            </a:r>
            <a:endParaRPr lang="ru-RU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96" y="6093296"/>
            <a:ext cx="8281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©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Все  права  защищены  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2013 г.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59416" y="5602445"/>
            <a:ext cx="684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№4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159" y="5473100"/>
            <a:ext cx="82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астер  П</a:t>
            </a:r>
            <a:r>
              <a:rPr lang="en-US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О– преподаватель   </a:t>
            </a:r>
            <a:r>
              <a:rPr lang="ru-RU" sz="12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Безиновер</a:t>
            </a:r>
            <a:r>
              <a:rPr lang="ru-RU" sz="1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А.    </a:t>
            </a:r>
            <a:endParaRPr lang="ru-RU" sz="1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Происхождение  термина «электричество»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94" y="170080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Древние учёные заметили, что янтарь (окаменевшая смола хвойных деревьев, которые росли на земле много сотен тысяч лет назад)  при натирании его шерстью начинает притягивать к себе различные тела. По-гречески янтарь –        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электрон»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отсюда </a:t>
            </a:r>
            <a:r>
              <a:rPr lang="ru-RU" sz="3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произошёл  </a:t>
            </a:r>
            <a:r>
              <a:rPr lang="ru-RU" sz="32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itchFamily="18" charset="0"/>
                <a:ea typeface="Cambria Math" pitchFamily="18" charset="0"/>
              </a:rPr>
              <a:t>термин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" y="541000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«ЭЛЕКТРИЧЕСТВО»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Все вещества в природе состоят из мельчайших частиц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473" y="1772815"/>
            <a:ext cx="24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«молекул»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979" y="2533806"/>
            <a:ext cx="612068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Молекулы состоят из еще меньших частиц </a:t>
            </a:r>
          </a:p>
          <a:p>
            <a:pPr algn="ctr"/>
            <a:endParaRPr lang="ru-RU" sz="105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171" y="3156421"/>
            <a:ext cx="196242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«атомов»</a:t>
            </a:r>
          </a:p>
          <a:p>
            <a:pPr algn="ctr"/>
            <a:endParaRPr lang="ru-RU" sz="105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0154"/>
            <a:ext cx="84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Атом является сложной мельчайшей частицей состоящей из 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70" y="610019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«протонов»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356" y="610019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«нейтронов»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383" y="555665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«электронов»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 descr="http://howtomakeyourownsolarpanel.com/wp-content/uploads/ATOMIC-NEUTRON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5" y="2800476"/>
            <a:ext cx="1584176" cy="113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45974"/>
            <a:ext cx="827584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region4esc.files.wordpress.com/2011/10/109152059_cutout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08" y="1723573"/>
            <a:ext cx="86614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25621" r="35420" b="26854"/>
          <a:stretch/>
        </p:blipFill>
        <p:spPr bwMode="auto">
          <a:xfrm>
            <a:off x="3500900" y="4402252"/>
            <a:ext cx="1163271" cy="1186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7814" r="72030" b="27812"/>
          <a:stretch/>
        </p:blipFill>
        <p:spPr bwMode="auto">
          <a:xfrm>
            <a:off x="745686" y="4897876"/>
            <a:ext cx="1164624" cy="1210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http://www.hungangels.com/vboard/attachment.php?s=98f252225f5b379df1156c5cdd676655&amp;attachmentid=595231&amp;stc=1&amp;d=1372394707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9" t="25677" r="1372" b="27353"/>
          <a:stretch/>
        </p:blipFill>
        <p:spPr bwMode="auto">
          <a:xfrm>
            <a:off x="6525437" y="4834901"/>
            <a:ext cx="1101906" cy="12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://sbarbati.files.wordpress.com/2009/10/atom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55" y="3156421"/>
            <a:ext cx="870743" cy="74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www.vectorific.com/images/previews/2010-02-28-watteratom_BIG.gif">
            <a:hlinkClick r:id="rId13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23864" r="5692" b="9605"/>
          <a:stretch/>
        </p:blipFill>
        <p:spPr bwMode="auto">
          <a:xfrm>
            <a:off x="3697511" y="1861391"/>
            <a:ext cx="621488" cy="407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35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4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4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7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3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7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3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3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15" y="485800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Строение вещества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lemill.net/content/pieces/uppiece.2008-11-26.5039860112/image_lar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4" y="2374664"/>
            <a:ext cx="3381847" cy="287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99992" y="1591170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Протон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имеет 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положительный электрический </a:t>
            </a:r>
            <a:r>
              <a:rPr lang="ru-RU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5828" y="3212976"/>
            <a:ext cx="374679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Нейтрон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имеет электрического заряда, </a:t>
            </a:r>
            <a:r>
              <a:rPr lang="ru-RU" sz="20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 есть  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 нейтрален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5445224"/>
            <a:ext cx="43912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имеет отрицательный </a:t>
            </a:r>
            <a:r>
              <a:rPr lang="ru-RU" sz="20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</a:t>
            </a:r>
            <a:r>
              <a:rPr lang="ru-RU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заряд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debpallai.files.wordpress.com/2008/12/atom_stylized.png">
            <a:hlinkClick r:id="rId5"/>
          </p:cNvPr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4" y="44624"/>
            <a:ext cx="8218625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Электрический  заряд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1" y="14127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Существует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два  рода  электрических  зарядов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6930" y="2276872"/>
            <a:ext cx="366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«положительные»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1" y="2276872"/>
            <a:ext cx="349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«отрицательные»</a:t>
            </a:r>
            <a:endParaRPr lang="ru-RU" sz="32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364" y="274516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58" y="450912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Тела, имеющие заряды </a:t>
            </a:r>
            <a:r>
              <a:rPr lang="ru-RU" sz="3200" b="1" i="1" dirty="0" smtClean="0">
                <a:latin typeface="Cambria Math" pitchFamily="18" charset="0"/>
                <a:ea typeface="Cambria Math" pitchFamily="18" charset="0"/>
              </a:rPr>
              <a:t>одинакового </a:t>
            </a:r>
            <a:r>
              <a:rPr lang="ru-RU" sz="3200" b="1" i="1" dirty="0">
                <a:latin typeface="Cambria Math" pitchFamily="18" charset="0"/>
                <a:ea typeface="Cambria Math" pitchFamily="18" charset="0"/>
              </a:rPr>
              <a:t>знака, взаимно отталкиваются, а тела, имеющие заряды противоположного знака, взаимно притягиваются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Рисунок 14" descr="D:\ЭВМ ГРУППА №1 ОПЕРАТОР ЭВМ\ГРУППА №1 -ДОКУМЕНТЫ\УЧЕБНЫЙ ПРОЦЕСС\Электротехника\disk\Aelecbook\image\sh.full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12976"/>
            <a:ext cx="6480721" cy="119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debpallai.files.wordpress.com/2008/12/atom_stylized.png">
            <a:hlinkClick r:id="rId4"/>
          </p:cNvPr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12" y="5475327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1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8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50"/>
                            </p:stCondLst>
                            <p:childTnLst>
                              <p:par>
                                <p:cTn id="4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50"/>
                            </p:stCondLst>
                            <p:childTnLst>
                              <p:par>
                                <p:cTn id="4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4" y="-171400"/>
            <a:ext cx="8249609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Электрическое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поле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98" y="855676"/>
            <a:ext cx="824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В пространстве, где находится</a:t>
            </a:r>
            <a:r>
              <a:rPr lang="ru-RU" sz="2400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электрический заряд, </a:t>
            </a:r>
            <a:r>
              <a:rPr lang="ru-RU" sz="2400" b="1" i="1" dirty="0" smtClean="0">
                <a:latin typeface="Cambria Math" pitchFamily="18" charset="0"/>
                <a:ea typeface="Cambria Math" pitchFamily="18" charset="0"/>
              </a:rPr>
              <a:t>существует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5" y="4149080"/>
            <a:ext cx="824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Сила, с которой электрическое поле действует на внесённый в него электрический заряд, называется </a:t>
            </a:r>
          </a:p>
          <a:p>
            <a:pPr algn="ctr"/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80772" y="4922585"/>
            <a:ext cx="813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«электрической силой»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775" y="5847709"/>
            <a:ext cx="611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ambria Math" pitchFamily="18" charset="0"/>
                <a:ea typeface="Cambria Math" pitchFamily="18" charset="0"/>
              </a:rPr>
              <a:t>За единицу электрического заряда принят   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3799" y="5786154"/>
            <a:ext cx="193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«КУЛОН»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66" y="1680166"/>
            <a:ext cx="824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«электрическое поле»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pic>
        <p:nvPicPr>
          <p:cNvPr id="14" name="Рисунок 13" descr="D:\ЭВМ ГРУППА №1 ОПЕРАТОР ЭВМ\ГРУППА №1 -ДОКУМЕНТЫ\УЧЕБНЫЙ ПРОЦЕСС\Электротехника\disk\Aelecbook\image\polemag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65" y="2276873"/>
            <a:ext cx="3816424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g1.liveinternet.ru/images/attach/c/1/54/305/54305362_Lagranzh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23" y="5253027"/>
            <a:ext cx="866514" cy="98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3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3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9" y="44624"/>
            <a:ext cx="8280528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Электрический ток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9" y="192902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означает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движение или течение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чего-либо</a:t>
            </a:r>
          </a:p>
          <a:p>
            <a:endParaRPr lang="ru-RU" sz="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06" y="3140968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это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упорядоченное (направленное) движение заряженных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частиц  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5140" y="504076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представляет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собой упорядоченное движение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свободных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электронов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12832" y="5764579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52" y="5463758"/>
            <a:ext cx="827584" cy="723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375" y="1418401"/>
            <a:ext cx="819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«Слово  ток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»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33708" y="2636912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ток»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25140" y="4437112"/>
            <a:ext cx="789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«Электрический  ток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металлах»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Переменный и постоянный  ток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2046977"/>
            <a:ext cx="82148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не изменяется ни по величине, ни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2" y="4648780"/>
            <a:ext cx="7944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называется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ток, который с течением времени </a:t>
            </a:r>
            <a:endParaRPr lang="ru-RU" sz="3200" b="1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изменяется </a:t>
            </a:r>
            <a:r>
              <a:rPr lang="ru-RU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и по величине и по </a:t>
            </a:r>
            <a:r>
              <a:rPr lang="ru-RU" sz="32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направлению</a:t>
            </a:r>
            <a:endParaRPr lang="ru-RU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84" y="2036673"/>
            <a:ext cx="38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Постоянным током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84" y="4648780"/>
            <a:ext cx="410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Переменным током </a:t>
            </a:r>
            <a:endParaRPr lang="ru-RU" sz="3200" dirty="0"/>
          </a:p>
        </p:txBody>
      </p:sp>
      <p:pic>
        <p:nvPicPr>
          <p:cNvPr id="10" name="Рисунок 9" descr="http://debpallai.files.wordpress.com/2008/12/atom_stylized.png">
            <a:hlinkClick r:id="rId2"/>
          </p:cNvPr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416425"/>
            <a:ext cx="827584" cy="723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699">
        <p14:honeycomb/>
      </p:transition>
    </mc:Choice>
    <mc:Fallback xmlns="">
      <p:transition spd="slow" advTm="9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9" grpId="0"/>
    </p:bldLst>
  </p:timing>
</p:sld>
</file>

<file path=ppt/tags/tag1.xml><?xml version="1.0" encoding="utf-8"?>
<p:tag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tag name="TIMING" val="|3.4|3"/>
</p:tagLst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MS 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611</ep:Words>
  <ep:PresentationFormat>Экран (4:3)</ep:PresentationFormat>
  <ep:Paragraphs>141</ep:Paragraphs>
  <ep:Slides>22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22</vt:i4>
      </vt:variant>
    </vt:vector>
  </ep:HeadingPairs>
  <ep:TitlesOfParts>
    <vt:vector size="23" baseType="lpstr">
      <vt:lpstr>Соседство</vt:lpstr>
      <vt:lpstr>Основы электротехники</vt:lpstr>
      <vt:lpstr>У вас начинается новая дисциплина!</vt:lpstr>
      <vt:lpstr>Происхождение  термина «электричество»</vt:lpstr>
      <vt:lpstr>Строение вещества</vt:lpstr>
      <vt:lpstr>Строение вещества</vt:lpstr>
      <vt:lpstr>Электрический  заряд</vt:lpstr>
      <vt:lpstr>Электрическое  поле</vt:lpstr>
      <vt:lpstr>Электрический ток</vt:lpstr>
      <vt:lpstr>Переменный и постоянный  ток</vt:lpstr>
      <vt:lpstr>Сила тока</vt:lpstr>
      <vt:lpstr>Электрическое напряжение</vt:lpstr>
      <vt:lpstr>Электрическое  сопротивление</vt:lpstr>
      <vt:lpstr>Источники электрической энергии</vt:lpstr>
      <vt:lpstr>Электрическая цепь</vt:lpstr>
      <vt:lpstr>Электрические машины</vt:lpstr>
      <vt:lpstr>Трансформаторы</vt:lpstr>
      <vt:lpstr>Аккумуляторы</vt:lpstr>
      <vt:lpstr>Полупроводниковые      электрические     устройства</vt:lpstr>
      <vt:lpstr>Свет</vt:lpstr>
      <vt:lpstr>Электробезопасность</vt:lpstr>
      <vt:lpstr>Электрик, как сапёр,</vt:lpstr>
      <vt:lpstr>Слайд 22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2013-11-25T11:39:04.000</dcterms:created>
  <dc:creator>USER</dc:creator>
  <cp:lastModifiedBy>я</cp:lastModifiedBy>
  <dcterms:modified xsi:type="dcterms:W3CDTF">2020-11-08T19:11:43.956</dcterms:modified>
  <cp:revision>146</cp:revision>
  <dc:title>Основы электротехники</dc:title>
  <cp:version>0906.0100.01</cp:version>
</cp:coreProperties>
</file>