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5" r:id="rId6"/>
    <p:sldMasterId id="2147483660" r:id="rId7"/>
    <p:sldMasterId id="2147483703" r:id="rId8"/>
  </p:sldMasterIdLst>
  <p:notesMasterIdLst>
    <p:notesMasterId r:id="rId23"/>
  </p:notesMasterIdLst>
  <p:sldIdLst>
    <p:sldId id="257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8" r:id="rId17"/>
    <p:sldId id="469" r:id="rId18"/>
    <p:sldId id="463" r:id="rId19"/>
    <p:sldId id="465" r:id="rId20"/>
    <p:sldId id="466" r:id="rId21"/>
    <p:sldId id="464" r:id="rId22"/>
  </p:sldIdLst>
  <p:sldSz cx="9144000" cy="514826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1" autoAdjust="0"/>
    <p:restoredTop sz="88689" autoAdjust="0"/>
  </p:normalViewPr>
  <p:slideViewPr>
    <p:cSldViewPr snapToGrid="0" snapToObjects="1">
      <p:cViewPr varScale="1">
        <p:scale>
          <a:sx n="87" d="100"/>
          <a:sy n="87" d="100"/>
        </p:scale>
        <p:origin x="-90" y="-96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B6135-F536-457B-89AA-9E43ACB581C0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BC3B-E6D8-43D5-991B-216D0BCB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954866" y="2056619"/>
            <a:ext cx="5503333" cy="11035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Arial 36 pt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54865" y="3341659"/>
            <a:ext cx="5503333" cy="108695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 smtClean="0"/>
              <a:t>Lorem ipsum dolor sit amet</a:t>
            </a:r>
          </a:p>
          <a:p>
            <a:r>
              <a:rPr lang="ro-RO" dirty="0" smtClean="0"/>
              <a:t>Подзаголовок Arial 24 pt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6" y="1016000"/>
            <a:ext cx="4173559" cy="54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2954866" y="1757173"/>
            <a:ext cx="4191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954867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20 </a:t>
            </a:r>
            <a:r>
              <a:rPr lang="ru-RU" dirty="0" smtClean="0"/>
              <a:t>апреля 2015 г.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5858772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Конфиденциально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438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, заголовки и спи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2200334"/>
            <a:ext cx="3238500" cy="25669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 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8"/>
            <a:ext cx="3238500" cy="14837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 открывает новые возможности присутствия</a:t>
            </a:r>
            <a:r>
              <a:rPr lang="en-US" dirty="0" smtClean="0"/>
              <a:t> </a:t>
            </a:r>
            <a:r>
              <a:rPr lang="ru-RU" dirty="0" smtClean="0"/>
              <a:t>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190500" y="1154247"/>
            <a:ext cx="3238500" cy="6867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первого уровня, </a:t>
            </a:r>
            <a:r>
              <a:rPr lang="en-US" dirty="0" smtClean="0"/>
              <a:t>Arial 18 pt</a:t>
            </a:r>
            <a:endParaRPr lang="ru-RU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190500" y="1842604"/>
            <a:ext cx="3238500" cy="357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второго уровня</a:t>
            </a:r>
            <a:r>
              <a:rPr lang="en-US" dirty="0" smtClean="0"/>
              <a:t> </a:t>
            </a:r>
            <a:r>
              <a:rPr lang="ru-RU" dirty="0" err="1" smtClean="0"/>
              <a:t>Arial</a:t>
            </a:r>
            <a:r>
              <a:rPr lang="ru-RU" dirty="0" smtClean="0"/>
              <a:t> 14 </a:t>
            </a:r>
            <a:r>
              <a:rPr lang="ru-RU" dirty="0" err="1" smtClean="0"/>
              <a:t>pt</a:t>
            </a:r>
            <a:endParaRPr lang="ru-RU" dirty="0" smtClean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3619500" y="3100218"/>
            <a:ext cx="3238500" cy="60379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Первый пункт списка с буллитами</a:t>
            </a:r>
          </a:p>
          <a:p>
            <a:pPr lvl="0"/>
            <a:r>
              <a:rPr lang="ru-RU" dirty="0" smtClean="0"/>
              <a:t>Второй пункт списка с буллитами</a:t>
            </a:r>
          </a:p>
          <a:p>
            <a:pPr lvl="0"/>
            <a:r>
              <a:rPr lang="ru-RU" dirty="0" smtClean="0"/>
              <a:t>Третий пункт списка с буллитами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3619500" y="2869097"/>
            <a:ext cx="3238500" cy="231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Список с буллитами</a:t>
            </a:r>
            <a:endParaRPr lang="en-US" dirty="0" smtClean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3619500" y="3996905"/>
            <a:ext cx="3238500" cy="77035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Первый пункт нумерованного списка</a:t>
            </a:r>
          </a:p>
          <a:p>
            <a:pPr lvl="0"/>
            <a:r>
              <a:rPr lang="ru-RU" dirty="0" smtClean="0"/>
              <a:t>Второй пункт нумерованного списка</a:t>
            </a:r>
          </a:p>
          <a:p>
            <a:pPr lvl="0"/>
            <a:r>
              <a:rPr lang="ru-RU" dirty="0" smtClean="0"/>
              <a:t>Третий пункт нумерованного списка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619500" y="3765784"/>
            <a:ext cx="3238500" cy="231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Нумерованный список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0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 + график/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238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29452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190500" y="1154247"/>
            <a:ext cx="361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4000500" y="1154247"/>
            <a:ext cx="361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92013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график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619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half" idx="13" hasCustomPrompt="1"/>
          </p:nvPr>
        </p:nvSpPr>
        <p:spPr>
          <a:xfrm>
            <a:off x="4000500" y="1154248"/>
            <a:ext cx="3619500" cy="3613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39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ое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190500" y="1154247"/>
            <a:ext cx="742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72882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87630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30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7429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56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Рабочий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2640" y="0"/>
            <a:ext cx="3275600" cy="72580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26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45685" y="1406765"/>
            <a:ext cx="7391542" cy="2626573"/>
          </a:xfrm>
          <a:prstGeom prst="rect">
            <a:avLst/>
          </a:prstGeom>
        </p:spPr>
        <p:txBody>
          <a:bodyPr/>
          <a:lstStyle>
            <a:lvl1pPr marL="350221" marR="0" indent="-350221" algn="l" defTabSz="6226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1634">
                <a:solidFill>
                  <a:schemeClr val="tx2"/>
                </a:solidFill>
                <a:latin typeface="HelveticaNeueCyr" pitchFamily="50" charset="-52"/>
              </a:defRPr>
            </a:lvl1pPr>
            <a:lvl2pPr marL="311307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1137" y="4568381"/>
            <a:ext cx="2133962" cy="2734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919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383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76C6365D-C173-4C62-9C13-DF301CC00601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8EC7461D-2FE8-4E6B-9BEB-91281A2B0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0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88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57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05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45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Раздел 1 …………………….. 2</a:t>
            </a:r>
          </a:p>
          <a:p>
            <a:pPr lvl="0"/>
            <a:r>
              <a:rPr lang="ru-RU" dirty="0" smtClean="0"/>
              <a:t>Раздел 2 …………………….. 6</a:t>
            </a:r>
          </a:p>
          <a:p>
            <a:pPr lvl="0"/>
            <a:r>
              <a:rPr lang="ru-RU" dirty="0" smtClean="0"/>
              <a:t>Раздел 3 …………………….. 8</a:t>
            </a:r>
          </a:p>
          <a:p>
            <a:pPr lvl="0"/>
            <a:r>
              <a:rPr lang="ru-RU" dirty="0" smtClean="0"/>
              <a:t>Раздел 4 …………………… 12</a:t>
            </a:r>
          </a:p>
          <a:p>
            <a:pPr lvl="0"/>
            <a:r>
              <a:rPr lang="ru-RU" dirty="0" smtClean="0"/>
              <a:t>Раздел 5 …………………… 15</a:t>
            </a:r>
          </a:p>
          <a:p>
            <a:pPr lvl="0"/>
            <a:r>
              <a:rPr lang="ru-RU" dirty="0" smtClean="0"/>
              <a:t>Раздел 6 …………………… 18</a:t>
            </a:r>
          </a:p>
        </p:txBody>
      </p:sp>
    </p:spTree>
    <p:extLst>
      <p:ext uri="{BB962C8B-B14F-4D97-AF65-F5344CB8AC3E}">
        <p14:creationId xmlns:p14="http://schemas.microsoft.com/office/powerpoint/2010/main" val="382078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коротк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8"/>
            <a:ext cx="6667500" cy="36130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Короткий текст </a:t>
            </a:r>
            <a:r>
              <a:rPr lang="ru-RU" dirty="0" err="1" smtClean="0"/>
              <a:t>Arial</a:t>
            </a:r>
            <a:r>
              <a:rPr lang="ru-RU" dirty="0" smtClean="0"/>
              <a:t> 24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 открывает новые возможности присутствия вашего бизнеса в каждом населенном пункте России.</a:t>
            </a:r>
            <a:endParaRPr lang="en-US" dirty="0" smtClean="0"/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09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вводный текс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Вводный текст </a:t>
            </a:r>
            <a:r>
              <a:rPr lang="ru-RU" dirty="0" err="1" smtClean="0"/>
              <a:t>Arial</a:t>
            </a:r>
            <a:r>
              <a:rPr lang="ru-RU" dirty="0" smtClean="0"/>
              <a:t> 18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  <a:endParaRPr lang="en-US" dirty="0" smtClean="0"/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5321300" y="1154247"/>
            <a:ext cx="36449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6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342029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438400" cy="400050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2" y="152400"/>
            <a:ext cx="126750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5" name="Изображение 14" descr="russian_post_logo_inver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2" y="152400"/>
            <a:ext cx="1267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76500" y="3575020"/>
            <a:ext cx="4191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9" y="3838603"/>
            <a:ext cx="3670181" cy="47487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18664"/>
            <a:ext cx="3048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954866" y="2056618"/>
            <a:ext cx="5503333" cy="1971095"/>
          </a:xfrm>
        </p:spPr>
        <p:txBody>
          <a:bodyPr/>
          <a:lstStyle/>
          <a:p>
            <a:r>
              <a:rPr lang="ru-RU" sz="3200" dirty="0" smtClean="0"/>
              <a:t>ЕАС ОПС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2400" dirty="0" smtClean="0"/>
              <a:t>Реализация лотерейных билетов и выплата выигрышей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7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697" y="108858"/>
            <a:ext cx="3275600" cy="7258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Выплата выигрыша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4515" y="1295331"/>
            <a:ext cx="6431870" cy="36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40" y="87086"/>
            <a:ext cx="6388520" cy="7258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Выплата выигрышей по Тиражным (традиционным) </a:t>
            </a:r>
            <a:br>
              <a:rPr lang="ru-RU" sz="2000" dirty="0" smtClean="0"/>
            </a:br>
            <a:r>
              <a:rPr lang="ru-RU" sz="2000" dirty="0" smtClean="0"/>
              <a:t>лотерейным билетам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0" y="1088572"/>
            <a:ext cx="4267199" cy="35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90" y="1099458"/>
            <a:ext cx="4332514" cy="35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9" y="3149158"/>
            <a:ext cx="2118731" cy="11440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1. Отсканируйте/введите вручную штрих-код билета (серийный номер) и нажмите </a:t>
            </a:r>
            <a:r>
              <a:rPr lang="ru-RU" sz="1100" dirty="0" err="1" smtClean="0"/>
              <a:t>Enter</a:t>
            </a:r>
            <a:r>
              <a:rPr lang="ru-RU" sz="1100" dirty="0" smtClean="0"/>
              <a:t> </a:t>
            </a:r>
            <a:r>
              <a:rPr lang="ru-RU" sz="1100" dirty="0"/>
              <a:t>на клавиатуре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26061"/>
              </p:ext>
            </p:extLst>
          </p:nvPr>
        </p:nvGraphicFramePr>
        <p:xfrm>
          <a:off x="0" y="2100943"/>
          <a:ext cx="1687286" cy="518160"/>
        </p:xfrm>
        <a:graphic>
          <a:graphicData uri="http://schemas.openxmlformats.org/drawingml/2006/table">
            <a:tbl>
              <a:tblPr/>
              <a:tblGrid>
                <a:gridCol w="1687286"/>
              </a:tblGrid>
              <a:tr h="518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46991"/>
              </p:ext>
            </p:extLst>
          </p:nvPr>
        </p:nvGraphicFramePr>
        <p:xfrm>
          <a:off x="4772723" y="3635299"/>
          <a:ext cx="925550" cy="398040"/>
        </p:xfrm>
        <a:graphic>
          <a:graphicData uri="http://schemas.openxmlformats.org/drawingml/2006/table">
            <a:tbl>
              <a:tblPr/>
              <a:tblGrid>
                <a:gridCol w="925550"/>
              </a:tblGrid>
              <a:tr h="398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Стрелка вверх 6"/>
          <p:cNvSpPr/>
          <p:nvPr/>
        </p:nvSpPr>
        <p:spPr>
          <a:xfrm>
            <a:off x="919976" y="2619103"/>
            <a:ext cx="524106" cy="43633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1160" y="3511487"/>
            <a:ext cx="1226634" cy="57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2. Нажмите «Проверить</a:t>
            </a:r>
            <a:r>
              <a:rPr lang="ru-RU" sz="1100" dirty="0" smtClean="0"/>
              <a:t>»</a:t>
            </a:r>
            <a:endParaRPr lang="ru-RU" sz="1100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5867399" y="3561668"/>
            <a:ext cx="522249" cy="4716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79" y="55756"/>
            <a:ext cx="7550903" cy="725802"/>
          </a:xfrm>
        </p:spPr>
        <p:txBody>
          <a:bodyPr/>
          <a:lstStyle/>
          <a:p>
            <a:r>
              <a:rPr lang="ru-RU" sz="2000" dirty="0"/>
              <a:t>Выплата выигрышей по Тиражным (традиционным) </a:t>
            </a:r>
            <a:br>
              <a:rPr lang="ru-RU" sz="2000" dirty="0"/>
            </a:br>
            <a:r>
              <a:rPr lang="ru-RU" sz="2000" dirty="0"/>
              <a:t>лотерейным билетам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1099456"/>
            <a:ext cx="2743200" cy="15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54" y="2163763"/>
            <a:ext cx="2754086" cy="18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2631849"/>
            <a:ext cx="2948668" cy="23812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111829" y="1121229"/>
            <a:ext cx="1480457" cy="6204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3</a:t>
            </a:r>
            <a:r>
              <a:rPr lang="ru-RU" sz="1200" dirty="0" smtClean="0"/>
              <a:t>. Печать чека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2785496"/>
            <a:ext cx="1480457" cy="469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4. Ок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63543" y="3587807"/>
            <a:ext cx="1480457" cy="469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5. Расчет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52205"/>
              </p:ext>
            </p:extLst>
          </p:nvPr>
        </p:nvGraphicFramePr>
        <p:xfrm>
          <a:off x="1717288" y="2308302"/>
          <a:ext cx="747132" cy="488424"/>
        </p:xfrm>
        <a:graphic>
          <a:graphicData uri="http://schemas.openxmlformats.org/drawingml/2006/table">
            <a:tbl>
              <a:tblPr/>
              <a:tblGrid>
                <a:gridCol w="747132"/>
              </a:tblGrid>
              <a:tr h="4884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01483" y="3501483"/>
          <a:ext cx="1349297" cy="602166"/>
        </p:xfrm>
        <a:graphic>
          <a:graphicData uri="http://schemas.openxmlformats.org/drawingml/2006/table">
            <a:tbl>
              <a:tblPr/>
              <a:tblGrid>
                <a:gridCol w="1349297"/>
              </a:tblGrid>
              <a:tr h="602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214839" y="4516244"/>
          <a:ext cx="1148576" cy="457200"/>
        </p:xfrm>
        <a:graphic>
          <a:graphicData uri="http://schemas.openxmlformats.org/drawingml/2006/table">
            <a:tbl>
              <a:tblPr/>
              <a:tblGrid>
                <a:gridCol w="1148576"/>
              </a:tblGrid>
              <a:tr h="457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0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49" y="130629"/>
            <a:ext cx="6560303" cy="725802"/>
          </a:xfrm>
        </p:spPr>
        <p:txBody>
          <a:bodyPr>
            <a:normAutofit/>
          </a:bodyPr>
          <a:lstStyle/>
          <a:p>
            <a:r>
              <a:rPr lang="ru-RU" sz="2000" dirty="0"/>
              <a:t>Выплата выигрыша с уникальным </a:t>
            </a:r>
            <a:r>
              <a:rPr lang="ru-RU" sz="2000" dirty="0" smtClean="0"/>
              <a:t>ключом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9" y="1589385"/>
            <a:ext cx="2517321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65" y="1944403"/>
            <a:ext cx="2830287" cy="22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94" y="2297150"/>
            <a:ext cx="2955073" cy="211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464" y="1014760"/>
            <a:ext cx="2102534" cy="345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 Ввести уникальный ключ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5102" y="1416541"/>
            <a:ext cx="1810215" cy="345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2. Нажмите «Проверить»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61355" y="1741785"/>
            <a:ext cx="1538867" cy="345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3. Введите код* и номер телефона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01223"/>
              </p:ext>
            </p:extLst>
          </p:nvPr>
        </p:nvGraphicFramePr>
        <p:xfrm>
          <a:off x="55756" y="2087473"/>
          <a:ext cx="557561" cy="432703"/>
        </p:xfrm>
        <a:graphic>
          <a:graphicData uri="http://schemas.openxmlformats.org/drawingml/2006/table">
            <a:tbl>
              <a:tblPr/>
              <a:tblGrid>
                <a:gridCol w="557561"/>
              </a:tblGrid>
              <a:tr h="432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54351" y="3691054"/>
          <a:ext cx="936703" cy="365760"/>
        </p:xfrm>
        <a:graphic>
          <a:graphicData uri="http://schemas.openxmlformats.org/drawingml/2006/table">
            <a:tbl>
              <a:tblPr/>
              <a:tblGrid>
                <a:gridCol w="936703"/>
              </a:tblGrid>
              <a:tr h="3233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93211"/>
              </p:ext>
            </p:extLst>
          </p:nvPr>
        </p:nvGraphicFramePr>
        <p:xfrm>
          <a:off x="6170341" y="3356516"/>
          <a:ext cx="1360448" cy="747133"/>
        </p:xfrm>
        <a:graphic>
          <a:graphicData uri="http://schemas.openxmlformats.org/drawingml/2006/table">
            <a:tbl>
              <a:tblPr/>
              <a:tblGrid>
                <a:gridCol w="1360448"/>
              </a:tblGrid>
              <a:tr h="7471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490011" y="4534946"/>
            <a:ext cx="2553628" cy="602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*Код </a:t>
            </a:r>
            <a:r>
              <a:rPr lang="ru-RU" sz="1000" dirty="0"/>
              <a:t>в СМС, которое пришло участнику на указанный </a:t>
            </a:r>
            <a:r>
              <a:rPr lang="ru-RU" sz="1000" dirty="0" smtClean="0"/>
              <a:t>номер </a:t>
            </a:r>
            <a:endParaRPr lang="ru-RU" sz="1000" dirty="0"/>
          </a:p>
        </p:txBody>
      </p:sp>
      <p:sp>
        <p:nvSpPr>
          <p:cNvPr id="9223" name="Стрелка вниз 9222"/>
          <p:cNvSpPr/>
          <p:nvPr/>
        </p:nvSpPr>
        <p:spPr>
          <a:xfrm>
            <a:off x="419464" y="1416541"/>
            <a:ext cx="280491" cy="498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3277603" y="1856075"/>
            <a:ext cx="413451" cy="15946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6554629" y="2193378"/>
            <a:ext cx="413451" cy="10614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39" y="119743"/>
            <a:ext cx="7148131" cy="725802"/>
          </a:xfrm>
        </p:spPr>
        <p:txBody>
          <a:bodyPr>
            <a:normAutofit/>
          </a:bodyPr>
          <a:lstStyle/>
          <a:p>
            <a:r>
              <a:rPr lang="ru-RU" sz="2000" dirty="0"/>
              <a:t>Выплата выигрыша по 35-значному Бар-коду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9" y="1052288"/>
            <a:ext cx="4327752" cy="30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37" y="1016312"/>
            <a:ext cx="247105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36" y="2767313"/>
            <a:ext cx="2471057" cy="16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9229" y="2917371"/>
          <a:ext cx="3450771" cy="990600"/>
        </p:xfrm>
        <a:graphic>
          <a:graphicData uri="http://schemas.openxmlformats.org/drawingml/2006/table">
            <a:tbl>
              <a:tblPr/>
              <a:tblGrid>
                <a:gridCol w="3450771"/>
              </a:tblGrid>
              <a:tr h="99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52799" y="1545771"/>
            <a:ext cx="165463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 Введите Бар-код и нажмите «Проверить»</a:t>
            </a: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46655"/>
              </p:ext>
            </p:extLst>
          </p:nvPr>
        </p:nvGraphicFramePr>
        <p:xfrm>
          <a:off x="6716484" y="2308302"/>
          <a:ext cx="544286" cy="397196"/>
        </p:xfrm>
        <a:graphic>
          <a:graphicData uri="http://schemas.openxmlformats.org/drawingml/2006/table">
            <a:tbl>
              <a:tblPr/>
              <a:tblGrid>
                <a:gridCol w="544286"/>
              </a:tblGrid>
              <a:tr h="3971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6295" y="1382488"/>
            <a:ext cx="1280003" cy="620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2. Печать чека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25342"/>
              </p:ext>
            </p:extLst>
          </p:nvPr>
        </p:nvGraphicFramePr>
        <p:xfrm>
          <a:off x="5892750" y="3907971"/>
          <a:ext cx="1248936" cy="579863"/>
        </p:xfrm>
        <a:graphic>
          <a:graphicData uri="http://schemas.openxmlformats.org/drawingml/2006/table">
            <a:tbl>
              <a:tblPr/>
              <a:tblGrid>
                <a:gridCol w="1248936"/>
              </a:tblGrid>
              <a:tr h="5798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265151" y="3157281"/>
            <a:ext cx="1280003" cy="620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3. Нажмите </a:t>
            </a:r>
          </a:p>
          <a:p>
            <a:pPr algn="ctr"/>
            <a:r>
              <a:rPr lang="ru-RU" sz="1200" dirty="0" smtClean="0"/>
              <a:t>«Ок»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9688" y="4564261"/>
            <a:ext cx="282869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/>
              <a:t>4</a:t>
            </a:r>
            <a:r>
              <a:rPr lang="ru-RU" sz="1200" dirty="0" smtClean="0"/>
              <a:t>. Далее </a:t>
            </a:r>
            <a:r>
              <a:rPr lang="ru-RU" sz="1200" dirty="0"/>
              <a:t>откроется стандартное окно </a:t>
            </a:r>
            <a:r>
              <a:rPr lang="ru-RU" sz="1200" dirty="0" smtClean="0"/>
              <a:t>«Расчета </a:t>
            </a:r>
            <a:r>
              <a:rPr lang="ru-RU" sz="1200" dirty="0"/>
              <a:t>с </a:t>
            </a:r>
            <a:r>
              <a:rPr lang="ru-RU" sz="1200" dirty="0" smtClean="0"/>
              <a:t>клиентом»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716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39" y="108857"/>
            <a:ext cx="7006617" cy="7258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Вход в меню для реализации лотерейных билетов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857" y="1186543"/>
            <a:ext cx="7747370" cy="3276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22" y="1195252"/>
            <a:ext cx="2940075" cy="3159034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50781" y="1405517"/>
            <a:ext cx="2939143" cy="3159034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1248601" y="1151762"/>
            <a:ext cx="459059" cy="58570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2034" y="1970987"/>
            <a:ext cx="459059" cy="58570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04319"/>
              </p:ext>
            </p:extLst>
          </p:nvPr>
        </p:nvGraphicFramePr>
        <p:xfrm>
          <a:off x="489857" y="2190931"/>
          <a:ext cx="1197429" cy="365760"/>
        </p:xfrm>
        <a:graphic>
          <a:graphicData uri="http://schemas.openxmlformats.org/drawingml/2006/table">
            <a:tbl>
              <a:tblPr/>
              <a:tblGrid>
                <a:gridCol w="1197429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45773"/>
              </p:ext>
            </p:extLst>
          </p:nvPr>
        </p:nvGraphicFramePr>
        <p:xfrm>
          <a:off x="4039956" y="2802154"/>
          <a:ext cx="803213" cy="365760"/>
        </p:xfrm>
        <a:graphic>
          <a:graphicData uri="http://schemas.openxmlformats.org/drawingml/2006/table">
            <a:tbl>
              <a:tblPr/>
              <a:tblGrid>
                <a:gridCol w="803213"/>
              </a:tblGrid>
              <a:tr h="2957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624461" y="1314349"/>
            <a:ext cx="3353140" cy="334137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300439" y="1561171"/>
          <a:ext cx="1851102" cy="365760"/>
        </p:xfrm>
        <a:graphic>
          <a:graphicData uri="http://schemas.openxmlformats.org/drawingml/2006/table">
            <a:tbl>
              <a:tblPr/>
              <a:tblGrid>
                <a:gridCol w="1851102"/>
              </a:tblGrid>
              <a:tr h="312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62" y="1047059"/>
            <a:ext cx="566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125" y="174171"/>
            <a:ext cx="5537046" cy="7258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Реализация тиражных лотерейных билетов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406765"/>
            <a:ext cx="4038600" cy="299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937654" y="1861457"/>
            <a:ext cx="1676402" cy="468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0371" y="1404256"/>
            <a:ext cx="1567541" cy="21880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Выберите лотерейный билет, например</a:t>
            </a:r>
          </a:p>
          <a:p>
            <a:pPr algn="ctr"/>
            <a:r>
              <a:rPr lang="ru-RU" dirty="0" err="1" smtClean="0"/>
              <a:t>Гослото</a:t>
            </a:r>
            <a:endParaRPr lang="ru-RU" dirty="0" smtClean="0"/>
          </a:p>
          <a:p>
            <a:pPr algn="ctr"/>
            <a:r>
              <a:rPr lang="ru-RU" dirty="0" smtClean="0"/>
              <a:t> «5 из 36»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5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94" y="947322"/>
            <a:ext cx="6041571" cy="32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798764" y="1371599"/>
            <a:ext cx="449636" cy="348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39268" y="1251857"/>
            <a:ext cx="1240971" cy="348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1. Введите номер телефона </a:t>
            </a:r>
            <a:endParaRPr lang="ru-RU" sz="1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04028" y="1763485"/>
            <a:ext cx="606415" cy="781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057" y="1273628"/>
            <a:ext cx="1240971" cy="21665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/>
          </a:p>
          <a:p>
            <a:r>
              <a:rPr lang="ru-RU" sz="1000" dirty="0" smtClean="0"/>
              <a:t>2.  </a:t>
            </a:r>
            <a:r>
              <a:rPr lang="ru-RU" sz="1000" dirty="0"/>
              <a:t>Вручную отметьте необходимые числа. </a:t>
            </a:r>
          </a:p>
          <a:p>
            <a:r>
              <a:rPr lang="ru-RU" sz="1000" dirty="0"/>
              <a:t>Если не хватает чисел или поле заполнено некорректно, данное поле будет подсвечено красным цветом.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304028" y="1763485"/>
            <a:ext cx="915130" cy="564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302653" y="3265979"/>
            <a:ext cx="555172" cy="348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707151" y="2879403"/>
            <a:ext cx="1096005" cy="348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3. Печатаем </a:t>
            </a:r>
            <a:r>
              <a:rPr lang="ru-RU" sz="1000" dirty="0" err="1" smtClean="0"/>
              <a:t>предчек</a:t>
            </a:r>
            <a:endParaRPr lang="ru-RU" sz="1000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88840" y="108857"/>
            <a:ext cx="6504214" cy="7258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Реализация тиражных лотерейных билетов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Гослото</a:t>
            </a:r>
            <a:r>
              <a:rPr lang="ru-RU" sz="2000" dirty="0" smtClean="0"/>
              <a:t> 5 из 36»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07054" y="4087719"/>
            <a:ext cx="4572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/>
              </a:rPr>
              <a:t>!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/>
              </a:rPr>
              <a:t>после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/>
              </a:rPr>
              <a:t>печати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Times New Roman"/>
              </a:rPr>
              <a:t>предчека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/>
              </a:rPr>
              <a:t> становится возможным окончательный расчет с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/>
              </a:rPr>
              <a:t>Клиентом.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/>
              </a:rPr>
              <a:t>В нижней части главного окна становится активной кнопка </a:t>
            </a:r>
            <a:r>
              <a:rPr lang="ru-RU" sz="1400" b="1" i="1" dirty="0">
                <a:solidFill>
                  <a:schemeClr val="tx1">
                    <a:lumMod val="75000"/>
                  </a:schemeClr>
                </a:solidFill>
                <a:latin typeface="Times New Roman"/>
              </a:rPr>
              <a:t>«Печать чека</a:t>
            </a:r>
            <a:r>
              <a:rPr lang="ru-RU" sz="1400" b="1" i="1" dirty="0" smtClean="0">
                <a:solidFill>
                  <a:schemeClr val="tx1">
                    <a:lumMod val="75000"/>
                  </a:schemeClr>
                </a:solidFill>
                <a:latin typeface="Times New Roman"/>
              </a:rPr>
              <a:t>»</a:t>
            </a: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39" y="97971"/>
            <a:ext cx="6037789" cy="72580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Реализация тиражных лотерейных </a:t>
            </a:r>
            <a:r>
              <a:rPr lang="ru-RU" sz="2400" dirty="0" smtClean="0"/>
              <a:t>билетов «Русское лото»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486" y="1014880"/>
            <a:ext cx="7391542" cy="26265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9" y="1106713"/>
            <a:ext cx="3933825" cy="366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7" y="2253343"/>
            <a:ext cx="4354285" cy="17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5249"/>
              </p:ext>
            </p:extLst>
          </p:nvPr>
        </p:nvGraphicFramePr>
        <p:xfrm>
          <a:off x="4713514" y="3341915"/>
          <a:ext cx="1012372" cy="636360"/>
        </p:xfrm>
        <a:graphic>
          <a:graphicData uri="http://schemas.openxmlformats.org/drawingml/2006/table">
            <a:tbl>
              <a:tblPr/>
              <a:tblGrid>
                <a:gridCol w="1012372"/>
              </a:tblGrid>
              <a:tr h="636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 flipV="1">
            <a:off x="1197431" y="2329544"/>
            <a:ext cx="3516083" cy="1415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37413" y="4343397"/>
            <a:ext cx="2166257" cy="478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 - </a:t>
            </a:r>
            <a:r>
              <a:rPr lang="en-US" dirty="0" smtClean="0"/>
              <a:t>Enter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0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20" y="119743"/>
            <a:ext cx="6233731" cy="72580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prstClr val="white"/>
                </a:solidFill>
              </a:rPr>
              <a:t>Реализация тиражных лотерейных билетов «Русское лото»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0" y="1019717"/>
            <a:ext cx="5464629" cy="383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635829" y="2579914"/>
            <a:ext cx="3429000" cy="8817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206344" y="2198913"/>
            <a:ext cx="1807028" cy="1110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Указать количество </a:t>
            </a:r>
          </a:p>
          <a:p>
            <a:pPr algn="ctr"/>
            <a:r>
              <a:rPr lang="ru-RU" sz="1600" dirty="0" smtClean="0"/>
              <a:t>и нажать «Добавить»</a:t>
            </a:r>
            <a:endParaRPr lang="ru-RU" sz="16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99318"/>
              </p:ext>
            </p:extLst>
          </p:nvPr>
        </p:nvGraphicFramePr>
        <p:xfrm>
          <a:off x="3211286" y="3646714"/>
          <a:ext cx="1371600" cy="478972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478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5656"/>
            <a:ext cx="5377543" cy="35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12639" y="119743"/>
            <a:ext cx="6473217" cy="72580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prstClr val="white"/>
                </a:solidFill>
              </a:rPr>
              <a:t>Реализация тиражных лотерейных билетов «Русское лото»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33979"/>
              </p:ext>
            </p:extLst>
          </p:nvPr>
        </p:nvGraphicFramePr>
        <p:xfrm>
          <a:off x="4386943" y="3570514"/>
          <a:ext cx="1371600" cy="36576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3592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5758543" y="2960911"/>
            <a:ext cx="990600" cy="797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90657" y="2247898"/>
            <a:ext cx="142602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Печать чека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7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40" y="108857"/>
            <a:ext cx="3275600" cy="7258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Расчет с клиентом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2" y="1175657"/>
            <a:ext cx="6434138" cy="32874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84791"/>
              </p:ext>
            </p:extLst>
          </p:nvPr>
        </p:nvGraphicFramePr>
        <p:xfrm>
          <a:off x="3298370" y="3668486"/>
          <a:ext cx="2503716" cy="783771"/>
        </p:xfrm>
        <a:graphic>
          <a:graphicData uri="http://schemas.openxmlformats.org/drawingml/2006/table">
            <a:tbl>
              <a:tblPr/>
              <a:tblGrid>
                <a:gridCol w="2503716"/>
              </a:tblGrid>
              <a:tr h="783771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>
            <a:endCxn id="4" idx="3"/>
          </p:cNvCxnSpPr>
          <p:nvPr/>
        </p:nvCxnSpPr>
        <p:spPr>
          <a:xfrm flipH="1">
            <a:off x="5802086" y="2993571"/>
            <a:ext cx="1284514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162800" y="2536371"/>
            <a:ext cx="1719943" cy="1295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Выберите способ расчета с Клиентом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7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39" y="108857"/>
            <a:ext cx="7006617" cy="7258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Вход в меню для выплаты выигрышей </a:t>
            </a:r>
            <a:br>
              <a:rPr lang="ru-RU" sz="2000" dirty="0" smtClean="0"/>
            </a:br>
            <a:r>
              <a:rPr lang="ru-RU" sz="2000" dirty="0" smtClean="0"/>
              <a:t>по лотерейным билетам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857" y="1186543"/>
            <a:ext cx="7747370" cy="3276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22" y="1195252"/>
            <a:ext cx="2940075" cy="3159034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50781" y="1405517"/>
            <a:ext cx="2939143" cy="3159034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1248601" y="1151762"/>
            <a:ext cx="459059" cy="58570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2034" y="1970987"/>
            <a:ext cx="459059" cy="58570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93720"/>
              </p:ext>
            </p:extLst>
          </p:nvPr>
        </p:nvGraphicFramePr>
        <p:xfrm>
          <a:off x="489857" y="2190931"/>
          <a:ext cx="1197429" cy="365760"/>
        </p:xfrm>
        <a:graphic>
          <a:graphicData uri="http://schemas.openxmlformats.org/drawingml/2006/table">
            <a:tbl>
              <a:tblPr/>
              <a:tblGrid>
                <a:gridCol w="1197429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74452"/>
              </p:ext>
            </p:extLst>
          </p:nvPr>
        </p:nvGraphicFramePr>
        <p:xfrm>
          <a:off x="4039956" y="2802154"/>
          <a:ext cx="803213" cy="365760"/>
        </p:xfrm>
        <a:graphic>
          <a:graphicData uri="http://schemas.openxmlformats.org/drawingml/2006/table">
            <a:tbl>
              <a:tblPr/>
              <a:tblGrid>
                <a:gridCol w="803213"/>
              </a:tblGrid>
              <a:tr h="2957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624461" y="1314349"/>
            <a:ext cx="3353140" cy="334137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86513"/>
              </p:ext>
            </p:extLst>
          </p:nvPr>
        </p:nvGraphicFramePr>
        <p:xfrm>
          <a:off x="6386125" y="2175851"/>
          <a:ext cx="1851102" cy="365760"/>
        </p:xfrm>
        <a:graphic>
          <a:graphicData uri="http://schemas.openxmlformats.org/drawingml/2006/table">
            <a:tbl>
              <a:tblPr/>
              <a:tblGrid>
                <a:gridCol w="1851102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62" y="1521222"/>
            <a:ext cx="566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4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Rpost_ppt_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4F4F4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лайд-разделитель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Внутренний слайд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Финальный слайд 2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c__x043c__x0435__x043d__x0442__x0430__x0440__x0438__x0439_ xmlns="5424c596-bc83-4354-865b-d1551125df06" xsi:nil="true"/>
    <_dlc_DocId xmlns="a2950729-9f65-4c6c-ac14-55f324d67b1e">7M3ACZKCNND2-32-509</_dlc_DocId>
    <_dlc_DocIdUrl xmlns="a2950729-9f65-4c6c-ac14-55f324d67b1e">
      <Url>https://spwa.russianpost.ru/_layouts/15/DocIdRedir.aspx?ID=7M3ACZKCNND2-32-509</Url>
      <Description>7M3ACZKCNND2-32-509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097DDA18DD544DACF36F6D987584FA" ma:contentTypeVersion="1" ma:contentTypeDescription="Создание документа." ma:contentTypeScope="" ma:versionID="94c13679cb61f74b8e35b1c497a8e43d">
  <xsd:schema xmlns:xsd="http://www.w3.org/2001/XMLSchema" xmlns:xs="http://www.w3.org/2001/XMLSchema" xmlns:p="http://schemas.microsoft.com/office/2006/metadata/properties" xmlns:ns2="a2950729-9f65-4c6c-ac14-55f324d67b1e" xmlns:ns3="5424c596-bc83-4354-865b-d1551125df06" targetNamespace="http://schemas.microsoft.com/office/2006/metadata/properties" ma:root="true" ma:fieldsID="c9ae3919950f9d577c6e693b88160444" ns2:_="" ns3:_="">
    <xsd:import namespace="a2950729-9f65-4c6c-ac14-55f324d67b1e"/>
    <xsd:import namespace="5424c596-bc83-4354-865b-d1551125d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a__x043e__x043c__x043c__x0435__x043d__x0442__x0430__x0440__x0438__x043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50729-9f65-4c6c-ac14-55f324d67b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4c596-bc83-4354-865b-d1551125df06" elementFormDefault="qualified">
    <xsd:import namespace="http://schemas.microsoft.com/office/2006/documentManagement/types"/>
    <xsd:import namespace="http://schemas.microsoft.com/office/infopath/2007/PartnerControls"/>
    <xsd:element name="_x041a__x043e__x043c__x043c__x0435__x043d__x0442__x0430__x0440__x0438__x0439_" ma:index="11" nillable="true" ma:displayName="Комментарий" ma:internalName="_x041a__x043e__x043c__x043c__x0435__x043d__x0442__x0430__x0440__x0438__x043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60DCBDE-CE08-48D2-8742-5FC8A1B79ABB}">
  <ds:schemaRefs>
    <ds:schemaRef ds:uri="http://purl.org/dc/terms/"/>
    <ds:schemaRef ds:uri="a2950729-9f65-4c6c-ac14-55f324d67b1e"/>
    <ds:schemaRef ds:uri="http://schemas.microsoft.com/office/2006/documentManagement/types"/>
    <ds:schemaRef ds:uri="http://purl.org/dc/dcmitype/"/>
    <ds:schemaRef ds:uri="5424c596-bc83-4354-865b-d1551125df06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9567E65-48FC-4AB6-A9D8-F6F4A7C4E4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9ED50-A8AA-4B72-8391-09092BA60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50729-9f65-4c6c-ac14-55f324d67b1e"/>
    <ds:schemaRef ds:uri="5424c596-bc83-4354-865b-d1551125d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A2619CF-CEF2-4811-A10F-2B8BB3E8A81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8240</TotalTime>
  <Words>251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Титульный слайд</vt:lpstr>
      <vt:lpstr>Слайд-разделитель</vt:lpstr>
      <vt:lpstr>Внутренний слайд</vt:lpstr>
      <vt:lpstr>Финальный слайд 2</vt:lpstr>
      <vt:lpstr>ЕАС ОПС  Реализация лотерейных билетов и выплата выигрышей</vt:lpstr>
      <vt:lpstr>Вход в меню для реализации лотерейных билетов</vt:lpstr>
      <vt:lpstr>Реализация тиражных лотерейных билетов</vt:lpstr>
      <vt:lpstr>Реализация тиражных лотерейных билетов  «Гослото 5 из 36»</vt:lpstr>
      <vt:lpstr>Реализация тиражных лотерейных билетов «Русское лото»</vt:lpstr>
      <vt:lpstr>Реализация тиражных лотерейных билетов «Русское лото»</vt:lpstr>
      <vt:lpstr>Реализация тиражных лотерейных билетов «Русское лото»</vt:lpstr>
      <vt:lpstr>Расчет с клиентом</vt:lpstr>
      <vt:lpstr>Вход в меню для выплаты выигрышей  по лотерейным билетам</vt:lpstr>
      <vt:lpstr>Выплата выигрыша</vt:lpstr>
      <vt:lpstr>Выплата выигрышей по Тиражным (традиционным)  лотерейным билетам</vt:lpstr>
      <vt:lpstr>Выплата выигрышей по Тиражным (традиционным)  лотерейным билетам</vt:lpstr>
      <vt:lpstr>Выплата выигрыша с уникальным ключом</vt:lpstr>
      <vt:lpstr>Выплата выигрыша по 35-значному Бар-коду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Антонова Татьяна Владимировна</cp:lastModifiedBy>
  <cp:revision>306</cp:revision>
  <dcterms:created xsi:type="dcterms:W3CDTF">2015-04-20T10:22:07Z</dcterms:created>
  <dcterms:modified xsi:type="dcterms:W3CDTF">2016-03-11T05:51:26Z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0x01010043097DDA18DD544DACF36F6D987584FA</vt:lpwstr>
  </property>
  <property fmtid="{D5CDD505-2E9C-101B-9397-08002B2CF9AE}" pid="3" name="_dlc_DocIdItemGuid">
    <vt:lpwstr>57976360-7b71-4c6d-9b59-aef7544e32cd</vt:lpwstr>
  </property>
</Properties>
</file>