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8002" y="332656"/>
            <a:ext cx="918051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>
                <a:solidFill>
                  <a:prstClr val="black"/>
                </a:solidFill>
              </a:rPr>
              <a:t>Учебник: Алгебра и начала математического анализа 10-11</a:t>
            </a:r>
          </a:p>
          <a:p>
            <a:r>
              <a:rPr lang="ru-RU" sz="2600" i="1" dirty="0">
                <a:solidFill>
                  <a:prstClr val="black"/>
                </a:solidFill>
              </a:rPr>
              <a:t>Авторы: Ш. А. Алимов, Ю. М. Колягин</a:t>
            </a:r>
            <a:r>
              <a:rPr lang="ru-RU" sz="2600" i="1" dirty="0" smtClean="0">
                <a:solidFill>
                  <a:prstClr val="black"/>
                </a:solidFill>
              </a:rPr>
              <a:t>...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sz="4800" b="1" dirty="0">
                <a:solidFill>
                  <a:prstClr val="black"/>
                </a:solidFill>
              </a:rPr>
              <a:t>Тема:</a:t>
            </a:r>
            <a:r>
              <a:rPr lang="ru-RU" dirty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sz="6000" b="1" dirty="0" smtClean="0">
                <a:solidFill>
                  <a:prstClr val="black"/>
                </a:solidFill>
              </a:rPr>
              <a:t>Контрольная работа</a:t>
            </a:r>
          </a:p>
          <a:p>
            <a:pPr algn="ctr"/>
            <a:r>
              <a:rPr lang="ru-RU" sz="6000" b="1" dirty="0" smtClean="0">
                <a:solidFill>
                  <a:prstClr val="black"/>
                </a:solidFill>
              </a:rPr>
              <a:t>«Первообразная и интеграл».</a:t>
            </a:r>
          </a:p>
          <a:p>
            <a:endParaRPr lang="ru-RU" dirty="0" smtClean="0">
              <a:solidFill>
                <a:prstClr val="black"/>
              </a:solidFill>
            </a:endParaRPr>
          </a:p>
          <a:p>
            <a:pPr algn="ctr"/>
            <a:endParaRPr lang="ru-RU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72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051" y="1133745"/>
            <a:ext cx="822237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>За выполнение данной работы выставляется оценка «3».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Для получения оценки «4» или «5»: </a:t>
            </a:r>
          </a:p>
          <a:p>
            <a:r>
              <a:rPr lang="ru-RU" dirty="0">
                <a:solidFill>
                  <a:prstClr val="black"/>
                </a:solidFill>
              </a:rPr>
              <a:t>			- заранее сообщите в письме о готовности получить 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			</a:t>
            </a:r>
            <a:r>
              <a:rPr lang="ru-RU" dirty="0">
                <a:solidFill>
                  <a:prstClr val="black"/>
                </a:solidFill>
              </a:rPr>
              <a:t>дополнительное задание;</a:t>
            </a:r>
          </a:p>
          <a:p>
            <a:r>
              <a:rPr lang="ru-RU" dirty="0">
                <a:solidFill>
                  <a:prstClr val="black"/>
                </a:solidFill>
              </a:rPr>
              <a:t>			- на выполнение заданий даётся 30 минут.</a:t>
            </a:r>
          </a:p>
          <a:p>
            <a:r>
              <a:rPr lang="ru-RU" dirty="0">
                <a:solidFill>
                  <a:prstClr val="black"/>
                </a:solidFill>
              </a:rPr>
              <a:t>			(сеанс работы оговаривается индивидуально)</a:t>
            </a:r>
          </a:p>
          <a:p>
            <a:r>
              <a:rPr lang="ru-RU" dirty="0">
                <a:solidFill>
                  <a:prstClr val="black"/>
                </a:solidFill>
              </a:rPr>
              <a:t>Для этого можно использовать </a:t>
            </a:r>
            <a:r>
              <a:rPr lang="ru-RU" dirty="0" err="1">
                <a:solidFill>
                  <a:prstClr val="black"/>
                </a:solidFill>
              </a:rPr>
              <a:t>Skype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Zoom</a:t>
            </a:r>
            <a:r>
              <a:rPr lang="ru-RU" dirty="0">
                <a:solidFill>
                  <a:prstClr val="black"/>
                </a:solidFill>
              </a:rPr>
              <a:t>.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Решения должны быть выполнены аккуратно, разборчиво , с пояснениями.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r>
              <a:rPr lang="ru-RU" b="1" dirty="0" smtClean="0">
                <a:solidFill>
                  <a:prstClr val="black"/>
                </a:solidFill>
              </a:rPr>
              <a:t>Срок сдачи: до</a:t>
            </a:r>
            <a:r>
              <a:rPr lang="en-US" b="1" dirty="0" smtClean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6</a:t>
            </a:r>
            <a:r>
              <a:rPr lang="ru-RU" b="1" dirty="0" smtClean="0">
                <a:solidFill>
                  <a:prstClr val="black"/>
                </a:solidFill>
              </a:rPr>
              <a:t> июня</a:t>
            </a: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65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131691" y="3148413"/>
            <a:ext cx="1637732" cy="1323833"/>
          </a:xfrm>
          <a:custGeom>
            <a:avLst/>
            <a:gdLst>
              <a:gd name="connsiteX0" fmla="*/ 0 w 1637732"/>
              <a:gd name="connsiteY0" fmla="*/ 750627 h 1323833"/>
              <a:gd name="connsiteX1" fmla="*/ 27296 w 1637732"/>
              <a:gd name="connsiteY1" fmla="*/ 1323833 h 1323833"/>
              <a:gd name="connsiteX2" fmla="*/ 1637732 w 1637732"/>
              <a:gd name="connsiteY2" fmla="*/ 1310185 h 1323833"/>
              <a:gd name="connsiteX3" fmla="*/ 1637732 w 1637732"/>
              <a:gd name="connsiteY3" fmla="*/ 0 h 1323833"/>
              <a:gd name="connsiteX4" fmla="*/ 0 w 1637732"/>
              <a:gd name="connsiteY4" fmla="*/ 750627 h 1323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7732" h="1323833">
                <a:moveTo>
                  <a:pt x="0" y="750627"/>
                </a:moveTo>
                <a:lnTo>
                  <a:pt x="27296" y="1323833"/>
                </a:lnTo>
                <a:lnTo>
                  <a:pt x="1637732" y="1310185"/>
                </a:lnTo>
                <a:lnTo>
                  <a:pt x="1637732" y="0"/>
                </a:lnTo>
                <a:lnTo>
                  <a:pt x="0" y="7506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291620" y="4453662"/>
            <a:ext cx="3135010" cy="17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26630" y="4161274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x</a:t>
            </a:r>
            <a:endParaRPr lang="ru-RU" sz="32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1131375" y="2528900"/>
            <a:ext cx="5751" cy="25771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26530" y="4386299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6330" y="44313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311395" y="2232414"/>
                <a:ext cx="2560574" cy="6565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sz="36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1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𝒙</m:t>
                        </m:r>
                      </m:e>
                    </m:rad>
                    <m:r>
                      <a:rPr lang="ru-RU" sz="3600" b="1" i="1" smtClean="0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r>
                      <a:rPr lang="ru-RU" sz="3600" b="1" i="1" smtClean="0">
                        <a:solidFill>
                          <a:srgbClr val="7030A0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en-US" sz="3600" b="1" i="1" dirty="0" smtClean="0">
                    <a:solidFill>
                      <a:srgbClr val="7030A0"/>
                    </a:solidFill>
                  </a:rPr>
                  <a:t> </a:t>
                </a:r>
                <a:endParaRPr lang="ru-RU" sz="3600" b="1" i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95" y="2232414"/>
                <a:ext cx="2560574" cy="65652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618789" y="2467129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y</a:t>
            </a:r>
            <a:endParaRPr lang="ru-RU" sz="3200" b="1" dirty="0"/>
          </a:p>
        </p:txBody>
      </p:sp>
      <p:sp>
        <p:nvSpPr>
          <p:cNvPr id="21" name="Полилиния 20"/>
          <p:cNvSpPr/>
          <p:nvPr/>
        </p:nvSpPr>
        <p:spPr>
          <a:xfrm>
            <a:off x="1145339" y="3158970"/>
            <a:ext cx="1610436" cy="736979"/>
          </a:xfrm>
          <a:custGeom>
            <a:avLst/>
            <a:gdLst>
              <a:gd name="connsiteX0" fmla="*/ 0 w 1610436"/>
              <a:gd name="connsiteY0" fmla="*/ 736979 h 736979"/>
              <a:gd name="connsiteX1" fmla="*/ 382137 w 1610436"/>
              <a:gd name="connsiteY1" fmla="*/ 313898 h 736979"/>
              <a:gd name="connsiteX2" fmla="*/ 1610436 w 1610436"/>
              <a:gd name="connsiteY2" fmla="*/ 0 h 73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0436" h="736979">
                <a:moveTo>
                  <a:pt x="0" y="736979"/>
                </a:moveTo>
                <a:cubicBezTo>
                  <a:pt x="56865" y="586853"/>
                  <a:pt x="113731" y="436728"/>
                  <a:pt x="382137" y="313898"/>
                </a:cubicBezTo>
                <a:cubicBezTo>
                  <a:pt x="650543" y="191068"/>
                  <a:pt x="1130489" y="95534"/>
                  <a:pt x="1610436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145339" y="3023955"/>
            <a:ext cx="2197290" cy="859809"/>
          </a:xfrm>
          <a:custGeom>
            <a:avLst/>
            <a:gdLst>
              <a:gd name="connsiteX0" fmla="*/ 0 w 2197290"/>
              <a:gd name="connsiteY0" fmla="*/ 859809 h 859809"/>
              <a:gd name="connsiteX1" fmla="*/ 532263 w 2197290"/>
              <a:gd name="connsiteY1" fmla="*/ 382137 h 859809"/>
              <a:gd name="connsiteX2" fmla="*/ 2197290 w 2197290"/>
              <a:gd name="connsiteY2" fmla="*/ 0 h 859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7290" h="859809">
                <a:moveTo>
                  <a:pt x="0" y="859809"/>
                </a:moveTo>
                <a:cubicBezTo>
                  <a:pt x="83024" y="692623"/>
                  <a:pt x="166048" y="525438"/>
                  <a:pt x="532263" y="382137"/>
                </a:cubicBezTo>
                <a:cubicBezTo>
                  <a:pt x="898478" y="238835"/>
                  <a:pt x="1547884" y="119417"/>
                  <a:pt x="2197290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5" idx="3"/>
          </p:cNvCxnSpPr>
          <p:nvPr/>
        </p:nvCxnSpPr>
        <p:spPr>
          <a:xfrm>
            <a:off x="2769423" y="3148413"/>
            <a:ext cx="27137" cy="12971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1145339" y="4464115"/>
            <a:ext cx="1623768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01570" y="233645"/>
            <a:ext cx="8060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Найти площадь криволинейной трапеции.</a:t>
            </a:r>
            <a:endParaRPr lang="ru-RU" sz="32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206515" y="1583795"/>
            <a:ext cx="82426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 1</a:t>
            </a:r>
            <a:endParaRPr lang="ru-RU" sz="2800" b="1" dirty="0"/>
          </a:p>
        </p:txBody>
      </p:sp>
      <p:sp>
        <p:nvSpPr>
          <p:cNvPr id="37" name="Полилиния 36"/>
          <p:cNvSpPr/>
          <p:nvPr/>
        </p:nvSpPr>
        <p:spPr>
          <a:xfrm>
            <a:off x="6494115" y="3360017"/>
            <a:ext cx="1405719" cy="777923"/>
          </a:xfrm>
          <a:custGeom>
            <a:avLst/>
            <a:gdLst>
              <a:gd name="connsiteX0" fmla="*/ 0 w 1405719"/>
              <a:gd name="connsiteY0" fmla="*/ 0 h 777923"/>
              <a:gd name="connsiteX1" fmla="*/ 0 w 1405719"/>
              <a:gd name="connsiteY1" fmla="*/ 777923 h 777923"/>
              <a:gd name="connsiteX2" fmla="*/ 1405719 w 1405719"/>
              <a:gd name="connsiteY2" fmla="*/ 764275 h 777923"/>
              <a:gd name="connsiteX3" fmla="*/ 0 w 1405719"/>
              <a:gd name="connsiteY3" fmla="*/ 0 h 777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5719" h="777923">
                <a:moveTo>
                  <a:pt x="0" y="0"/>
                </a:moveTo>
                <a:lnTo>
                  <a:pt x="0" y="777923"/>
                </a:lnTo>
                <a:lnTo>
                  <a:pt x="1405719" y="76427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 стрелкой 37"/>
          <p:cNvCxnSpPr>
            <a:endCxn id="39" idx="1"/>
          </p:cNvCxnSpPr>
          <p:nvPr/>
        </p:nvCxnSpPr>
        <p:spPr>
          <a:xfrm flipV="1">
            <a:off x="4975408" y="4122484"/>
            <a:ext cx="3613017" cy="173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588425" y="3830096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x</a:t>
            </a:r>
            <a:endParaRPr lang="ru-RU" sz="3200" b="1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5154351" y="2197722"/>
            <a:ext cx="5751" cy="257718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/>
              <p:cNvSpPr txBox="1"/>
              <p:nvPr/>
            </p:nvSpPr>
            <p:spPr>
              <a:xfrm>
                <a:off x="6126930" y="4173370"/>
                <a:ext cx="513282" cy="8308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𝝅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8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6930" y="4173370"/>
                <a:ext cx="513282" cy="83080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7704954" y="4173371"/>
                <a:ext cx="65114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ru-RU" sz="40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954" y="4173371"/>
                <a:ext cx="651140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6220947" y="2467634"/>
                <a:ext cx="221086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𝒔𝒊𝒏</m:t>
                          </m:r>
                        </m:fName>
                        <m:e>
                          <m:r>
                            <a:rPr lang="en-US" sz="3600" b="1" i="1" smtClean="0">
                              <a:solidFill>
                                <a:srgbClr val="7030A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func>
                    </m:oMath>
                  </m:oMathPara>
                </a14:m>
                <a:endParaRPr lang="ru-RU" sz="3600" b="1" i="1" dirty="0" smtClean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0947" y="2467634"/>
                <a:ext cx="2210862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641765" y="2135951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y</a:t>
            </a:r>
            <a:endParaRPr lang="ru-RU" sz="3200" b="1" dirty="0"/>
          </a:p>
        </p:txBody>
      </p:sp>
      <p:cxnSp>
        <p:nvCxnSpPr>
          <p:cNvPr id="50" name="Прямая соединительная линия 49"/>
          <p:cNvCxnSpPr>
            <a:endCxn id="37" idx="1"/>
          </p:cNvCxnSpPr>
          <p:nvPr/>
        </p:nvCxnSpPr>
        <p:spPr>
          <a:xfrm flipH="1">
            <a:off x="6494115" y="4137940"/>
            <a:ext cx="14330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илиния 50"/>
          <p:cNvSpPr/>
          <p:nvPr/>
        </p:nvSpPr>
        <p:spPr>
          <a:xfrm>
            <a:off x="6466819" y="3332722"/>
            <a:ext cx="1460311" cy="805218"/>
          </a:xfrm>
          <a:custGeom>
            <a:avLst/>
            <a:gdLst>
              <a:gd name="connsiteX0" fmla="*/ 0 w 1460311"/>
              <a:gd name="connsiteY0" fmla="*/ 0 h 805218"/>
              <a:gd name="connsiteX1" fmla="*/ 764275 w 1460311"/>
              <a:gd name="connsiteY1" fmla="*/ 204716 h 805218"/>
              <a:gd name="connsiteX2" fmla="*/ 1460311 w 1460311"/>
              <a:gd name="connsiteY2" fmla="*/ 805218 h 805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0311" h="805218">
                <a:moveTo>
                  <a:pt x="0" y="0"/>
                </a:moveTo>
                <a:cubicBezTo>
                  <a:pt x="260445" y="35256"/>
                  <a:pt x="520890" y="70513"/>
                  <a:pt x="764275" y="204716"/>
                </a:cubicBezTo>
                <a:cubicBezTo>
                  <a:pt x="1007660" y="338919"/>
                  <a:pt x="1233985" y="572068"/>
                  <a:pt x="1460311" y="805218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4236720" y="1600635"/>
            <a:ext cx="824265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№ 2</a:t>
            </a:r>
            <a:endParaRPr lang="ru-RU" sz="2800" b="1" dirty="0"/>
          </a:p>
        </p:txBody>
      </p:sp>
      <p:cxnSp>
        <p:nvCxnSpPr>
          <p:cNvPr id="53" name="Прямая соединительная линия 52"/>
          <p:cNvCxnSpPr>
            <a:stCxn id="37" idx="0"/>
            <a:endCxn id="37" idx="1"/>
          </p:cNvCxnSpPr>
          <p:nvPr/>
        </p:nvCxnSpPr>
        <p:spPr>
          <a:xfrm>
            <a:off x="6494115" y="3360017"/>
            <a:ext cx="0" cy="777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82478" y="4014065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0</a:t>
            </a:r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418992" y="5769260"/>
            <a:ext cx="5907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Рисунки перенести в тетрадь.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51616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90</Words>
  <Application>Microsoft Office PowerPoint</Application>
  <PresentationFormat>Экран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Нюша</dc:creator>
  <cp:lastModifiedBy>Нюша</cp:lastModifiedBy>
  <cp:revision>42</cp:revision>
  <dcterms:created xsi:type="dcterms:W3CDTF">2020-04-08T17:25:04Z</dcterms:created>
  <dcterms:modified xsi:type="dcterms:W3CDTF">2020-06-04T17:59:53Z</dcterms:modified>
</cp:coreProperties>
</file>