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72" r:id="rId12"/>
    <p:sldId id="273" r:id="rId13"/>
    <p:sldId id="274" r:id="rId14"/>
    <p:sldId id="275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B8E8-EA97-4147-ACED-554FA574AF5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B3A7AE-B5C4-4C6A-A777-FB9BBB633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36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9196-A066-4939-839B-6A781388A29F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9E734-268F-4FD0-8D4D-C515FB358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7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4AAD5-4BB1-47B1-BE52-100EBCE9BB6C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FEA9-62EA-4D03-94DE-1A977547E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B0D90-8168-40C6-9CEE-D23884F0876E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1206-23FF-4F9B-8388-81D8C30EB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2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F1AAE-D595-4E17-95D4-600D3419C799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18D44-6958-4AD2-8FCD-05032BC8B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34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C4BC-6D14-401D-907A-70CAF6B5B412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7537-F4B9-4303-897F-D3E1A30F3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5493-AE14-4EA9-BFDC-8AF306424C09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D4BA-7564-48F0-8128-0AC56AAD9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5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C41-DAE6-4F06-BA71-BFD8566F1C99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BAF0-CEC1-4870-AE60-37537392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AB32-23F5-4FCE-A6FE-815DC292238B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69FF-C933-42B7-AA52-779E402D0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2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218A-AC2B-4B92-AB62-D758807F109C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3AD3-EA5E-45E0-BE38-5C1DA50CF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3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8C2D-7C54-4A99-A938-67764C1BECC4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0B0CE-04FE-4675-A4E6-6394A4FE0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61FF5C-ED61-47B6-8681-05EC9264EB1A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939B65F-EF76-4A05-B9FE-132AFC2ED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7" r:id="rId8"/>
    <p:sldLayoutId id="2147483698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157788"/>
            <a:ext cx="4105275" cy="12954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ru-RU" smtClean="0"/>
              <a:t>Тема занятия «Технология приготовления песочного теста»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569325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Дефекты полуфабрикатов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836613"/>
          <a:ext cx="8496300" cy="5616575"/>
        </p:xfrm>
        <a:graphic>
          <a:graphicData uri="http://schemas.openxmlformats.org/drawingml/2006/table">
            <a:tbl>
              <a:tblPr/>
              <a:tblGrid>
                <a:gridCol w="4226071"/>
                <a:gridCol w="4270229"/>
              </a:tblGrid>
              <a:tr h="676980"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ru-RU" sz="900" i="1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33" marR="91433"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583">
                <a:tc>
                  <a:txBody>
                    <a:bodyPr/>
                    <a:lstStyle/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Вид</a:t>
                      </a:r>
                      <a:r>
                        <a:rPr lang="ru-RU" sz="28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брака</a:t>
                      </a:r>
                      <a:endParaRPr lang="ru-RU" sz="2800" b="1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Причины</a:t>
                      </a:r>
                      <a:r>
                        <a:rPr lang="ru-RU" sz="24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baseline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возникновения</a:t>
                      </a:r>
                      <a:endParaRPr lang="ru-RU" sz="2400" b="1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012">
                <a:tc>
                  <a:txBody>
                    <a:bodyPr/>
                    <a:lstStyle/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Песочный полуфабрикат </a:t>
                      </a: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нерассыпча­тый, плотный, </a:t>
                      </a: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жесткий.</a:t>
                      </a:r>
                      <a:endParaRPr lang="ru-RU" sz="2400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Мука с большим содержанием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клейко­вины; длительный замес;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использование большого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количества тестовых обрезков;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повышено содержание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жидкости; умень­шено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жира; вместо яиц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до­бавлены одни яичные белки; </a:t>
                      </a: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 са­хара и мало жира.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rgbClr val="9B2D1F">
                    <a:lumMod val="60000"/>
                    <a:lumOff val="4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rgbClr val="9B2D1F">
                    <a:lumMod val="60000"/>
                    <a:lumOff val="40000"/>
                  </a:srgbClr>
                </a:solidFill>
                <a:latin typeface="Arial Black" panose="020B0A04020102020204" pitchFamily="34" charset="0"/>
              </a:rPr>
            </a:b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412875"/>
          <a:ext cx="8640763" cy="5073650"/>
        </p:xfrm>
        <a:graphic>
          <a:graphicData uri="http://schemas.openxmlformats.org/drawingml/2006/table">
            <a:tbl>
              <a:tblPr/>
              <a:tblGrid>
                <a:gridCol w="4261737"/>
                <a:gridCol w="4379026"/>
              </a:tblGrid>
              <a:tr h="640151"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ru-RU" sz="1000" i="1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38" marR="91438" marT="45725" marB="45725"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161">
                <a:tc>
                  <a:txBody>
                    <a:bodyPr/>
                    <a:lstStyle/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Вид</a:t>
                      </a:r>
                      <a:r>
                        <a:rPr lang="ru-RU" sz="28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брака</a:t>
                      </a:r>
                      <a:endParaRPr lang="ru-RU" sz="2800" b="1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Причины</a:t>
                      </a:r>
                      <a:r>
                        <a:rPr lang="ru-RU" sz="24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baseline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возникновения</a:t>
                      </a:r>
                      <a:endParaRPr lang="ru-RU" sz="2400" b="1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6338">
                <a:tc>
                  <a:txBody>
                    <a:bodyPr/>
                    <a:lstStyle/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Тесто непластичное. при </a:t>
                      </a: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раскатке кро­шится. Изделия </a:t>
                      </a: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грубые,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крошливые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RU" sz="2400" spc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effectLst/>
                          <a:latin typeface="Times New Roman"/>
                          <a:ea typeface="Arial Unicode MS"/>
                        </a:rPr>
                        <a:t>Температура </a:t>
                      </a:r>
                      <a:r>
                        <a:rPr lang="ru-RU" sz="2400" spc="0" dirty="0">
                          <a:effectLst/>
                          <a:latin typeface="Times New Roman"/>
                          <a:ea typeface="Arial Unicode MS"/>
                        </a:rPr>
                        <a:t>теста выше </a:t>
                      </a:r>
                      <a:r>
                        <a:rPr lang="ru-RU" sz="2400" spc="0" dirty="0" smtClean="0">
                          <a:effectLst/>
                          <a:latin typeface="Times New Roman"/>
                          <a:ea typeface="Arial Unicode MS"/>
                        </a:rPr>
                        <a:t>20˚С</a:t>
                      </a:r>
                      <a:r>
                        <a:rPr lang="ru-RU" sz="2400" spc="0" dirty="0">
                          <a:effectLst/>
                          <a:latin typeface="Times New Roman"/>
                          <a:ea typeface="Arial Unicode MS"/>
                        </a:rPr>
                        <a:t>; </a:t>
                      </a: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effectLst/>
                          <a:latin typeface="Times New Roman"/>
                          <a:ea typeface="Arial Unicode MS"/>
                        </a:rPr>
                        <a:t>тесто за­мешено </a:t>
                      </a:r>
                      <a:r>
                        <a:rPr lang="ru-RU" sz="2400" spc="0" dirty="0">
                          <a:effectLst/>
                          <a:latin typeface="Times New Roman"/>
                          <a:ea typeface="Arial Unicode MS"/>
                        </a:rPr>
                        <a:t>с растопленным </a:t>
                      </a: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effectLst/>
                        <a:latin typeface="Times New Roman"/>
                        <a:ea typeface="Arial Unicode MS"/>
                      </a:endParaRPr>
                    </a:p>
                    <a:p>
                      <a:pPr marL="38100" algn="l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effectLst/>
                          <a:latin typeface="Times New Roman"/>
                          <a:ea typeface="Arial Unicode MS"/>
                        </a:rPr>
                        <a:t>маслом.</a:t>
                      </a:r>
                      <a:endParaRPr lang="ru-RU" sz="240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550" y="476250"/>
            <a:ext cx="770413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+mn-cs"/>
              </a:rPr>
              <a:t>Дефекты </a:t>
            </a:r>
            <a:r>
              <a:rPr lang="ru-RU" sz="3600" i="1" dirty="0">
                <a:solidFill>
                  <a:srgbClr val="9B2D1F">
                    <a:lumMod val="60000"/>
                    <a:lumOff val="40000"/>
                  </a:srgbClr>
                </a:solidFill>
                <a:latin typeface="Arial Black" panose="020B0A04020102020204" pitchFamily="34" charset="0"/>
                <a:cs typeface="+mn-cs"/>
              </a:rPr>
              <a:t>полуфабрикатов</a:t>
            </a:r>
            <a:endParaRPr lang="ru-RU" sz="36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Дефекты полуфабрикатов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836613"/>
          <a:ext cx="8496300" cy="5616576"/>
        </p:xfrm>
        <a:graphic>
          <a:graphicData uri="http://schemas.openxmlformats.org/drawingml/2006/table">
            <a:tbl>
              <a:tblPr/>
              <a:tblGrid>
                <a:gridCol w="4225925"/>
                <a:gridCol w="4270375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10160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160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160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Вид брака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8E1"/>
                    </a:solidFill>
                  </a:tcPr>
                </a:tc>
                <a:tc>
                  <a:txBody>
                    <a:bodyPr/>
                    <a:lstStyle/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Причины </a:t>
                      </a: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возникновения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8E1"/>
                    </a:solidFill>
                  </a:tcPr>
                </a:tc>
              </a:tr>
              <a:tr h="4017963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Песочный полуфабрикат очень </a:t>
                      </a: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рассып­чатый.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9CD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тесте увеличено содержание 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жира; вме­сто яиц добавлены 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яичные желтки.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Дефекты полуфабрикатов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836613"/>
          <a:ext cx="8496300" cy="5616576"/>
        </p:xfrm>
        <a:graphic>
          <a:graphicData uri="http://schemas.openxmlformats.org/drawingml/2006/table">
            <a:tbl>
              <a:tblPr/>
              <a:tblGrid>
                <a:gridCol w="4225925"/>
                <a:gridCol w="4270375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9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10160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160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160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Вид брака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8E1"/>
                    </a:solidFill>
                  </a:tcPr>
                </a:tc>
                <a:tc>
                  <a:txBody>
                    <a:bodyPr/>
                    <a:lstStyle/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Причины </a:t>
                      </a: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10033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возникновения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8E1"/>
                    </a:solidFill>
                  </a:tcPr>
                </a:tc>
              </a:tr>
              <a:tr h="4017963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Песочный полуфабрикат </a:t>
                      </a: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сырой, плохо пропеченный, </a:t>
                      </a: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местами подгорелый.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9CD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Завышена температура 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выпечки, недо­статочное время 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выпечки, неравномер­но 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раскатан пласт.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Дефекты полуфабрикатов</a:t>
            </a:r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313" y="836613"/>
          <a:ext cx="8496300" cy="5616575"/>
        </p:xfrm>
        <a:graphic>
          <a:graphicData uri="http://schemas.openxmlformats.org/drawingml/2006/table">
            <a:tbl>
              <a:tblPr/>
              <a:tblGrid>
                <a:gridCol w="4226071"/>
                <a:gridCol w="4270229"/>
              </a:tblGrid>
              <a:tr h="676980"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endParaRPr lang="ru-RU" sz="900" i="1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33" marR="91433"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583">
                <a:tc>
                  <a:txBody>
                    <a:bodyPr/>
                    <a:lstStyle/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Вид</a:t>
                      </a:r>
                      <a:r>
                        <a:rPr lang="ru-RU" sz="28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брака</a:t>
                      </a:r>
                      <a:endParaRPr lang="ru-RU" sz="2800" b="1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Причины</a:t>
                      </a:r>
                      <a:r>
                        <a:rPr lang="ru-RU" sz="24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b="1" spc="0" baseline="0" dirty="0" smtClean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03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baseline="0" dirty="0" smtClean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возникновения</a:t>
                      </a:r>
                      <a:endParaRPr lang="ru-RU" sz="2400" b="1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18012">
                <a:tc>
                  <a:txBody>
                    <a:bodyPr/>
                    <a:lstStyle/>
                    <a:p>
                      <a:pPr marL="50800" algn="l">
                        <a:lnSpc>
                          <a:spcPts val="1080"/>
                        </a:lnSpc>
                        <a:spcAft>
                          <a:spcPts val="900"/>
                        </a:spcAft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0800" algn="l">
                        <a:lnSpc>
                          <a:spcPts val="1080"/>
                        </a:lnSpc>
                        <a:spcAft>
                          <a:spcPts val="90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0800" algn="l">
                        <a:lnSpc>
                          <a:spcPts val="1080"/>
                        </a:lnSpc>
                        <a:spcAft>
                          <a:spcPts val="90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Песочный полуфабрикат </a:t>
                      </a:r>
                    </a:p>
                    <a:p>
                      <a:pPr marL="50800" algn="l">
                        <a:lnSpc>
                          <a:spcPts val="1080"/>
                        </a:lnSpc>
                        <a:spcAft>
                          <a:spcPts val="90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бледный.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81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Низкая температура выпечки.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4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4081463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Требования к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качеству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569325" cy="4246562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есочный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полуфабрикат светло-корич­невого цвета с золотистым оттенком, рассыпчатый, сухой. Влаж­ность 5,5%.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формы, края ровные; при надавливании крошатся.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" b="71"/>
          <a:stretch/>
        </p:blipFill>
        <p:spPr bwMode="auto">
          <a:xfrm>
            <a:off x="2267744" y="4149080"/>
            <a:ext cx="4535066" cy="22240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Использованная литература, </a:t>
            </a:r>
            <a:br>
              <a:rPr lang="ru-RU" alt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ru-RU" altLang="ru-RU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интернет - ресурсы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8850" cy="4873625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Бутейкис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Технология приготовление мучных кондитерских изделий – Москва: Академия, 2012.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Картинки: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patee.ru/r/x6/02/4f/e4/326x220.jpg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http://go.mail.ru/search_images?q=%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D0%B2%D0%B7%D0%B1%D0%B8%D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http://img0.liveinternet.ru/images/attach/c/11/128/796/128796572_12.jpg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mtClean="0">
                <a:solidFill>
                  <a:srgbClr val="FF0000"/>
                </a:solidFill>
                <a:latin typeface="Arial Black" pitchFamily="34" charset="0"/>
              </a:rPr>
              <a:t>Песочное тесто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18487" cy="4572000"/>
          </a:xfrm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тесте большого количества масла, сахара и отсут­ствие воды способствуют получению рассыпчатых изделий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теста —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песочное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разрыхления теста используют химические разрыхлители.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 в помещении при темпе­ратуре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20°С.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более высокой температуре тесто кро­шится при раскатывании, так как масло в нем находится в размяг­ченном состоянии. Изделия из такого теста получаются жесткими.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997200"/>
            <a:ext cx="10096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7778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Основное сырье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Песочное тесто - приготовл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276475"/>
            <a:ext cx="5761037" cy="388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вправо 10"/>
          <p:cNvSpPr/>
          <p:nvPr/>
        </p:nvSpPr>
        <p:spPr>
          <a:xfrm rot="19594456">
            <a:off x="523875" y="5294313"/>
            <a:ext cx="2063750" cy="1309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Маргарин</a:t>
            </a:r>
          </a:p>
        </p:txBody>
      </p:sp>
      <p:sp>
        <p:nvSpPr>
          <p:cNvPr id="12" name="Стрелка влево 11"/>
          <p:cNvSpPr/>
          <p:nvPr/>
        </p:nvSpPr>
        <p:spPr>
          <a:xfrm rot="19669375">
            <a:off x="6670675" y="1712913"/>
            <a:ext cx="2020888" cy="11620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Мука</a:t>
            </a:r>
          </a:p>
        </p:txBody>
      </p:sp>
      <p:sp>
        <p:nvSpPr>
          <p:cNvPr id="13" name="Стрелка вправо 12"/>
          <p:cNvSpPr/>
          <p:nvPr/>
        </p:nvSpPr>
        <p:spPr>
          <a:xfrm rot="2474942">
            <a:off x="220663" y="1076325"/>
            <a:ext cx="2246312" cy="1782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 или сахарная пудра</a:t>
            </a:r>
          </a:p>
        </p:txBody>
      </p:sp>
      <p:sp>
        <p:nvSpPr>
          <p:cNvPr id="14" name="Стрелка влево 13"/>
          <p:cNvSpPr/>
          <p:nvPr/>
        </p:nvSpPr>
        <p:spPr>
          <a:xfrm rot="1628933">
            <a:off x="6683375" y="5230813"/>
            <a:ext cx="1941513" cy="12049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Яйца</a:t>
            </a:r>
          </a:p>
        </p:txBody>
      </p:sp>
      <p:sp>
        <p:nvSpPr>
          <p:cNvPr id="15" name="Выноска с четырьмя стрелками 14"/>
          <p:cNvSpPr/>
          <p:nvPr/>
        </p:nvSpPr>
        <p:spPr>
          <a:xfrm>
            <a:off x="3603625" y="3416300"/>
            <a:ext cx="1217613" cy="1216025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97887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Технология приготовления теста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569325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Масло с сахаром растирают во взбивальной машине до одно­родного состояния, добавляют меланж, в котором растворяют ам­моний углекислый, соду питьевую, соль, эссенцию. Взбивают до пышной однородной массы и, перемешивая, постепенно засыпают муку, но 1% ее оставляют на подпыл.</a:t>
            </a:r>
          </a:p>
        </p:txBody>
      </p:sp>
      <p:pic>
        <p:nvPicPr>
          <p:cNvPr id="9220" name="Picture 2" descr="http://images.ru.prom.st/116158626_w640_h640_cid2206806_pid67328905-18546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9363"/>
            <a:ext cx="295116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img02.rl0.ru/eda/464x302/s1.afisha-eda.ru/Photos/110804134510-120529131227-p-O-pesochnoe-tes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65625"/>
            <a:ext cx="2724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Запомните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sz="quarter" idx="1"/>
          </p:nvPr>
        </p:nvSpPr>
        <p:spPr>
          <a:xfrm>
            <a:off x="395288" y="1773238"/>
            <a:ext cx="8291512" cy="42465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Замес нужно производить быстро до однородной консистенции. При увеличении времени замеса тесто может быть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затянутым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Из­делия из такого теста получаются жесткими, нерассыпчатыми.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68437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img1.russianfood.com/dycontent/images_upl/50/big_497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4487582" cy="2520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sz="quarter" idx="1"/>
          </p:nvPr>
        </p:nvSpPr>
        <p:spPr>
          <a:xfrm>
            <a:off x="395288" y="1052513"/>
            <a:ext cx="8377237" cy="49672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 изготовлении песочного теста ручным способом на стол насыпают горку муки, делают в ней воронку, в которую кладут масло, предварительно растертое с сахаром до исчезновения кри­сталлов сахара, добавляют яйца, в которых растворяют соду пить­евую, аммоний углекислый, соль, эссенцию, и замешивают тес­то до однородного состояния, начиная с основания горки. </a:t>
            </a:r>
          </a:p>
        </p:txBody>
      </p:sp>
      <p:pic>
        <p:nvPicPr>
          <p:cNvPr id="11267" name="Picture 2" descr="http://i2.ytimg.com/vi/ruJjgSpRmTw/m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149725"/>
            <a:ext cx="43513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9223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Выпечка теста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sz="quarter" idx="1"/>
          </p:nvPr>
        </p:nvSpPr>
        <p:spPr>
          <a:xfrm>
            <a:off x="395288" y="1412875"/>
            <a:ext cx="8497887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Песочное тесто выпекают целым пластом или предварительно формуют, пользуясь дисковыми резцами и металлическими выем­ками, а затем выпекают.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2292" name="Picture 2" descr="http://cdn.bolshoyvopros.ru/files/users/images/1d/72/1d725704b0bc3e53feb419e4742d4a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141663"/>
            <a:ext cx="225107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://img0.liveinternet.ru/images/attach/c/8/125/290/125290450_5921629_2084210R3L8T8D650main_post_7052987e035ad2caeb6a9dc18e5e4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2940050"/>
            <a:ext cx="29845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3"/>
          <p:cNvSpPr txBox="1">
            <a:spLocks noChangeArrowheads="1"/>
          </p:cNvSpPr>
          <p:nvPr/>
        </p:nvSpPr>
        <p:spPr bwMode="auto">
          <a:xfrm>
            <a:off x="395288" y="4941888"/>
            <a:ext cx="85693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Для выпечки песочного теста пласт рас­катывают толщиной 6—7 мм, при помощи металлических выемок вырубают заготовки (кольца, полумесяцы и т.д.) и укладывают на сухие листы. Выпекают при температуре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260-270˚С 10-12 мин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Песочные корзиночки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sz="quarter" idx="1"/>
          </p:nvPr>
        </p:nvSpPr>
        <p:spPr>
          <a:xfrm>
            <a:off x="395288" y="1447800"/>
            <a:ext cx="8497887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Для приготовления корзиночек для пирожных тесто раскатыва­ют в пласт толщиной 5—7 мм, сверху накладывают металлические формы дном вверх плотно друг к другу. Скалкой прокатывают по донышкам форм, которые и вырезают нужные порции теста</a:t>
            </a:r>
          </a:p>
        </p:txBody>
      </p:sp>
      <p:pic>
        <p:nvPicPr>
          <p:cNvPr id="13316" name="Picture 2" descr="http://img0.liveinternet.ru/images/attach/c/10/111/836/111836286_1396868188_tartalet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951288"/>
            <a:ext cx="3394075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http://img1.liveinternet.ru/images/attach/d/1/130/203/130203005_903b26ee95f5eb07f01536cee1b6a234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951288"/>
            <a:ext cx="4144962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Запомните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sz="quarter" idx="1"/>
          </p:nvPr>
        </p:nvSpPr>
        <p:spPr>
          <a:xfrm>
            <a:off x="395288" y="1773238"/>
            <a:ext cx="8569325" cy="42465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 формовании изделий нужно следить, чтобы получилось меньше обрезков, так как при добавлении их в тесто качество его ухудшается, изделия получаются грубыми.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68437" cy="123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http://img.povar.ru/uploads/17/24/a9/fc/pesochnoe_testo_na_skoruiu_ruku-1275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29094"/>
            <a:ext cx="4307508" cy="27242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</TotalTime>
  <Words>555</Words>
  <Application>Microsoft Office PowerPoint</Application>
  <PresentationFormat>Экран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Тема занятия «Технология приготовления песочного теста»</vt:lpstr>
      <vt:lpstr>Песочное тесто</vt:lpstr>
      <vt:lpstr>Основное сырье</vt:lpstr>
      <vt:lpstr>Технология приготовления теста</vt:lpstr>
      <vt:lpstr>Запомните</vt:lpstr>
      <vt:lpstr>Презентация PowerPoint</vt:lpstr>
      <vt:lpstr>Выпечка теста</vt:lpstr>
      <vt:lpstr>Песочные корзиночки</vt:lpstr>
      <vt:lpstr>Запомните</vt:lpstr>
      <vt:lpstr>Дефекты полуфабрикатов </vt:lpstr>
      <vt:lpstr>    </vt:lpstr>
      <vt:lpstr>Дефекты полуфабрикатов </vt:lpstr>
      <vt:lpstr>Дефекты полуфабрикатов </vt:lpstr>
      <vt:lpstr>Дефекты полуфабрикатов </vt:lpstr>
      <vt:lpstr>Требования к качеству</vt:lpstr>
      <vt:lpstr>Использованная литература,  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приготовления песочного теста и изделий из него</dc:title>
  <dc:creator>Инна</dc:creator>
  <cp:lastModifiedBy>1</cp:lastModifiedBy>
  <cp:revision>60</cp:revision>
  <dcterms:created xsi:type="dcterms:W3CDTF">2016-11-25T16:24:50Z</dcterms:created>
  <dcterms:modified xsi:type="dcterms:W3CDTF">2020-05-13T10:34:42Z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307152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