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58" r:id="rId3"/>
    <p:sldId id="283" r:id="rId4"/>
    <p:sldId id="285" r:id="rId5"/>
    <p:sldId id="301" r:id="rId6"/>
    <p:sldId id="293" r:id="rId7"/>
    <p:sldId id="259" r:id="rId8"/>
    <p:sldId id="260" r:id="rId9"/>
    <p:sldId id="294" r:id="rId10"/>
    <p:sldId id="295" r:id="rId11"/>
    <p:sldId id="261" r:id="rId12"/>
    <p:sldId id="287" r:id="rId13"/>
    <p:sldId id="263" r:id="rId14"/>
    <p:sldId id="264" r:id="rId15"/>
    <p:sldId id="284" r:id="rId16"/>
    <p:sldId id="265" r:id="rId17"/>
    <p:sldId id="266" r:id="rId18"/>
    <p:sldId id="278" r:id="rId19"/>
    <p:sldId id="279" r:id="rId20"/>
    <p:sldId id="291" r:id="rId21"/>
    <p:sldId id="296" r:id="rId22"/>
    <p:sldId id="288" r:id="rId23"/>
    <p:sldId id="299" r:id="rId24"/>
    <p:sldId id="30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80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104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2-18T21:31:16.615" idx="1">
    <p:pos x="66" y="8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279676-D3FC-4BB3-A805-03DBB07CC9A1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ECDB35-BFCF-42E0-8EE2-28B4F5780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16FA8-255E-4876-B78B-3941121635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7745-ED26-4B16-8086-940687C4A861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9086-FFE0-4A3F-BAB3-BD8B91719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1998-9EA5-4B68-A94D-4BABDECD7F12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67F7-5DCF-41DC-BE3E-ACE9DDB90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D267-ADC2-4061-8571-5BDD1B1742C3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BEB7-D70E-4485-B750-94324C2F5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A8A3-880E-4D35-A803-8A881F22987B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B2AFE-C3D0-450B-A6F2-370AA7655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ABCE-8339-43CD-BD90-0824457E3F90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0E13-3475-4CB2-B7D8-DF3E32FC4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DEB6-A136-4B36-8726-B51F1F881298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8EF1-3103-4457-9078-D23B9C1B2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303E-1678-47BF-A176-B4E959457CFE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FF07-387F-4AF3-8DB9-BABC3DB27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A5FB-EEA5-4C41-B84B-03F067B86DAF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BC5E-952C-4664-B632-BD6741901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57DE-6722-402F-A5A3-121C0F0C3AC5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1360-E86F-4DA7-9F58-3085CDEFA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AD6D-1BEC-4942-8908-759679430E9C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553E-B12A-4C43-9849-B699F1D28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B57A-D4AC-4FE8-8D5E-9F099BE2D9F0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5002-DC4B-4B20-AE87-E83553125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C9768-A114-414C-9BD6-37FA17260F58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EF4556-D3DD-4B2D-93A8-D79BAC977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file:///C:\Users\User\Desktop\&#1052;&#1072;&#1088;&#1080;&#1085;&#1072;%20&#1062;&#1074;&#1077;&#1090;&#1072;&#1077;&#1074;&#1072;\&#1103;%20&#1089;%20&#1074;&#1099;&#1079;&#1086;&#1074;&#1086;&#1084;%20&#1085;&#1086;&#1096;&#1091;%20&#1077;&#1075;&#1086;%20&#1082;&#1086;&#1083;&#1100;&#1094;&#1086;.mp3" TargetMode="External"/><Relationship Id="rId1" Type="http://schemas.openxmlformats.org/officeDocument/2006/relationships/audio" Target="file:///C:\Users\User\Desktop\&#1052;&#1072;&#1088;&#1080;&#1085;&#1072;%20&#1062;&#1074;&#1077;&#1090;&#1072;&#1077;&#1074;&#1072;\&#1091;&#1078;%20&#1089;&#1082;&#1086;&#1083;&#1100;&#1082;&#1086;%20&#1080;&#1093;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2;&#1072;&#1088;&#1080;&#1085;&#1072;%20&#1062;&#1074;&#1077;&#1090;&#1072;&#1077;&#1074;&#1072;\Marina_Cvetaeva_-_Marina_Cvetaeva_Vot_opyat_okno_isp_Elena_Kamburova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2;&#1072;&#1088;&#1080;&#1085;&#1072;%20&#1062;&#1074;&#1077;&#1090;&#1072;&#1077;&#1074;&#1072;\&#1052;&#1072;&#1088;&#1080;&#1085;&#1072;%20&#1062;&#1074;&#1077;&#1090;&#1072;&#1077;&#1074;&#1072;.%20&#1063;&#1080;&#1090;&#1072;&#1077;&#1090;%20&#1052;&#1072;&#1088;&#1075;&#1072;&#1088;&#1080;&#1090;&#1072;%20&#1058;&#1077;&#1088;&#1077;&#1093;&#1086;&#1074;&#1072;.%20-%20&#1041;&#1072;&#1073;&#1091;&#1096;&#1082;&#1077;.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Агван\Desktop\родл.jpeg"/>
          <p:cNvPicPr>
            <a:picLocks noChangeAspect="1" noChangeArrowheads="1"/>
          </p:cNvPicPr>
          <p:nvPr/>
        </p:nvPicPr>
        <p:blipFill>
          <a:blip r:embed="rId3" cstate="screen"/>
          <a:srcRect l="12613" t="5929" r="6306" b="6316"/>
          <a:stretch>
            <a:fillRect/>
          </a:stretch>
        </p:blipFill>
        <p:spPr bwMode="auto">
          <a:xfrm>
            <a:off x="500034" y="267145"/>
            <a:ext cx="7992887" cy="659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://t2.gstatic.com/images?q=tbn:ANd9GcQjO3xkD-K7yemV5KyLv6eRfMnVh5z8EKLu_2ZTv4-mjApZZUw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9168">
            <a:off x="2425094" y="798491"/>
            <a:ext cx="2047208" cy="29920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8" name="Picture 4" descr="http://img-fotki.yandex.ru/get/4705/cadi-1986.72a/0_893e3_1677d853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2100" y="133350"/>
            <a:ext cx="3771900" cy="285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6" descr="http://t2.gstatic.com/images?q=tbn:ANd9GcQjO3xkD-K7yemV5KyLv6eRfMnVh5z8EKLu_2ZTv4-mjApZZUw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/>
            </a:extLst>
          </a:blip>
          <a:srcRect/>
          <a:stretch>
            <a:fillRect/>
          </a:stretch>
        </p:blipFill>
        <p:spPr bwMode="auto">
          <a:xfrm rot="20641553">
            <a:off x="2372422" y="795411"/>
            <a:ext cx="2047208" cy="29920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054" name="Прямоугольник 9"/>
          <p:cNvSpPr>
            <a:spLocks noChangeArrowheads="1"/>
          </p:cNvSpPr>
          <p:nvPr/>
        </p:nvSpPr>
        <p:spPr bwMode="auto">
          <a:xfrm rot="-758614">
            <a:off x="2774950" y="3475038"/>
            <a:ext cx="43465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 – до всякого столетья!</a:t>
            </a:r>
            <a:endParaRPr lang="ru-RU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М. И.Цветаева</a:t>
            </a:r>
            <a:endParaRPr 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4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-428652"/>
            <a:ext cx="9361040" cy="77768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571500" y="-500063"/>
            <a:ext cx="421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300" i="1">
              <a:solidFill>
                <a:srgbClr val="3D3D3D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endParaRPr lang="ru-RU" sz="1300" i="1">
              <a:solidFill>
                <a:srgbClr val="3D3D3D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357188" y="214313"/>
            <a:ext cx="8786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Имя твое — птица в руке,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Имя твое — льдинка на языке.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Одно-единственное движенье губ.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Имя твое — пять букв.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Мячик, пойманный на лету,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Серебряный бубенец во рту.</a:t>
            </a:r>
          </a:p>
          <a:p>
            <a:pPr eaLnBrk="0" hangingPunct="0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Камень, кинутый в тихий пруд,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Всхлипнет так, как тебя зовут.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В легком щелканье ночных копыт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Громкое имя твое гремит.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И назовет его нам в висок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Звонко щелкающий курок.</a:t>
            </a:r>
            <a:endParaRPr lang="ru-RU" sz="20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Имя твое — ах, нельзя! —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Имя твое — поцелуй в глаза,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нежную стужу недвижных век.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Имя твое — поцелуй в снег.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Ключевой, ледяной, голубой глоток…</a:t>
            </a:r>
            <a:b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именем твоим — сон глубок.</a:t>
            </a:r>
            <a:endParaRPr lang="ru-RU" sz="20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45059" name="Picture 3" descr="Alexander Blo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3673872" cy="521497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13875" cy="7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250825" y="188913"/>
            <a:ext cx="43926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В 1911 году Цветаева познакомилась со своим будущим мужем Сергеем Эфроном. Венчание произошло в январе 1912 года.</a:t>
            </a:r>
          </a:p>
        </p:txBody>
      </p:sp>
      <p:sp>
        <p:nvSpPr>
          <p:cNvPr id="11268" name="Прямоугольник 10"/>
          <p:cNvSpPr>
            <a:spLocks noChangeArrowheads="1"/>
          </p:cNvSpPr>
          <p:nvPr/>
        </p:nvSpPr>
        <p:spPr bwMode="auto">
          <a:xfrm>
            <a:off x="4787900" y="2781300"/>
            <a:ext cx="388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</p:txBody>
      </p:sp>
      <p:pic>
        <p:nvPicPr>
          <p:cNvPr id="3074" name="Picture 2" descr="files_26/c4a725a786edf919a12967fc44ecda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/>
              <a:ext uri="{28A0092B-C50C-407E-A947-70E740481C1C}"/>
            </a:extLst>
          </a:blip>
          <a:srcRect b="17600"/>
          <a:stretch/>
        </p:blipFill>
        <p:spPr bwMode="auto">
          <a:xfrm>
            <a:off x="571472" y="1643050"/>
            <a:ext cx="3762293" cy="4133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1270" name="Прямоугольник 2"/>
          <p:cNvSpPr>
            <a:spLocks noChangeArrowheads="1"/>
          </p:cNvSpPr>
          <p:nvPr/>
        </p:nvSpPr>
        <p:spPr bwMode="auto">
          <a:xfrm>
            <a:off x="5072063" y="428625"/>
            <a:ext cx="4071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1913 году родилась Ариадна </a:t>
            </a:r>
          </a:p>
          <a:p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 Аля) , а в 1917 году - Ирина.</a:t>
            </a:r>
          </a:p>
        </p:txBody>
      </p:sp>
      <p:pic>
        <p:nvPicPr>
          <p:cNvPr id="11" name="Picture 2" descr="http://samlib.ru/img/g/gwelesiani_n/samuray/2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14942" y="1857364"/>
            <a:ext cx="288032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TextBox 1"/>
          <p:cNvSpPr txBox="1"/>
          <p:nvPr/>
        </p:nvSpPr>
        <p:spPr>
          <a:xfrm>
            <a:off x="5183188" y="5726113"/>
            <a:ext cx="31337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Ирина  и  Ариадна, </a:t>
            </a:r>
          </a:p>
          <a:p>
            <a:pPr algn="ctr">
              <a:defRPr/>
            </a:pP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дочери Марины Цветаевой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90500" y="-55563"/>
            <a:ext cx="9334500" cy="6913563"/>
          </a:xfrm>
        </p:spPr>
      </p:pic>
      <p:pic>
        <p:nvPicPr>
          <p:cNvPr id="5" name="уж сколько и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43875" y="5786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0" y="857250"/>
            <a:ext cx="5072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6" name="Рисунок 5" descr="Марина Цветаева, 1913г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57166"/>
            <a:ext cx="4000528" cy="600079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295" name="Прямоугольник 7"/>
          <p:cNvSpPr>
            <a:spLocks noChangeArrowheads="1"/>
          </p:cNvSpPr>
          <p:nvPr/>
        </p:nvSpPr>
        <p:spPr bwMode="auto">
          <a:xfrm>
            <a:off x="357188" y="571500"/>
            <a:ext cx="40005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 с вызовом ношу его кольцо!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— Да, в Вечности — жена, не на бумаге! —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Чрезмерно узкое его лицо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Подобно шпаге.</a:t>
            </a:r>
            <a:endParaRPr lang="ru-RU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Безмолвен рот его, углами вниз,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Мучительно-великолепны брови.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его лице трагически слились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Две древних крови.</a:t>
            </a:r>
            <a:endParaRPr lang="ru-RU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Он тонок первой тонкостью ветвей.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Его глаза — прекрасно-бесполезны! —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 крыльями раскинутых бровей —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Две бездны.</a:t>
            </a:r>
            <a:endParaRPr lang="ru-RU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его лице я рыцарству верна,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— Всем вам, кто жил и умирал без страху! —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Такие — в роковые времена —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Слагают стансы — и идут на плаху.</a:t>
            </a:r>
            <a:endParaRPr lang="ru-RU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я с вызовом ношу его кольц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0056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1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387350"/>
            <a:ext cx="9359900" cy="77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500063" y="1071563"/>
            <a:ext cx="39274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Первая мировая война, революция ,     годы Гражданской войны ... Сергей Эфрон служил в рядах Белой армии. Марина  Цветаева жила в Москве, в Борисоглебском переулке.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В эти годы появился цикл стихов «Лебединый стан», проникнутый сочувствием к белому движению. В 1918—1919 годах Цветаева пишет романтические пьесы; созданы поэмы «Егорушка», «Царь-девица», «На красном коне</a:t>
            </a: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7iskusstv.com/2010/Nomer8/Berenson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76736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4859338" y="5229225"/>
            <a:ext cx="38163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Сергей  Эфрон, </a:t>
            </a:r>
          </a:p>
          <a:p>
            <a:pPr algn="ctr">
              <a:defRPr/>
            </a:pP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офицер Белой  армии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432925" cy="76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68313" y="1412875"/>
            <a:ext cx="41036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мае 1922 года Цветаевой с дочерью Ариадной разрешили уехать за границу — к мужу, который, пережив разгром Деникина, теперь стал студентом Пражского университета.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Сначала Цветаева с дочерью недолго жила в Берлине, затем три года в предместьях Праги. В 1925 году после рождения сына Георгия семья перебралась в Париж.</a:t>
            </a:r>
          </a:p>
        </p:txBody>
      </p:sp>
      <p:pic>
        <p:nvPicPr>
          <p:cNvPr id="6146" name="Picture 2" descr="files_26/5659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/>
              <a:ext uri="{28A0092B-C50C-407E-A947-70E740481C1C}"/>
            </a:extLst>
          </a:blip>
          <a:srcRect b="17413"/>
          <a:stretch/>
        </p:blipFill>
        <p:spPr bwMode="auto">
          <a:xfrm>
            <a:off x="4943027" y="1134029"/>
            <a:ext cx="3648075" cy="4428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TextBox 1"/>
          <p:cNvSpPr txBox="1"/>
          <p:nvPr/>
        </p:nvSpPr>
        <p:spPr>
          <a:xfrm>
            <a:off x="5143504" y="5715016"/>
            <a:ext cx="3514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Марина Цветаева  с дочерью </a:t>
            </a:r>
          </a:p>
          <a:p>
            <a:pPr algn="ctr">
              <a:defRPr/>
            </a:pP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Ариадной (Алей)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171450"/>
            <a:ext cx="9504363" cy="76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4932363" y="1125538"/>
            <a:ext cx="36004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 1928 в Париже выходит последний прижизненный сборник поэтессы — «После России», включивший в себя стихотворения 1922—1925 годов. Позднее Цветаева пишет об этом так: «Моя неудача в эмиграции — в том, что я не эмигрант, что я по духу, то есть по воздуху и по размаху — там, туда, оттуда…»</a:t>
            </a:r>
          </a:p>
          <a:p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allomir.com/wp-content/uploads/2012/07/parizh-300x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/>
              <a:ext uri="{28A0092B-C50C-407E-A947-70E740481C1C}"/>
            </a:extLst>
          </a:blip>
          <a:srcRect l="12358" r="24992"/>
          <a:stretch/>
        </p:blipFill>
        <p:spPr bwMode="auto">
          <a:xfrm>
            <a:off x="395536" y="1099859"/>
            <a:ext cx="3960440" cy="4434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TextBox 1"/>
          <p:cNvSpPr txBox="1"/>
          <p:nvPr/>
        </p:nvSpPr>
        <p:spPr>
          <a:xfrm>
            <a:off x="1116013" y="5661025"/>
            <a:ext cx="3479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Париж. Цветаева  с сыном.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171450"/>
            <a:ext cx="9359900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323850" y="765175"/>
            <a:ext cx="43195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отличие от стихов, не получивших в эмигрантской среде признания, успехом пользовалась её проза, занявшая основное место в её творчестве 1930-х годов («Эмиграция делает меня прозаиком…»). В это время изданы «Мой Пушкин», «Мать и музыка», «Дом у Старого Пимена», «Повесть о Сонечке», воспоминания о Максимилиане Волошине, Михаиле Кузмине («Нездешний вечер», 1936), Андрее Белом («Пленный дух», 1934) и др.</a:t>
            </a: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4643438" y="3114675"/>
            <a:ext cx="43211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1930-х годов Цветаева с семьёй жила практически в нищете.. </a:t>
            </a:r>
            <a:endParaRPr lang="ru-RU" sz="20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марта 1937 г. выехала в Москву Ариадна, первой из семьи получив возможность вернуться на родину. 10 октября того же года из Франции бежал Эфрон, оказавшись замешанным в заказном политическом убийстве.</a:t>
            </a:r>
          </a:p>
        </p:txBody>
      </p:sp>
      <p:pic>
        <p:nvPicPr>
          <p:cNvPr id="10242" name="Picture 2" descr="http://t2.gstatic.com/images?q=tbn:ANd9GcRTLw5vJShiU1IUfkRXpgILlYmvyt5wErtEzw5wirCCG13vej64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01235"/>
            <a:ext cx="2375148" cy="287579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171450"/>
            <a:ext cx="9504363" cy="769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468313" y="476250"/>
            <a:ext cx="400208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i="1" u="sng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u="sng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571500" y="1500188"/>
            <a:ext cx="4002088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В 1939 году Цветаева вернулась в СССР вслед за мужем и дочерью.  27 августа была арестована дочь Ариадна, 10 октября —  Сергей Эфрон. 16 октября 1941 года Сергей Яковлевич был расстрелян на Лубянке .Ариадна после пятнадцати лет репрессий реабилитирована в 1955 году.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В этот период Цветаева практически не писала стихов, занимаясь переводами.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058.radikal.ru/1104/f3/f81f367b5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/>
              <a:ext uri="{28A0092B-C50C-407E-A947-70E740481C1C}"/>
            </a:extLst>
          </a:blip>
          <a:srcRect r="53400" b="5008"/>
          <a:stretch/>
        </p:blipFill>
        <p:spPr bwMode="auto">
          <a:xfrm>
            <a:off x="4954222" y="692696"/>
            <a:ext cx="3550920" cy="5320248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/>
          </a:extLst>
        </p:spPr>
      </p:pic>
      <p:pic>
        <p:nvPicPr>
          <p:cNvPr id="7" name="Picture 5" descr="http://images02.olx.ru/ui/11/31/27/1304285877_194922427_1----.jpg"/>
          <p:cNvPicPr>
            <a:picLocks noChangeAspect="1" noChangeArrowheads="1"/>
          </p:cNvPicPr>
          <p:nvPr/>
        </p:nvPicPr>
        <p:blipFill>
          <a:blip r:embed="rId4" cstate="print"/>
          <a:srcRect l="38462" t="3864" b="55110"/>
          <a:stretch>
            <a:fillRect/>
          </a:stretch>
        </p:blipFill>
        <p:spPr bwMode="auto">
          <a:xfrm>
            <a:off x="248421" y="280888"/>
            <a:ext cx="1224136" cy="12241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4716463" y="5732463"/>
            <a:ext cx="39592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Сергей Эфрон  с дочерью  Ариадной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242888"/>
            <a:ext cx="9432925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468313" y="836613"/>
            <a:ext cx="38877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Восьмого августа 1941 года Цветаева с сыном уехала на пароходе в эвакуацию; вместе с несколькими писателями   прибыла в городок Елабугу (Татарстан).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31 августа 1941 года покончила жизнь самоубийством в доме, куда вместе с сыном была определена на постой. Оставила три предсмертные записки: тем, кто будет её </a:t>
            </a: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хоронить,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поэту Николаю Асееву и сыну Георгию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&amp;Pcy;&amp;ocy;&amp;lcy;&amp;icy;&amp;tcy;&amp;kcy;&amp;ocy;&amp;vcy;&amp;scy;&amp;kcy;&amp;icy;&amp;jcy; &amp;vcy;&amp;zcy;&amp;gcy;&amp;lcy;&amp;yacy;&amp;d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/>
              <a:ext uri="{28A0092B-C50C-407E-A947-70E740481C1C}"/>
            </a:extLst>
          </a:blip>
          <a:srcRect t="20990" b="4045"/>
          <a:stretch/>
        </p:blipFill>
        <p:spPr bwMode="auto">
          <a:xfrm>
            <a:off x="4794142" y="548680"/>
            <a:ext cx="3810306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" name="Picture 5" descr="http://images02.olx.ru/ui/11/31/27/1304285877_194922427_1----.jpg"/>
          <p:cNvPicPr>
            <a:picLocks noChangeAspect="1" noChangeArrowheads="1"/>
          </p:cNvPicPr>
          <p:nvPr/>
        </p:nvPicPr>
        <p:blipFill>
          <a:blip r:embed="rId4" cstate="print"/>
          <a:srcRect l="38462" t="3864" b="55110"/>
          <a:stretch>
            <a:fillRect/>
          </a:stretch>
        </p:blipFill>
        <p:spPr bwMode="auto">
          <a:xfrm>
            <a:off x="1956932" y="0"/>
            <a:ext cx="836712" cy="8367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4716463" y="5805488"/>
            <a:ext cx="41767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Марина  Цветаева  с  сыном Георгием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276225"/>
            <a:ext cx="9359900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468313" y="188913"/>
            <a:ext cx="38163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Марина Цветаева похоронена  2 сентября 1941 года на Петропавловском кладбище в г. Елабуге. Точное расположение  её могилы неизвестно.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В  1960 году сестра поэтессы, Анастасия Цветаева, установила крест с надписью «В этой стороне кладбища похоронена Марина Ивановна Цветаева».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В 1970 году на этом месте было сооружено гранитное надгробие.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 (700x495, 114Kb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6025" r="10805"/>
          <a:stretch/>
        </p:blipFill>
        <p:spPr bwMode="auto">
          <a:xfrm>
            <a:off x="4788024" y="3135431"/>
            <a:ext cx="3960440" cy="3061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>
            <a:off x="4787900" y="404813"/>
            <a:ext cx="39608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начала 2000-х годов место расположения гранитного надгробия, обрамлённое плиткой и висячими цепями, по решению Союза писателей Татарстана именуется «официальной могилой М. И. Цветаевой». </a:t>
            </a:r>
            <a:endParaRPr lang="ru-RU" sz="2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9900" cy="746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428596" y="571480"/>
            <a:ext cx="414340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Марина Цветаева родилась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26 сентября 1892 г ода в Москве,  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день, когда православная церковь празднует  память апостола 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Иоанна Богослова.  </a:t>
            </a:r>
            <a:endParaRPr lang="ru-RU" sz="2000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 flipH="1">
            <a:off x="928662" y="2857496"/>
            <a:ext cx="285752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Красною кистью</a:t>
            </a:r>
            <a:b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Рябина зажглась.</a:t>
            </a:r>
            <a:b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Падали листья,</a:t>
            </a:r>
            <a:b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 родилась.</a:t>
            </a:r>
            <a:b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Спорили сотни</a:t>
            </a:r>
            <a:b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Колоколов.</a:t>
            </a:r>
            <a:b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День был субботний:</a:t>
            </a:r>
            <a:b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Иоанн Богослов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7" name="AutoShape 2" descr="data:image/jpeg;base64,/9j/4AAQSkZJRgABAQAAAQABAAD/2wCEAAkGBhQSERUUExQVFBUWGBgXFRgYFRcaGBcZGhgXFRoVFhcXGyYeGBojHRYVHy8gIycpLCwsGB4xNTAqNSYrLCkBCQoKDgwOGg8PGikkHyQsLCwsKiwpLCwsNTUpKSwqLCwqLCwsLCwpLCkqKSwpLCwsLCwpLCwsLCwsLCwpLCwsKf/AABEIAMMBAgMBIgACEQEDEQH/xAAbAAEAAgMBAQAAAAAAAAAAAAAABAUBAwYCB//EADsQAAEDAgQDBQYFBAEFAQAAAAEAAhEDIQQFEjFBUWETInGBkQYyobHR8BRCUsHhI2Jy8YIVkrLS8hb/xAAaAQEAAwEBAQAAAAAAAAAAAAAAAQIDBAUG/8QALxEAAgIBAwMDAwMDBQAAAAAAAAECEQMEEiEFMUETIlFhcfAygbEU0eEVI0KRof/aAAwDAQACEQMRAD8A+GoiygMLJCwt7cC8izSUBoWynQLthK9Owrxu13oVc5Jgg6m47GfkBZVlKlZD4KIsIMcVMdgxHVTsywYADrd0ieoVs7BtLQ4QQRI5Gdlm58WijkcxQwZcDvyWz/pD4BsASAJMbq/wbGB9RhiWukdW7gjnx9Vt9qKMYSmWiBrnbo4BN7ui0bbZz59nK/5WF/8Ajcg7QRuo1bKqzPepPb4sd9FKx+ZVGvlr3N1Na4w4i7mguPmSSolPMajTIqPB/wAirrd9DR0R4WFaNx7Ktq4g8KjQNX/MCzh8Vpx2UPpAOI1MPuvbdp8+B6G6tfhkUQURFJAREQGQFa0cvbDdQvxuomX0JdJ/Lfz4K2p+998OKynKuEVkyJjcuaKZc0GR14cd/JVK6HGOim6eUeq55Wg7QiERFcsEREAREQBERAEREAREQBERAFKoZhUbsfgCtNBoLgDYTdW/4cN90QFWTSIcqPOH9o6jDdoPwVtgfacPOktg9ePgVW9gDZwnyULG4HRDmzv6HhCz9sgpnU16NF7TILZ6/Wyi4PBVaYhp7Sn6kA/pIKg5bWqPnU6Q3fbfl16/cWGU4fS1+gmXPAFzOw+puqP28Ebk+KMZRhS6q9z2d62kWl07knewG0AKyzXD9thnUWNh9MBwbMyAZMesKa7G0sPTcHva6qWmXCAQ3iBz6mLqDUzRtPElgjuloHONAB9b+pWW9ydr8o6scYJOyjzTIwKpBJ7rWNsOTGiVDdk7J950eXzXdZ1Rptrw9o7x96L/AO7Qq7HezzTJpPEf3bTvaP5V4zbSIy46k6KOixosACOIhbjmopG7ywRp0Q17CBwdSNvktFXJsXs0NIJgaXD4EwqatldUGHNM+IP7q6gn3Zlyi4qZVSxDS+kWU3/pBOh3/F3epnpcKjxeBfSMPbHxB8CLFTaGV1qemoIYfygmCd/K/JXuCxQrMIe0Ts9sbcjdX3bfqiJWuWcapGFwheeQ4/wrmnkugk23gaoBH3e/SVIOHdsd+UI8nhEPgispAAADotzacD757L2W6RyULF5oGyGg6uZFh9Vkk5GdWa83xdtA8TfboqhenOJMleV0pUqLpUERFJIREQBERAEREAREQBERAEREB7pUi4wBKs6DntABGrzuo2XYsMJDhY8eR+itGVGHiPX6rKbfajOVhmaMb7wIPIheTX7UOGkNEWtcTsfHfy5ysVezqWadR3FrSL3PKy15Ye47nqv8P5VaSVkeDdkZ/pOHHUZ9B/KvMqaWNJPec93cHKbFx6CDHlyKpcipTWfT2B708gNz6FXlDFNFVj4gPxFKkwfpY0O/92ys8j5Z14Eovc/2OJrv1VD1d+6mZ3ij+LqvBgio6CLEQYEHyUenhiMQGHcVA0/90LVi6uqo93NxPqSV0ruUuo19T6F7RF2Jo6qd3AMqNA4gtEgdbfBcbRz1zSJm3CfmFf8As5iScPqJiJpjiSB3reAcAvOa5TRqkOJLHn3jbvHmZtPguTG4wbhI9ZaLNqMfrQXH14Izs+L2jSbxuTHjK04jtx3jTbfry4XWKPs85ru69hHJ0ieh5Fenshzml2kjdpMx1H6h1C0TjfBz5dLmxL/cjX8ECviqryLEadrgwr7LsEXURVF3sOmrH5mO2d1LT8iqrEVnAQ19MHrIPlI0rofZep3mMOz26HCeMCD6iPNTkaUbRzRVumUuPywGpqkiYJAt0k9SpNGhLTN9IBAN+IG+43VnVoBr3UqogaiGv/SdhPQwFDq0XU3FruUW4g7Ecxx8lndqjCScWRquEaWyRPPiB1lajhWusQCPl4FbpXkOhWVmdkR2RMnj6qNWyZs2JHRXrDIIWkgclZyaFnOVcqcNr/fVavwD/wBJ+C6OqQATFuJhUWPx+uA2QBPHfyCvGTZYhFYRFqSEREAREQBERAEREAREQBScLhC/oBx/ZRl0mW4SabYHP5m6zyS2qy8MWTK9uKLb+hpw1EMMDgJ8Sf8A5WnBv01HsPEyPvwPwU+lg3B79UNbaCTvANhF58lDxQpMqBxNTVYjS1oHLdxvtyWadlZafJB7Zqn9eCXVcaNF1Qe/VcKbTH5Wd50eJLG+RUnN6wa6iJANIh55B50uPjEAeSm4nE0gNQBf2DYaDt2nvE9SC4+g5LmcPjK1V8Ah0mTqDS0f9wMBVir5fg6Y4+0Fy32rn8tlhXy4vxfbNjs6jjVa4bXcSWjqHSI8FOPsU009UuHWR9Ew1J7XAO0xcjS3SOHDntformk/tB7zjyAJt5LCeaSapn1mi6Xi9JrLH3eb8fYq6JazRTHusAHU8ST4kk+anVsa0i7Q6xDSZlu20G/htdV2Z4R1NxJn74qEzGLL3PlHoxliwxWKa4XYtW1gCJFh/JBVVm+HFZ7TtpbBjiNx+6s8LRLlNxmVFlMOIs7bhPAwphNx5NdRpceohTrmuPtyjnaWXtLNO4+X0VhkmDbS4k3Dmg2g8gRvw5KxynLiWPeCIbDYkTcctz4qMHMa7vN1C9gYvwupeSXzwzjh0zTtbtitd14LbNQ2vMzSrEaS12ziBYTaDA48uG6qsMe3Z2NWadVs9lUO0/pdzaTFvMKPXpuqNcGGDpLpvbR39U8IhTH4nU81DLpcSZB7w1HY8bcQfQq0Je2z5/qWiUNT6WJfq5o5HFY+rSeadRoDmmHCPv1WBnv9nxXU5zlrcW1rgC17BGskHU3g1wtJHPxsuHxOGNNxa4QR9yOi7IShNcHmarQZtLXqxpM6TKczbUJFwQJvFxsqrF544yGjSJsb6rfBVtKqWmQYP2F4V1BJnEuDbVxLne8SVrlYRXAREQBERAEREAREQBERAERZAQEnAYU1HgAW3PQcV3eTV6TSDUBc0flFj/C5nLi1rYEHn1KxVxbWO96enI9YXJli5vjwe10jqGPTucZr9Xk6bM6tN3uiBxXOPwWuow8Bc+V/ipeFq9q2xsbAj0W9mWmkdIk+JE81hCTgn8nuazTR1ubDlS9i7vy/NfnyTMLl8t0gWMkzxJuSVHpZc2kToHjBlSfxTo7x0t2IHLyXrtmyANtz13VLbXLPXjDDGS2wSa7ccjFYlmhguH6iTwtA0mfGZ8lGw2New6mvIJ4iAfhsoebsDSNJvElQqdclX2ccHny1O3K9655LbE4+feJPiZWvB4JgaSeRP+l5oZI6owucdIAtzJ4W5KNh6snT6qqjS4Zq8znNOcfFRJNHEmIE9QN1I/EuIAJJjYSTE9OCYXJHVJ7MO1RMbiBclRsXhn07kzG9uCnamSp5cbbfhduP+/kn0KpaTpO/0+qjY+m4DVBIETHCbbb+cLbl2KaId7yk5rjxVnutaOTRt6rK6lydcoyy4ltfi74NWVagZa6CRB8LWVviMOWN7xEfpgC39tlzlDGRsYW/FY59SNTi4iAJPDlfpb0TmyrljUVKk/ni2WH47sg5jQCHXBIuBwi6jfg2YtgZ3XVGg9zZ5bM6qZ48tII81GfhjUg6oYJiLkjbfhso2YYadJbqYWGxG48FtCL73R8x1TqWPLH0oq+bbK3MvZh7JdSPatG4HvtPJzd/36BUzKJJgAkrtu2GIcGVH9nigP6Ncd0VhwZVjY2if9GM7MKoaXVabXYgVBRjTpJgapfG5vuuqOSVc8s8B40+Ucq7CPH5Xei1Qu8o1mVJLYMGDF4PpcdVrxORtqAkNaCeMC/j9Vb1flGaXu2vg4ZZVjj8qcwatMAGD0OyrlqnZbJjljdSMIpGEwD6phgk7ngAOZJsFKxXs/Wpt1ObbmCD5mFDkk6stHBklFzjFtLzRXLCIrGIREQBERAEREBmUBWEQHU5S7+gCLkSbWIu7iepCssM7VUgknaT9+a4/B40sMDbkujp4yDPNcOaDTb+T7HpWrjJRW6ttfiL/NMMwWpkkAbuAHwkhUFPDPud9zc3PGVIrZxDNPkpuAxwZcgHylc97Uey1DNNe63Ffvyc9jpB73qsYWo1pAkHj9hWWMYKgLTs425jqpWA9nGFpAAAAuTufPcraMlsPNnpcn9Q5RapfP8ABGq5odMSqwYkCoSFLzLK9M6TccOBVTSwz3OholIQjyzLVZ8ylGO37UXuHzLuwDE7rziavddxsVAfg6jLx6Jhqu5J4QqOC7pnUtXlr08kab8vgzQxQbYLa7HTtuqjFukhrblSaDS0XifELZ4k/ceTHqfpy9Ful2sCQtuKxJpBhInWCbHaDC1PrAe85o6C5W/2hw2ilTkd7W9p6Q2k6I/5K8Y+5Wjg1GqWxxxSZtwHtY2mILC4fpMR87eIW/G5j2rS/CzYS9jo7RgG7gNqjeouOI4rklsoV3McHNJa4EEEGCCOIK29KN2jyt7qmXGSUQ9xe/vQbA7TvP8AGy66vTFhUIdrDTJmIcC2CYmYkWPMKmwFDtafbUmwST2rALahcvpjkRct4Xi20huYED6+C48k/efX9OxYnpKVX3dr88GnL6tJtV1MMdTO9iXsI6g3bbqdlbHujURLf1C48DxHmAoWHphh7w7x38tlPbYlzSQRYtBJH/IgG3RUc3dojL0zTvElKXP/ABr4btL8tFH7SuJpt094O5X2XKVKZaYIIPI7rvvxzGtMhpdyEx5giy2UYrQH9m1vDutAHiYk+crWOfbxRzf6O88U1Psq5X9n9TnPZ7EhjR/lJ6rqqmb03MILRJEA8udouqfGZVSmWd03sIAcbx4X4rVhA6ldwvz3ss505bj1NPDLgxrDJcLyu34znMXlz2ud3HgSYlrhbgbjkoZC+pZYWOBdUfBgnYmTy81xHtXg2sqywd10nzET8wunFn3umfP9Q6V/TQ9SMrXniu5RoiLpPDCIiAIiIAsgLCmswEtBB3+fJQ3QN2Hy7SQSfBSjtCi0C9ohwlvAjh+6kPxBgSAT+q4J8eB9FjLk7tFl23Fk7A5XrYXEy4+506+K0VC6mYJKk4DEnRP6bHpy8jzXo41jzDh99Oawd27Po4LF6cXGVS/O5CoYyX78PorZmakNVI4AvJZMDb6r3+NcOA9I+AsplBMph1k8Sau/qWFfHFwk24cFKyak0Aep+aq8O41DqeegWw4stN1lKPhHdp9TTWWfamrLnMsYxzhoBENAM3k8TtYLnc3qMY4Q03E2O3D9l6fm7ADuT5qmrYnU+Tta3TktsONp2zy+q6+GTEoxabvw74+pbYdjaY1n76BVraWqXOkDew6/K6wwOquAAJ6ATAW/GtLG6SCJ5jkujs68nzG2bW6n9zfluWsqVWMBklzQb7CbzblKt85p9vQqvBmMU4g8Iey3/gFqyXBik3tX2JboY47395wHGBYdSvWGxFMg0Q3s6byJOoucHCYe4zBMm8AcVjNvda8fjNlGocvv+I5evhy3deA1WZyc9uaZO3vcfQ8fFdTluRM0khg7sGdMkcjJ2vCvPPGNI7tF0rLqoudpJeWQqLOz7Om0n+kLgGIqGHPMjczDfBoV7RY1wLi3Q4y2dMB5I7w2iYIkD9QKqKuDioSDuZPieN+al4dzpBBcSNuInbYrgnJN2fVYNA8eJQila/8Af8Fb2jtekmdIDQTvAFp++C6HJMOaltQAuQNQaNpPSfmqnMsG5vfIg7kfRRmYq038lEvcdOKCwxcHxXZ9+CwzegzUS0zzgblQKNfgvGKxUUzG52ImRz/dVdCs4GB8lpDG65ObLro48i2K7Lpz7jqY+/vgp2OdSLGhkk21SBE8he/Bc7rfPenzVjhq7eNzy+qlxa7FoapSvffPg8UKhbIcQFS+0GLa9zQ06tIMkbSYsPRS8/pxTDiZJdb0JMeo9Vz8rqxY4/rR8z1HWZqeml2RhERdB4gREQBERAe2UiRIExupGCxWgwdj8F5wGK0Ok7bFXeKwjHibEG4IVJPwyrZpEG4Xl7zECI32BWr8A5vuOtyK8l9Tk1Z0aYZrHLcz2yo4OBmOG1o4yOIW0ydmjxA+4XhjnOBDyJ4AALJoGJFhz29VB6kJxnHciK9xDrTI9V6qYlxHAHmAP9LNBwdMG4+PULYcMdlI4cbvgiYTMXUyeIO4M+oI2WcRmAdsD5lRsUyHuHIrWFrtT5PPWecVtT4JmX4A1XQLDiVfu9jRpnveNvkoeRYlrGT/AHX+ELp3e0r3sDNXdAIAjYEzb1XHmySUvhH1PTNDpcmBOaUpPvb7fYiZPgGgaRtxPPxVnmWHohjdHecZ1S2wI233VDSqkAiRbrc+AUjA4gutfzHDnYwuNqfMke1DPijtw1S+K4+KKvP61QuZAOloAEC3KLKXhMla65bJPU/IK/r4FraXaSLnSBqEzAO3KDv4qroYw03giDF4Nx5hbvK6SOPF0jT48ssz93wn2X9/gjYuk6k4NcCIFgZ224+CnUZdTm4bsYIA5X+ex2Vdnr3udrdJJuTwubD4GyhYfEv2BhTt8mTzqLeKCpX4X8FhXqabH5zPmrDB5g1gn781BxlBhpNI1axdxJEeDQBYARuoFLGCC3Y8HDcLN41PsdU9VPCqku/azpMbjziCCTJgNERwEDbyUPLcOzXDnBjbyYJ+AWjDsfoJaTy1Hh05+a0YepBg7SoUWr5N1qFti5RpVwTM0osAJbJHH9j0VXlYBfJ34KXnNTSyGmzxc7WBAtfieJ5FVFGu1m7xPCL/ACXRGLcTx82sx+upPhL5o6/8TT7NzSyXbA2tzsR4XVVXymsRro0tbI70G4Im5aLxHHbdV3/W2NEnvHkP52VXWzqo6prmOQ4ADgpxYp3bMupdSwvHtxP3N3aJeOyfFPI1N1coIi97KDjsrdRgVIDjfSCCR/lFh81aZbnbS7vvdTJ/M33Z4am2Edfmt+Y+znaDtKV3buDbscebSPcJ5OAvsupNrhnzM/d7u7OXRbKtBzfeaR4iFrWhiEREAREQBWGXZlo7rrt+X8KvRQ1ZDVnVsaHCQbLxUwsjgucoYlzDLTCmNzx/9p8v5WTg/BXaTcRh4Cqn1i50SYNv5Xt1epVMb9NgpuFycSNRk9OCle3uT2I+Ay5zu8Rbh1/hWdVwa0lx2H2FBr5rUs9rjBsWm4DhuADsDuPHoozQ+sbm3wHgEab5Y+5Ee6TK9U6DjsOd+Frm6t6GAa0zuevBZx1QNpkAQDYDxU+orpDcU9OqWmyt8srOqGwsNz9+CpFZ5NmHZy07O38g4D/yKZFaO7R5ZQyx5pWdPQoNh0xqjlcqDSrzYfP5re7EzdrpJ6DjyO6qqwIkhcMY3wfXZs7ilKq8cFqx5Fp/jpPFMbRMAgbD16j4+irsGXPcL/wuoxeNNXs2mO60NB6AQAT0AUNUzfFl9WC3NqK8s5apj3Obp4civOHrgWNuqsXhrHEi3eI2m/8AtK+Ca4baTx5ei0tdjg9PJuclK2kRPxxbOoja0LVgRJmyxQwOpsyFltDSJ67eM9OnxCvtXZHM8k4uMsvKL6lijoDBsP3UDGtZrEyTAnaJk2UejinARYTtJHwtfzUjHQWNFp3J2Jt68VnDG4ys6dTr45sDVVXJDqv1G95gHeNMxA8lFwuV0zcuJm4ER6qdh2X8L/7Va3EGnUczcT3R8YnzXSm6pHx+bM8stxOdllPgFWYvLYu1equaE2aI++S1VMwqHp5fVWipIyVkJSsHmT6c6XETuJUYlYWtF7JWNx7qpBdJPUyoqIgCIiAIiIAvTWkmBcryrn2f7Mkhxh3DkR4dCok6VkMgMy15ExHiYUmhlH6j5D6q7dgiZWGYE8bLneRspuZro0mNENHwStV0NJ6KRUotYJVLXqmqYFmD4/woSvlkGnLKOou1juHczEHhHWbeasqZZHcG3Dl0ICi48hlPTxMegv8ARbRgBUaDEEi5HP8AdWk7Vsl8nvEYgNEk+X0CpcXii88gNgsYugWOIdcjjz6rStYRSLJBZlYRXLG+ljXN2K30MwM9+7TyFx1HhZQUVdqNfVnVWy/p4j8wi+8bePTwVlQxIIAMc5XLYbFlnUcQePBSTmQkQCPOVhPDzaPX0vUVGO3J2+DpcaGOg05YYEyZkxBJ8VHpyQWuNtuSq25u0DienFeBmzeM81ksU/J6WTqGmSW3v8Xx+5OqNFI7CBck/f3Kqq2c1CdxHAaRZR8Xiy89OH18VHXVGFdz53PqXN+3hEwZtVmdXwHwtZS8vJfLnGSbXVQrjLT3Nvvmk1wcc5NrllnRMAzxVDiWa6phXNeuGtPQKDgKPHiblZxdcmaNjS0ODTvAk8z18fqt7sPPXwVfiSDWIOxgH9it5rmnZ9xwcOPQ9VLRNEfFYLlCriFfOxbTxBVZjdJu0j6q8W+zESGiItC4REQBERAFkGFhEBbYT2jqMEOAeOE7jz4qf/8ApwbNpmeF/muaV1luEGmZEnf6LKcY96KtI9VatSr71hwaNvM8VKo4UNEngvTqjKYuQqjMM1LxpG3HqqJORWrNeIq9pV6bDwC6DAt7olc7lzJf5LpsLSgQeH3+yZeOBIpvaKmA5p5j91TqXmeJ11XEbbDysoi2iqVF12CIisSEREAREQBERAEREAVtlJEc4PoqlWeW12sY4nnYc1WatES7G/MKmzf1fJSMGyxPIKuwjy95c776K31aWT0lYyVcFGUtW9c/5fL/AErOowObB4qmwtT+oD1V1KtPiiZFBVplpIPBeFYZtTgg891XrVO1ZZBERSSEREAREQBERAFkOhYRAZLpWERAbcNiSx2obqZic6e9umwnePkq5FDim7ZFIIiKSQiIgCIiAIiIAiIgCIiALMrCICflosfGFIzPF9zSNz8vuFEwGKDA6f8Ae9vio1WqXGSs9tysrXJ5BV7haoe0Gb8VQr0x5G1laUbJassM6I1AA8FWrLnTusKUqVBBERSS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AutoShape 4" descr="data:image/jpeg;base64,/9j/4AAQSkZJRgABAQAAAQABAAD/2wCEAAkGBhQSERUUExQVFBUWGBgXFRgYFRcaGBcZGhgXFRoVFhcXGyYeGBojHRYVHy8gIycpLCwsGB4xNTAqNSYrLCkBCQoKDgwOGg8PGikkHyQsLCwsKiwpLCwsNTUpKSwqLCwqLCwsLCwpLCkqKSwpLCwsLCwpLCwsLCwsLCwpLCwsKf/AABEIAMMBAgMBIgACEQEDEQH/xAAbAAEAAgMBAQAAAAAAAAAAAAAABAUBAwYCB//EADsQAAEDAgQDBQYFBAEFAQAAAAEAAhEDIQQFEjFBUWETInGBkQYyobHR8BRCUsHhI2Jy8YIVkrLS8hb/xAAaAQEAAwEBAQAAAAAAAAAAAAAAAQIDBAUG/8QALxEAAgIBAwMDAwMDBQAAAAAAAAECEQMEEiEFMUETIlFhcfAygbEU0eEVI0KRof/aAAwDAQACEQMRAD8A+GoiygMLJCwt7cC8izSUBoWynQLthK9Owrxu13oVc5Jgg6m47GfkBZVlKlZD4KIsIMcVMdgxHVTsywYADrd0ieoVs7BtLQ4QQRI5Gdlm58WijkcxQwZcDvyWz/pD4BsASAJMbq/wbGB9RhiWukdW7gjnx9Vt9qKMYSmWiBrnbo4BN7ui0bbZz59nK/5WF/8Ajcg7QRuo1bKqzPepPb4sd9FKx+ZVGvlr3N1Na4w4i7mguPmSSolPMajTIqPB/wAirrd9DR0R4WFaNx7Ktq4g8KjQNX/MCzh8Vpx2UPpAOI1MPuvbdp8+B6G6tfhkUQURFJAREQGQFa0cvbDdQvxuomX0JdJ/Lfz4K2p+998OKynKuEVkyJjcuaKZc0GR14cd/JVK6HGOim6eUeq55Wg7QiERFcsEREAREQBERAEREAREQBERAFKoZhUbsfgCtNBoLgDYTdW/4cN90QFWTSIcqPOH9o6jDdoPwVtgfacPOktg9ePgVW9gDZwnyULG4HRDmzv6HhCz9sgpnU16NF7TILZ6/Wyi4PBVaYhp7Sn6kA/pIKg5bWqPnU6Q3fbfl16/cWGU4fS1+gmXPAFzOw+puqP28Ebk+KMZRhS6q9z2d62kWl07knewG0AKyzXD9thnUWNh9MBwbMyAZMesKa7G0sPTcHva6qWmXCAQ3iBz6mLqDUzRtPElgjuloHONAB9b+pWW9ydr8o6scYJOyjzTIwKpBJ7rWNsOTGiVDdk7J950eXzXdZ1Rptrw9o7x96L/AO7Qq7HezzTJpPEf3bTvaP5V4zbSIy46k6KOixosACOIhbjmopG7ywRp0Q17CBwdSNvktFXJsXs0NIJgaXD4EwqatldUGHNM+IP7q6gn3Zlyi4qZVSxDS+kWU3/pBOh3/F3epnpcKjxeBfSMPbHxB8CLFTaGV1qemoIYfygmCd/K/JXuCxQrMIe0Ts9sbcjdX3bfqiJWuWcapGFwheeQ4/wrmnkugk23gaoBH3e/SVIOHdsd+UI8nhEPgispAAADotzacD757L2W6RyULF5oGyGg6uZFh9Vkk5GdWa83xdtA8TfboqhenOJMleV0pUqLpUERFJIREQBERAEREAREQBERAEREB7pUi4wBKs6DntABGrzuo2XYsMJDhY8eR+itGVGHiPX6rKbfajOVhmaMb7wIPIheTX7UOGkNEWtcTsfHfy5ysVezqWadR3FrSL3PKy15Ye47nqv8P5VaSVkeDdkZ/pOHHUZ9B/KvMqaWNJPec93cHKbFx6CDHlyKpcipTWfT2B708gNz6FXlDFNFVj4gPxFKkwfpY0O/92ys8j5Z14Eovc/2OJrv1VD1d+6mZ3ij+LqvBgio6CLEQYEHyUenhiMQGHcVA0/90LVi6uqo93NxPqSV0ruUuo19T6F7RF2Jo6qd3AMqNA4gtEgdbfBcbRz1zSJm3CfmFf8As5iScPqJiJpjiSB3reAcAvOa5TRqkOJLHn3jbvHmZtPguTG4wbhI9ZaLNqMfrQXH14Izs+L2jSbxuTHjK04jtx3jTbfry4XWKPs85ru69hHJ0ieh5Fenshzml2kjdpMx1H6h1C0TjfBz5dLmxL/cjX8ECviqryLEadrgwr7LsEXURVF3sOmrH5mO2d1LT8iqrEVnAQ19MHrIPlI0rofZep3mMOz26HCeMCD6iPNTkaUbRzRVumUuPywGpqkiYJAt0k9SpNGhLTN9IBAN+IG+43VnVoBr3UqogaiGv/SdhPQwFDq0XU3FruUW4g7Ecxx8lndqjCScWRquEaWyRPPiB1lajhWusQCPl4FbpXkOhWVmdkR2RMnj6qNWyZs2JHRXrDIIWkgclZyaFnOVcqcNr/fVavwD/wBJ+C6OqQATFuJhUWPx+uA2QBPHfyCvGTZYhFYRFqSEREAREQBERAEREAREQBScLhC/oBx/ZRl0mW4SabYHP5m6zyS2qy8MWTK9uKLb+hpw1EMMDgJ8Sf8A5WnBv01HsPEyPvwPwU+lg3B79UNbaCTvANhF58lDxQpMqBxNTVYjS1oHLdxvtyWadlZafJB7Zqn9eCXVcaNF1Qe/VcKbTH5Wd50eJLG+RUnN6wa6iJANIh55B50uPjEAeSm4nE0gNQBf2DYaDt2nvE9SC4+g5LmcPjK1V8Ah0mTqDS0f9wMBVir5fg6Y4+0Fy32rn8tlhXy4vxfbNjs6jjVa4bXcSWjqHSI8FOPsU009UuHWR9Ew1J7XAO0xcjS3SOHDntformk/tB7zjyAJt5LCeaSapn1mi6Xi9JrLH3eb8fYq6JazRTHusAHU8ST4kk+anVsa0i7Q6xDSZlu20G/htdV2Z4R1NxJn74qEzGLL3PlHoxliwxWKa4XYtW1gCJFh/JBVVm+HFZ7TtpbBjiNx+6s8LRLlNxmVFlMOIs7bhPAwphNx5NdRpceohTrmuPtyjnaWXtLNO4+X0VhkmDbS4k3Dmg2g8gRvw5KxynLiWPeCIbDYkTcctz4qMHMa7vN1C9gYvwupeSXzwzjh0zTtbtitd14LbNQ2vMzSrEaS12ziBYTaDA48uG6qsMe3Z2NWadVs9lUO0/pdzaTFvMKPXpuqNcGGDpLpvbR39U8IhTH4nU81DLpcSZB7w1HY8bcQfQq0Je2z5/qWiUNT6WJfq5o5HFY+rSeadRoDmmHCPv1WBnv9nxXU5zlrcW1rgC17BGskHU3g1wtJHPxsuHxOGNNxa4QR9yOi7IShNcHmarQZtLXqxpM6TKczbUJFwQJvFxsqrF544yGjSJsb6rfBVtKqWmQYP2F4V1BJnEuDbVxLne8SVrlYRXAREQBERAEREAREQBERAERZAQEnAYU1HgAW3PQcV3eTV6TSDUBc0flFj/C5nLi1rYEHn1KxVxbWO96enI9YXJli5vjwe10jqGPTucZr9Xk6bM6tN3uiBxXOPwWuow8Bc+V/ipeFq9q2xsbAj0W9mWmkdIk+JE81hCTgn8nuazTR1ubDlS9i7vy/NfnyTMLl8t0gWMkzxJuSVHpZc2kToHjBlSfxTo7x0t2IHLyXrtmyANtz13VLbXLPXjDDGS2wSa7ccjFYlmhguH6iTwtA0mfGZ8lGw2New6mvIJ4iAfhsoebsDSNJvElQqdclX2ccHny1O3K9655LbE4+feJPiZWvB4JgaSeRP+l5oZI6owucdIAtzJ4W5KNh6snT6qqjS4Zq8znNOcfFRJNHEmIE9QN1I/EuIAJJjYSTE9OCYXJHVJ7MO1RMbiBclRsXhn07kzG9uCnamSp5cbbfhduP+/kn0KpaTpO/0+qjY+m4DVBIETHCbbb+cLbl2KaId7yk5rjxVnutaOTRt6rK6lydcoyy4ltfi74NWVagZa6CRB8LWVviMOWN7xEfpgC39tlzlDGRsYW/FY59SNTi4iAJPDlfpb0TmyrljUVKk/ni2WH47sg5jQCHXBIuBwi6jfg2YtgZ3XVGg9zZ5bM6qZ48tII81GfhjUg6oYJiLkjbfhso2YYadJbqYWGxG48FtCL73R8x1TqWPLH0oq+bbK3MvZh7JdSPatG4HvtPJzd/36BUzKJJgAkrtu2GIcGVH9nigP6Ncd0VhwZVjY2if9GM7MKoaXVabXYgVBRjTpJgapfG5vuuqOSVc8s8B40+Ucq7CPH5Xei1Qu8o1mVJLYMGDF4PpcdVrxORtqAkNaCeMC/j9Vb1flGaXu2vg4ZZVjj8qcwatMAGD0OyrlqnZbJjljdSMIpGEwD6phgk7ngAOZJsFKxXs/Wpt1ObbmCD5mFDkk6stHBklFzjFtLzRXLCIrGIREQBERAEREBmUBWEQHU5S7+gCLkSbWIu7iepCssM7VUgknaT9+a4/B40sMDbkujp4yDPNcOaDTb+T7HpWrjJRW6ttfiL/NMMwWpkkAbuAHwkhUFPDPud9zc3PGVIrZxDNPkpuAxwZcgHylc97Uey1DNNe63Ffvyc9jpB73qsYWo1pAkHj9hWWMYKgLTs425jqpWA9nGFpAAAAuTufPcraMlsPNnpcn9Q5RapfP8ABGq5odMSqwYkCoSFLzLK9M6TccOBVTSwz3OholIQjyzLVZ8ylGO37UXuHzLuwDE7rziavddxsVAfg6jLx6Jhqu5J4QqOC7pnUtXlr08kab8vgzQxQbYLa7HTtuqjFukhrblSaDS0XifELZ4k/ceTHqfpy9Ful2sCQtuKxJpBhInWCbHaDC1PrAe85o6C5W/2hw2ilTkd7W9p6Q2k6I/5K8Y+5Wjg1GqWxxxSZtwHtY2mILC4fpMR87eIW/G5j2rS/CzYS9jo7RgG7gNqjeouOI4rklsoV3McHNJa4EEEGCCOIK29KN2jyt7qmXGSUQ9xe/vQbA7TvP8AGy66vTFhUIdrDTJmIcC2CYmYkWPMKmwFDtafbUmwST2rALahcvpjkRct4Xi20huYED6+C48k/efX9OxYnpKVX3dr88GnL6tJtV1MMdTO9iXsI6g3bbqdlbHujURLf1C48DxHmAoWHphh7w7x38tlPbYlzSQRYtBJH/IgG3RUc3dojL0zTvElKXP/ABr4btL8tFH7SuJpt094O5X2XKVKZaYIIPI7rvvxzGtMhpdyEx5giy2UYrQH9m1vDutAHiYk+crWOfbxRzf6O88U1Psq5X9n9TnPZ7EhjR/lJ6rqqmb03MILRJEA8udouqfGZVSmWd03sIAcbx4X4rVhA6ldwvz3ss505bj1NPDLgxrDJcLyu34znMXlz2ud3HgSYlrhbgbjkoZC+pZYWOBdUfBgnYmTy81xHtXg2sqywd10nzET8wunFn3umfP9Q6V/TQ9SMrXniu5RoiLpPDCIiAIiIAsgLCmswEtBB3+fJQ3QN2Hy7SQSfBSjtCi0C9ohwlvAjh+6kPxBgSAT+q4J8eB9FjLk7tFl23Fk7A5XrYXEy4+506+K0VC6mYJKk4DEnRP6bHpy8jzXo41jzDh99Oawd27Po4LF6cXGVS/O5CoYyX78PorZmakNVI4AvJZMDb6r3+NcOA9I+AsplBMph1k8Sau/qWFfHFwk24cFKyak0Aep+aq8O41DqeegWw4stN1lKPhHdp9TTWWfamrLnMsYxzhoBENAM3k8TtYLnc3qMY4Q03E2O3D9l6fm7ADuT5qmrYnU+Tta3TktsONp2zy+q6+GTEoxabvw74+pbYdjaY1n76BVraWqXOkDew6/K6wwOquAAJ6ATAW/GtLG6SCJ5jkujs68nzG2bW6n9zfluWsqVWMBklzQb7CbzblKt85p9vQqvBmMU4g8Iey3/gFqyXBik3tX2JboY47395wHGBYdSvWGxFMg0Q3s6byJOoucHCYe4zBMm8AcVjNvda8fjNlGocvv+I5evhy3deA1WZyc9uaZO3vcfQ8fFdTluRM0khg7sGdMkcjJ2vCvPPGNI7tF0rLqoudpJeWQqLOz7Om0n+kLgGIqGHPMjczDfBoV7RY1wLi3Q4y2dMB5I7w2iYIkD9QKqKuDioSDuZPieN+al4dzpBBcSNuInbYrgnJN2fVYNA8eJQila/8Af8Fb2jtekmdIDQTvAFp++C6HJMOaltQAuQNQaNpPSfmqnMsG5vfIg7kfRRmYq038lEvcdOKCwxcHxXZ9+CwzegzUS0zzgblQKNfgvGKxUUzG52ImRz/dVdCs4GB8lpDG65ObLro48i2K7Lpz7jqY+/vgp2OdSLGhkk21SBE8he/Bc7rfPenzVjhq7eNzy+qlxa7FoapSvffPg8UKhbIcQFS+0GLa9zQ06tIMkbSYsPRS8/pxTDiZJdb0JMeo9Vz8rqxY4/rR8z1HWZqeml2RhERdB4gREQBERAe2UiRIExupGCxWgwdj8F5wGK0Ok7bFXeKwjHibEG4IVJPwyrZpEG4Xl7zECI32BWr8A5vuOtyK8l9Tk1Z0aYZrHLcz2yo4OBmOG1o4yOIW0ydmjxA+4XhjnOBDyJ4AALJoGJFhz29VB6kJxnHciK9xDrTI9V6qYlxHAHmAP9LNBwdMG4+PULYcMdlI4cbvgiYTMXUyeIO4M+oI2WcRmAdsD5lRsUyHuHIrWFrtT5PPWecVtT4JmX4A1XQLDiVfu9jRpnveNvkoeRYlrGT/AHX+ELp3e0r3sDNXdAIAjYEzb1XHmySUvhH1PTNDpcmBOaUpPvb7fYiZPgGgaRtxPPxVnmWHohjdHecZ1S2wI233VDSqkAiRbrc+AUjA4gutfzHDnYwuNqfMke1DPijtw1S+K4+KKvP61QuZAOloAEC3KLKXhMla65bJPU/IK/r4FraXaSLnSBqEzAO3KDv4qroYw03giDF4Nx5hbvK6SOPF0jT48ssz93wn2X9/gjYuk6k4NcCIFgZ224+CnUZdTm4bsYIA5X+ex2Vdnr3udrdJJuTwubD4GyhYfEv2BhTt8mTzqLeKCpX4X8FhXqabH5zPmrDB5g1gn781BxlBhpNI1axdxJEeDQBYARuoFLGCC3Y8HDcLN41PsdU9VPCqku/azpMbjziCCTJgNERwEDbyUPLcOzXDnBjbyYJ+AWjDsfoJaTy1Hh05+a0YepBg7SoUWr5N1qFti5RpVwTM0osAJbJHH9j0VXlYBfJ34KXnNTSyGmzxc7WBAtfieJ5FVFGu1m7xPCL/ACXRGLcTx82sx+upPhL5o6/8TT7NzSyXbA2tzsR4XVVXymsRro0tbI70G4Im5aLxHHbdV3/W2NEnvHkP52VXWzqo6prmOQ4ADgpxYp3bMupdSwvHtxP3N3aJeOyfFPI1N1coIi97KDjsrdRgVIDjfSCCR/lFh81aZbnbS7vvdTJ/M33Z4am2Edfmt+Y+znaDtKV3buDbscebSPcJ5OAvsupNrhnzM/d7u7OXRbKtBzfeaR4iFrWhiEREAREQBWGXZlo7rrt+X8KvRQ1ZDVnVsaHCQbLxUwsjgucoYlzDLTCmNzx/9p8v5WTg/BXaTcRh4Cqn1i50SYNv5Xt1epVMb9NgpuFycSNRk9OCle3uT2I+Ay5zu8Rbh1/hWdVwa0lx2H2FBr5rUs9rjBsWm4DhuADsDuPHoozQ+sbm3wHgEab5Y+5Ee6TK9U6DjsOd+Frm6t6GAa0zuevBZx1QNpkAQDYDxU+orpDcU9OqWmyt8srOqGwsNz9+CpFZ5NmHZy07O38g4D/yKZFaO7R5ZQyx5pWdPQoNh0xqjlcqDSrzYfP5re7EzdrpJ6DjyO6qqwIkhcMY3wfXZs7ilKq8cFqx5Fp/jpPFMbRMAgbD16j4+irsGXPcL/wuoxeNNXs2mO60NB6AQAT0AUNUzfFl9WC3NqK8s5apj3Obp4civOHrgWNuqsXhrHEi3eI2m/8AtK+Ca4baTx5ei0tdjg9PJuclK2kRPxxbOoja0LVgRJmyxQwOpsyFltDSJ67eM9OnxCvtXZHM8k4uMsvKL6lijoDBsP3UDGtZrEyTAnaJk2UejinARYTtJHwtfzUjHQWNFp3J2Jt68VnDG4ys6dTr45sDVVXJDqv1G95gHeNMxA8lFwuV0zcuJm4ER6qdh2X8L/7Va3EGnUczcT3R8YnzXSm6pHx+bM8stxOdllPgFWYvLYu1equaE2aI++S1VMwqHp5fVWipIyVkJSsHmT6c6XETuJUYlYWtF7JWNx7qpBdJPUyoqIgCIiAIiIAvTWkmBcryrn2f7Mkhxh3DkR4dCok6VkMgMy15ExHiYUmhlH6j5D6q7dgiZWGYE8bLneRspuZro0mNENHwStV0NJ6KRUotYJVLXqmqYFmD4/woSvlkGnLKOou1juHczEHhHWbeasqZZHcG3Dl0ICi48hlPTxMegv8ARbRgBUaDEEi5HP8AdWk7Vsl8nvEYgNEk+X0CpcXii88gNgsYugWOIdcjjz6rStYRSLJBZlYRXLG+ljXN2K30MwM9+7TyFx1HhZQUVdqNfVnVWy/p4j8wi+8bePTwVlQxIIAMc5XLYbFlnUcQePBSTmQkQCPOVhPDzaPX0vUVGO3J2+DpcaGOg05YYEyZkxBJ8VHpyQWuNtuSq25u0DienFeBmzeM81ksU/J6WTqGmSW3v8Xx+5OqNFI7CBck/f3Kqq2c1CdxHAaRZR8Xiy89OH18VHXVGFdz53PqXN+3hEwZtVmdXwHwtZS8vJfLnGSbXVQrjLT3Nvvmk1wcc5NrllnRMAzxVDiWa6phXNeuGtPQKDgKPHiblZxdcmaNjS0ODTvAk8z18fqt7sPPXwVfiSDWIOxgH9it5rmnZ9xwcOPQ9VLRNEfFYLlCriFfOxbTxBVZjdJu0j6q8W+zESGiItC4REQBERAFkGFhEBbYT2jqMEOAeOE7jz4qf/8ApwbNpmeF/muaV1luEGmZEnf6LKcY96KtI9VatSr71hwaNvM8VKo4UNEngvTqjKYuQqjMM1LxpG3HqqJORWrNeIq9pV6bDwC6DAt7olc7lzJf5LpsLSgQeH3+yZeOBIpvaKmA5p5j91TqXmeJ11XEbbDysoi2iqVF12CIisSEREAREQBERAEREAVtlJEc4PoqlWeW12sY4nnYc1WatES7G/MKmzf1fJSMGyxPIKuwjy95c776K31aWT0lYyVcFGUtW9c/5fL/AErOowObB4qmwtT+oD1V1KtPiiZFBVplpIPBeFYZtTgg891XrVO1ZZBERSSEREAREQBERAFkOhYRAZLpWERAbcNiSx2obqZic6e9umwnePkq5FDim7ZFIIiKSQiIgCIiAIiIAiIgCIiALMrCICflosfGFIzPF9zSNz8vuFEwGKDA6f8Ae9vio1WqXGSs9tysrXJ5BV7haoe0Gb8VQr0x5G1laUbJassM6I1AA8FWrLnTusKUqVBBERSS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9" name="AutoShape 6" descr="data:image/jpeg;base64,/9j/4AAQSkZJRgABAQAAAQABAAD/2wCEAAkGBhQSERUUExQVFBUWGBgXFRgYFRcaGBcZGhgXFRoVFhcXGyYeGBojHRYVHy8gIycpLCwsGB4xNTAqNSYrLCkBCQoKDgwOGg8PGikkHyQsLCwsKiwpLCwsNTUpKSwqLCwqLCwsLCwpLCkqKSwpLCwsLCwpLCwsLCwsLCwpLCwsKf/AABEIAMMBAgMBIgACEQEDEQH/xAAbAAEAAgMBAQAAAAAAAAAAAAAABAUBAwYCB//EADsQAAEDAgQDBQYFBAEFAQAAAAEAAhEDIQQFEjFBUWETInGBkQYyobHR8BRCUsHhI2Jy8YIVkrLS8hb/xAAaAQEAAwEBAQAAAAAAAAAAAAAAAQIDBAUG/8QALxEAAgIBAwMDAwMDBQAAAAAAAAECEQMEEiEFMUETIlFhcfAygbEU0eEVI0KRof/aAAwDAQACEQMRAD8A+GoiygMLJCwt7cC8izSUBoWynQLthK9Owrxu13oVc5Jgg6m47GfkBZVlKlZD4KIsIMcVMdgxHVTsywYADrd0ieoVs7BtLQ4QQRI5Gdlm58WijkcxQwZcDvyWz/pD4BsASAJMbq/wbGB9RhiWukdW7gjnx9Vt9qKMYSmWiBrnbo4BN7ui0bbZz59nK/5WF/8Ajcg7QRuo1bKqzPepPb4sd9FKx+ZVGvlr3N1Na4w4i7mguPmSSolPMajTIqPB/wAirrd9DR0R4WFaNx7Ktq4g8KjQNX/MCzh8Vpx2UPpAOI1MPuvbdp8+B6G6tfhkUQURFJAREQGQFa0cvbDdQvxuomX0JdJ/Lfz4K2p+998OKynKuEVkyJjcuaKZc0GR14cd/JVK6HGOim6eUeq55Wg7QiERFcsEREAREQBERAEREAREQBERAFKoZhUbsfgCtNBoLgDYTdW/4cN90QFWTSIcqPOH9o6jDdoPwVtgfacPOktg9ePgVW9gDZwnyULG4HRDmzv6HhCz9sgpnU16NF7TILZ6/Wyi4PBVaYhp7Sn6kA/pIKg5bWqPnU6Q3fbfl16/cWGU4fS1+gmXPAFzOw+puqP28Ebk+KMZRhS6q9z2d62kWl07knewG0AKyzXD9thnUWNh9MBwbMyAZMesKa7G0sPTcHva6qWmXCAQ3iBz6mLqDUzRtPElgjuloHONAB9b+pWW9ydr8o6scYJOyjzTIwKpBJ7rWNsOTGiVDdk7J950eXzXdZ1Rptrw9o7x96L/AO7Qq7HezzTJpPEf3bTvaP5V4zbSIy46k6KOixosACOIhbjmopG7ywRp0Q17CBwdSNvktFXJsXs0NIJgaXD4EwqatldUGHNM+IP7q6gn3Zlyi4qZVSxDS+kWU3/pBOh3/F3epnpcKjxeBfSMPbHxB8CLFTaGV1qemoIYfygmCd/K/JXuCxQrMIe0Ts9sbcjdX3bfqiJWuWcapGFwheeQ4/wrmnkugk23gaoBH3e/SVIOHdsd+UI8nhEPgispAAADotzacD757L2W6RyULF5oGyGg6uZFh9Vkk5GdWa83xdtA8TfboqhenOJMleV0pUqLpUERFJIREQBERAEREAREQBERAEREB7pUi4wBKs6DntABGrzuo2XYsMJDhY8eR+itGVGHiPX6rKbfajOVhmaMb7wIPIheTX7UOGkNEWtcTsfHfy5ysVezqWadR3FrSL3PKy15Ye47nqv8P5VaSVkeDdkZ/pOHHUZ9B/KvMqaWNJPec93cHKbFx6CDHlyKpcipTWfT2B708gNz6FXlDFNFVj4gPxFKkwfpY0O/92ys8j5Z14Eovc/2OJrv1VD1d+6mZ3ij+LqvBgio6CLEQYEHyUenhiMQGHcVA0/90LVi6uqo93NxPqSV0ruUuo19T6F7RF2Jo6qd3AMqNA4gtEgdbfBcbRz1zSJm3CfmFf8As5iScPqJiJpjiSB3reAcAvOa5TRqkOJLHn3jbvHmZtPguTG4wbhI9ZaLNqMfrQXH14Izs+L2jSbxuTHjK04jtx3jTbfry4XWKPs85ru69hHJ0ieh5Fenshzml2kjdpMx1H6h1C0TjfBz5dLmxL/cjX8ECviqryLEadrgwr7LsEXURVF3sOmrH5mO2d1LT8iqrEVnAQ19MHrIPlI0rofZep3mMOz26HCeMCD6iPNTkaUbRzRVumUuPywGpqkiYJAt0k9SpNGhLTN9IBAN+IG+43VnVoBr3UqogaiGv/SdhPQwFDq0XU3FruUW4g7Ecxx8lndqjCScWRquEaWyRPPiB1lajhWusQCPl4FbpXkOhWVmdkR2RMnj6qNWyZs2JHRXrDIIWkgclZyaFnOVcqcNr/fVavwD/wBJ+C6OqQATFuJhUWPx+uA2QBPHfyCvGTZYhFYRFqSEREAREQBERAEREAREQBScLhC/oBx/ZRl0mW4SabYHP5m6zyS2qy8MWTK9uKLb+hpw1EMMDgJ8Sf8A5WnBv01HsPEyPvwPwU+lg3B79UNbaCTvANhF58lDxQpMqBxNTVYjS1oHLdxvtyWadlZafJB7Zqn9eCXVcaNF1Qe/VcKbTH5Wd50eJLG+RUnN6wa6iJANIh55B50uPjEAeSm4nE0gNQBf2DYaDt2nvE9SC4+g5LmcPjK1V8Ah0mTqDS0f9wMBVir5fg6Y4+0Fy32rn8tlhXy4vxfbNjs6jjVa4bXcSWjqHSI8FOPsU009UuHWR9Ew1J7XAO0xcjS3SOHDntformk/tB7zjyAJt5LCeaSapn1mi6Xi9JrLH3eb8fYq6JazRTHusAHU8ST4kk+anVsa0i7Q6xDSZlu20G/htdV2Z4R1NxJn74qEzGLL3PlHoxliwxWKa4XYtW1gCJFh/JBVVm+HFZ7TtpbBjiNx+6s8LRLlNxmVFlMOIs7bhPAwphNx5NdRpceohTrmuPtyjnaWXtLNO4+X0VhkmDbS4k3Dmg2g8gRvw5KxynLiWPeCIbDYkTcctz4qMHMa7vN1C9gYvwupeSXzwzjh0zTtbtitd14LbNQ2vMzSrEaS12ziBYTaDA48uG6qsMe3Z2NWadVs9lUO0/pdzaTFvMKPXpuqNcGGDpLpvbR39U8IhTH4nU81DLpcSZB7w1HY8bcQfQq0Je2z5/qWiUNT6WJfq5o5HFY+rSeadRoDmmHCPv1WBnv9nxXU5zlrcW1rgC17BGskHU3g1wtJHPxsuHxOGNNxa4QR9yOi7IShNcHmarQZtLXqxpM6TKczbUJFwQJvFxsqrF544yGjSJsb6rfBVtKqWmQYP2F4V1BJnEuDbVxLne8SVrlYRXAREQBERAEREAREQBERAERZAQEnAYU1HgAW3PQcV3eTV6TSDUBc0flFj/C5nLi1rYEHn1KxVxbWO96enI9YXJli5vjwe10jqGPTucZr9Xk6bM6tN3uiBxXOPwWuow8Bc+V/ipeFq9q2xsbAj0W9mWmkdIk+JE81hCTgn8nuazTR1ubDlS9i7vy/NfnyTMLl8t0gWMkzxJuSVHpZc2kToHjBlSfxTo7x0t2IHLyXrtmyANtz13VLbXLPXjDDGS2wSa7ccjFYlmhguH6iTwtA0mfGZ8lGw2New6mvIJ4iAfhsoebsDSNJvElQqdclX2ccHny1O3K9655LbE4+feJPiZWvB4JgaSeRP+l5oZI6owucdIAtzJ4W5KNh6snT6qqjS4Zq8znNOcfFRJNHEmIE9QN1I/EuIAJJjYSTE9OCYXJHVJ7MO1RMbiBclRsXhn07kzG9uCnamSp5cbbfhduP+/kn0KpaTpO/0+qjY+m4DVBIETHCbbb+cLbl2KaId7yk5rjxVnutaOTRt6rK6lydcoyy4ltfi74NWVagZa6CRB8LWVviMOWN7xEfpgC39tlzlDGRsYW/FY59SNTi4iAJPDlfpb0TmyrljUVKk/ni2WH47sg5jQCHXBIuBwi6jfg2YtgZ3XVGg9zZ5bM6qZ48tII81GfhjUg6oYJiLkjbfhso2YYadJbqYWGxG48FtCL73R8x1TqWPLH0oq+bbK3MvZh7JdSPatG4HvtPJzd/36BUzKJJgAkrtu2GIcGVH9nigP6Ncd0VhwZVjY2if9GM7MKoaXVabXYgVBRjTpJgapfG5vuuqOSVc8s8B40+Ucq7CPH5Xei1Qu8o1mVJLYMGDF4PpcdVrxORtqAkNaCeMC/j9Vb1flGaXu2vg4ZZVjj8qcwatMAGD0OyrlqnZbJjljdSMIpGEwD6phgk7ngAOZJsFKxXs/Wpt1ObbmCD5mFDkk6stHBklFzjFtLzRXLCIrGIREQBERAEREBmUBWEQHU5S7+gCLkSbWIu7iepCssM7VUgknaT9+a4/B40sMDbkujp4yDPNcOaDTb+T7HpWrjJRW6ttfiL/NMMwWpkkAbuAHwkhUFPDPud9zc3PGVIrZxDNPkpuAxwZcgHylc97Uey1DNNe63Ffvyc9jpB73qsYWo1pAkHj9hWWMYKgLTs425jqpWA9nGFpAAAAuTufPcraMlsPNnpcn9Q5RapfP8ABGq5odMSqwYkCoSFLzLK9M6TccOBVTSwz3OholIQjyzLVZ8ylGO37UXuHzLuwDE7rziavddxsVAfg6jLx6Jhqu5J4QqOC7pnUtXlr08kab8vgzQxQbYLa7HTtuqjFukhrblSaDS0XifELZ4k/ceTHqfpy9Ful2sCQtuKxJpBhInWCbHaDC1PrAe85o6C5W/2hw2ilTkd7W9p6Q2k6I/5K8Y+5Wjg1GqWxxxSZtwHtY2mILC4fpMR87eIW/G5j2rS/CzYS9jo7RgG7gNqjeouOI4rklsoV3McHNJa4EEEGCCOIK29KN2jyt7qmXGSUQ9xe/vQbA7TvP8AGy66vTFhUIdrDTJmIcC2CYmYkWPMKmwFDtafbUmwST2rALahcvpjkRct4Xi20huYED6+C48k/efX9OxYnpKVX3dr88GnL6tJtV1MMdTO9iXsI6g3bbqdlbHujURLf1C48DxHmAoWHphh7w7x38tlPbYlzSQRYtBJH/IgG3RUc3dojL0zTvElKXP/ABr4btL8tFH7SuJpt094O5X2XKVKZaYIIPI7rvvxzGtMhpdyEx5giy2UYrQH9m1vDutAHiYk+crWOfbxRzf6O88U1Psq5X9n9TnPZ7EhjR/lJ6rqqmb03MILRJEA8udouqfGZVSmWd03sIAcbx4X4rVhA6ldwvz3ss505bj1NPDLgxrDJcLyu34znMXlz2ud3HgSYlrhbgbjkoZC+pZYWOBdUfBgnYmTy81xHtXg2sqywd10nzET8wunFn3umfP9Q6V/TQ9SMrXniu5RoiLpPDCIiAIiIAsgLCmswEtBB3+fJQ3QN2Hy7SQSfBSjtCi0C9ohwlvAjh+6kPxBgSAT+q4J8eB9FjLk7tFl23Fk7A5XrYXEy4+506+K0VC6mYJKk4DEnRP6bHpy8jzXo41jzDh99Oawd27Po4LF6cXGVS/O5CoYyX78PorZmakNVI4AvJZMDb6r3+NcOA9I+AsplBMph1k8Sau/qWFfHFwk24cFKyak0Aep+aq8O41DqeegWw4stN1lKPhHdp9TTWWfamrLnMsYxzhoBENAM3k8TtYLnc3qMY4Q03E2O3D9l6fm7ADuT5qmrYnU+Tta3TktsONp2zy+q6+GTEoxabvw74+pbYdjaY1n76BVraWqXOkDew6/K6wwOquAAJ6ATAW/GtLG6SCJ5jkujs68nzG2bW6n9zfluWsqVWMBklzQb7CbzblKt85p9vQqvBmMU4g8Iey3/gFqyXBik3tX2JboY47395wHGBYdSvWGxFMg0Q3s6byJOoucHCYe4zBMm8AcVjNvda8fjNlGocvv+I5evhy3deA1WZyc9uaZO3vcfQ8fFdTluRM0khg7sGdMkcjJ2vCvPPGNI7tF0rLqoudpJeWQqLOz7Om0n+kLgGIqGHPMjczDfBoV7RY1wLi3Q4y2dMB5I7w2iYIkD9QKqKuDioSDuZPieN+al4dzpBBcSNuInbYrgnJN2fVYNA8eJQila/8Af8Fb2jtekmdIDQTvAFp++C6HJMOaltQAuQNQaNpPSfmqnMsG5vfIg7kfRRmYq038lEvcdOKCwxcHxXZ9+CwzegzUS0zzgblQKNfgvGKxUUzG52ImRz/dVdCs4GB8lpDG65ObLro48i2K7Lpz7jqY+/vgp2OdSLGhkk21SBE8he/Bc7rfPenzVjhq7eNzy+qlxa7FoapSvffPg8UKhbIcQFS+0GLa9zQ06tIMkbSYsPRS8/pxTDiZJdb0JMeo9Vz8rqxY4/rR8z1HWZqeml2RhERdB4gREQBERAe2UiRIExupGCxWgwdj8F5wGK0Ok7bFXeKwjHibEG4IVJPwyrZpEG4Xl7zECI32BWr8A5vuOtyK8l9Tk1Z0aYZrHLcz2yo4OBmOG1o4yOIW0ydmjxA+4XhjnOBDyJ4AALJoGJFhz29VB6kJxnHciK9xDrTI9V6qYlxHAHmAP9LNBwdMG4+PULYcMdlI4cbvgiYTMXUyeIO4M+oI2WcRmAdsD5lRsUyHuHIrWFrtT5PPWecVtT4JmX4A1XQLDiVfu9jRpnveNvkoeRYlrGT/AHX+ELp3e0r3sDNXdAIAjYEzb1XHmySUvhH1PTNDpcmBOaUpPvb7fYiZPgGgaRtxPPxVnmWHohjdHecZ1S2wI233VDSqkAiRbrc+AUjA4gutfzHDnYwuNqfMke1DPijtw1S+K4+KKvP61QuZAOloAEC3KLKXhMla65bJPU/IK/r4FraXaSLnSBqEzAO3KDv4qroYw03giDF4Nx5hbvK6SOPF0jT48ssz93wn2X9/gjYuk6k4NcCIFgZ224+CnUZdTm4bsYIA5X+ex2Vdnr3udrdJJuTwubD4GyhYfEv2BhTt8mTzqLeKCpX4X8FhXqabH5zPmrDB5g1gn781BxlBhpNI1axdxJEeDQBYARuoFLGCC3Y8HDcLN41PsdU9VPCqku/azpMbjziCCTJgNERwEDbyUPLcOzXDnBjbyYJ+AWjDsfoJaTy1Hh05+a0YepBg7SoUWr5N1qFti5RpVwTM0osAJbJHH9j0VXlYBfJ34KXnNTSyGmzxc7WBAtfieJ5FVFGu1m7xPCL/ACXRGLcTx82sx+upPhL5o6/8TT7NzSyXbA2tzsR4XVVXymsRro0tbI70G4Im5aLxHHbdV3/W2NEnvHkP52VXWzqo6prmOQ4ADgpxYp3bMupdSwvHtxP3N3aJeOyfFPI1N1coIi97KDjsrdRgVIDjfSCCR/lFh81aZbnbS7vvdTJ/M33Z4am2Edfmt+Y+znaDtKV3buDbscebSPcJ5OAvsupNrhnzM/d7u7OXRbKtBzfeaR4iFrWhiEREAREQBWGXZlo7rrt+X8KvRQ1ZDVnVsaHCQbLxUwsjgucoYlzDLTCmNzx/9p8v5WTg/BXaTcRh4Cqn1i50SYNv5Xt1epVMb9NgpuFycSNRk9OCle3uT2I+Ay5zu8Rbh1/hWdVwa0lx2H2FBr5rUs9rjBsWm4DhuADsDuPHoozQ+sbm3wHgEab5Y+5Ee6TK9U6DjsOd+Frm6t6GAa0zuevBZx1QNpkAQDYDxU+orpDcU9OqWmyt8srOqGwsNz9+CpFZ5NmHZy07O38g4D/yKZFaO7R5ZQyx5pWdPQoNh0xqjlcqDSrzYfP5re7EzdrpJ6DjyO6qqwIkhcMY3wfXZs7ilKq8cFqx5Fp/jpPFMbRMAgbD16j4+irsGXPcL/wuoxeNNXs2mO60NB6AQAT0AUNUzfFl9WC3NqK8s5apj3Obp4civOHrgWNuqsXhrHEi3eI2m/8AtK+Ca4baTx5ei0tdjg9PJuclK2kRPxxbOoja0LVgRJmyxQwOpsyFltDSJ67eM9OnxCvtXZHM8k4uMsvKL6lijoDBsP3UDGtZrEyTAnaJk2UejinARYTtJHwtfzUjHQWNFp3J2Jt68VnDG4ys6dTr45sDVVXJDqv1G95gHeNMxA8lFwuV0zcuJm4ER6qdh2X8L/7Va3EGnUczcT3R8YnzXSm6pHx+bM8stxOdllPgFWYvLYu1equaE2aI++S1VMwqHp5fVWipIyVkJSsHmT6c6XETuJUYlYWtF7JWNx7qpBdJPUyoqIgCIiAIiIAvTWkmBcryrn2f7Mkhxh3DkR4dCok6VkMgMy15ExHiYUmhlH6j5D6q7dgiZWGYE8bLneRspuZro0mNENHwStV0NJ6KRUotYJVLXqmqYFmD4/woSvlkGnLKOou1juHczEHhHWbeasqZZHcG3Dl0ICi48hlPTxMegv8ARbRgBUaDEEi5HP8AdWk7Vsl8nvEYgNEk+X0CpcXii88gNgsYugWOIdcjjz6rStYRSLJBZlYRXLG+ljXN2K30MwM9+7TyFx1HhZQUVdqNfVnVWy/p4j8wi+8bePTwVlQxIIAMc5XLYbFlnUcQePBSTmQkQCPOVhPDzaPX0vUVGO3J2+DpcaGOg05YYEyZkxBJ8VHpyQWuNtuSq25u0DienFeBmzeM81ksU/J6WTqGmSW3v8Xx+5OqNFI7CBck/f3Kqq2c1CdxHAaRZR8Xiy89OH18VHXVGFdz53PqXN+3hEwZtVmdXwHwtZS8vJfLnGSbXVQrjLT3Nvvmk1wcc5NrllnRMAzxVDiWa6phXNeuGtPQKDgKPHiblZxdcmaNjS0ODTvAk8z18fqt7sPPXwVfiSDWIOxgH9it5rmnZ9xwcOPQ9VLRNEfFYLlCriFfOxbTxBVZjdJu0j6q8W+zESGiItC4REQBERAFkGFhEBbYT2jqMEOAeOE7jz4qf/8ApwbNpmeF/muaV1luEGmZEnf6LKcY96KtI9VatSr71hwaNvM8VKo4UNEngvTqjKYuQqjMM1LxpG3HqqJORWrNeIq9pV6bDwC6DAt7olc7lzJf5LpsLSgQeH3+yZeOBIpvaKmA5p5j91TqXmeJ11XEbbDysoi2iqVF12CIisSEREAREQBERAEREAVtlJEc4PoqlWeW12sY4nnYc1WatES7G/MKmzf1fJSMGyxPIKuwjy95c776K31aWT0lYyVcFGUtW9c/5fL/AErOowObB4qmwtT+oD1V1KtPiiZFBVplpIPBeFYZtTgg891XrVO1ZZBERSSEREAREQBERAFkOhYRAZLpWERAbcNiSx2obqZic6e9umwnePkq5FDim7ZFIIiKSQiIgCIiAIiIAiIgCIiALMrCICflosfGFIzPF9zSNz8vuFEwGKDA6f8Ae9vio1WqXGSs9tysrXJ5BV7haoe0Gb8VQr0x5G1laUbJassM6I1AA8FWrLnTusKUqVBBERSS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0" name="AutoShape 12" descr="data:image/jpeg;base64,/9j/4AAQSkZJRgABAQAAAQABAAD/2wCEAAkGBhESERUUEhQVFBQVFhgWFhgXGBQXFxgYFxYVFRcYFBccHCYeGB4jGRgXHy8gIygpLCwsFx8xNTAqNSYrLCkBCQoKDgwOGg8PGiwkHyQsLC0uKTQtLywsLCwsLCwsLCwsLCwsLCwsLCwsLCwsLCwsLCwsLCwsLCwsLCwsLCwsLP/AABEIALcBEwMBIgACEQEDEQH/xAAcAAACAwEBAQEAAAAAAAAAAAAABgQFBwMCAQj/xAA/EAABAwIEBAQDBgUCBQUAAAABAAIRAyEEBRIxBkFRYRMicYEykaEHI0KxweEUUtHw8WJyFRZDgrIkM1Njc//EABoBAQACAwEAAAAAAAAAAAAAAAADBAECBQb/xAAvEQACAgEEAAUEAQMFAQAAAAAAAQIDEQQSITEFEyJBUTJhcYEUkaGxI9Hh8PEV/9oADAMBAAIRAxEAPwDcUIXCvVhAfMZitAk7TBPSdv6KNSzumTBMFcK+Oa5rmO2cCD6G1kokuDjRefvBdjhbxGcnN6kc28jPJQ2zcOUZWDRGvBEjZRMVmLWu0zeJP6JMwWd1GA9W2cOnSOoKm4fEMquJMkv3veYUL1Kxwbxis8jLgMwFVzg3Zu/qpyXsqrMw7SwSRJcSfiPX8l6zTjGjSYHNDqh1BukWdsTN+VlLC6DjyzWS54L9CosHxlh3saXk03HdpDjBmPiAj3XbF8QUms1h4LTMReSJBA9wpPMi1nIUJSe1Lkk5lmtOk0y4agJjn6noq3/mZmkGd0o5jjTWe5wbEuDt72aGx6W2hRMSyQAbR0sqL1q3YR14+FWbfv8ABo9LNmlgdNipmHeS2Tabx0Cz3hmnVqPY0uaWscC4E3LQZs3mnnEYotE8lZqtU+cnNuqdUtrXJEzTiBlJ+km9vyXXJs6bXc4A3aAfnKSuP6VSp4dSixziAQ/SCdiImPUj2XHh3Mv4Sq19YOYCNL5aRDXQQYjkQD81tO1RlhkKTZqCF4p1Q4BzSCCJBFwQbgg817UxgEIQgBCEIAQhCAEIQgBCEIAQhCAEIQgBCEIAQhCAFFxtOQpS8VCNjzQCTmhc0qjzGoKrQ1xLXNOpjx8THDmP1HNPObZcHApIzPCaSUayCBhOJw2o1mMGl4sKzR5HtP8A8g5dZV1XzDwodYs/C5vw9dxYhZhm2OL6pI2FgmPKcLUpUxpe5uoeZph1M9iw/pCpyoy/SbZ45NKw+e0ntDXESR/fcKjzOi0EuYQGAw+TMTcOHa1kq4ekxp+8ZVj+ejUmB/8Am/aO0qyzbDsrYcnD1HHQACHgsfqvoDgQJvJnZVbK3Hs2TLNkbGOs8vWfRVdLEBxMbSY9FxbmNQ0gwaZ0taSYEAQH+XebGPXsqrDY3aFRsr2npfBtMnubfq/wNuBAkAqxzfKWtaDY6ri8x6pUp5ltdesdnrgIJK0i0l0dKektlYnFk01XMcHMMOaZBHX99k2U+JaegOdqEi+0A9BdZyc3Vhl+cODTDmggEtDiyCTyIJDo7iVNGWeit4po15XmT4x7/kY8Tx9Rp2YJJNgSBc+kkqHW4kfiGOa9g0m0KjxeONQM8VlA1W28SmDMGbGwAPoPdWWXUQQAI9Z/VJyxxEo6bw+Kr823nPS+3yd8nxL8PUL6eoNIjwi+oKQ7inqie6bMs4xY9wZVb4bjYGZYT68vf5pfxNTC02QXl7+3w/uoNbQ9hc0yBv7qSGotg8ZySS0dFy+hx+/Rp4K+pc4MzU1KZY4yacQecGRHtH1TGu3CSnHcjzl1UqbHCXsCEIWxECEIQAhCEAIQhACEIQAhCEAIQhACEIQHKpVhQcY5riNQ1ASY7jp7Er3mLoalHG8Qhlamxx0hxuekkNn2mVpP6TeH1cDDhs5p1Q5jQQWD1Edj8kgceZmGMLR8T7D05qTWz2KrvD3awttcElp8pjuDfoEr8S0H1XNqTI0D5guB9JifdQq7CwyxZp+nHoreFsnOJxLWgWb5neg/v6rRMRkZHJSPsu4dFLDmq8eeqZ9Gjb5mT7BWHFfE9HDgtEOqdOTf9x69vyU3EI8lbmT4FSvgi1VmaZy2gwgEEuF72tNl0y/OP4tz/wATgRYG0T05DuF6pUMK+ppqYM6mkanaHWJktJIsZjnZUrbm3txwXIUJR3ZF7A4TEVvPq8FhuDEvd3udvVRcc19CpBuDcHaf3laHicubpD6btTDsR+qW+IaTPAqF4nSC4dnbCD6lS+VCyHpN9Nq7NLbuZSNzKRZRqmPDtQrGBHl0nzk9uQ25qlZmLOses/nsrfLsM8jxBTL23MwC22/ZUlRsfR6eXiC1FeFNI84HGWJdqLuQIgC/Wb2t8+i45zWIc3rpBI6STaPSFd4fJPFZqbUAd2bIH1v6qvxPCWIJJkO76rn1lTwqy9+Di+Ia7dX/AB4yb55Za4CuNDB0a3/xCt8PmugJV/hqtAM1gi0bg7dx2hWmAxjCRqv1C599bjJnp9FZXqNPHHsuvwXlKvRY01qp8RvNrHNL2mbeQubM9AZ7Fcf457wTRpVG07XLSB7mSPqo2amjX0hrW0oIuwQSOYd1nuvWLzshmgHyiwHIeixJwccLs0rpu81yl18PpDb9m2KJxD2//Wf/ACYtHSL9mGVllF+IfbxoDJt5Gzf3P5BOwrtJ0hw1RMSJjrC7OmW2tJnkPFbI2aqTh0uP6HRC8UqzXCWkOEkSCCJBIIkdCCPZe1ZOYCEIQAhCEAIQhACEIQAhCEAIQhACEIQFfmfwlZBxtUAqUy4WlwkcjYie1votfzB4AvsVm3GOTFzSRtIc09CLw72kSo5NP0kkOGpETh/FUvB0udBGp7RckuIA0kmwsI5Ce2/WlQbXqsos21S49GwCf1S3hcM4NO/zAJ6d/wDKceF8P4THVIl7yQ0dhufn+SpxipPL6R0L5KK9Ix51njcPTDKcB0Q3o0AQP6BY7xLmTnOhpJc884v337/NNfEWIcNRJk87TaOQm3zVFwjwzUxdc13gilTNpnzuE2BO7Rue9lKm7ZZ9io0q4k3hrhjwWh2twqmCXA2HYDmOpTy/OW0aYqOGp4hhaCRqMarGDy5nr3UV+F0Kmzys0aXunSLWi084/F+Y7ytr4tR3Q7RHCXs+jri+L2MqPAomnraSBqBaSbAwANJ5kC3uSlnjbHg4Vpb/ANUtt6eZw9iIXHPMbScKbqZLoJv5hG1iDt1S/wARYhzmMH4AS4DoXQD9R9VDp5t5b9zaWZR/H+BZfdy2zh/JSzD0mxcMbPqRqP1KyXh/LTiMVRpD/qVGN9nOAP0X6PxmBDNhZXYkLEjEZMcPVbVAmk5wFVvQOMFw6D8jdeeKJwpILbOB8J+7Ta09weSvM6zDTQqxuKb/APxIlQMjxDcZl7Rimgsc7QHbPBBgOaeRBnrz5WVLUTdUk0+GWq15iw+0IdXNXmlFVwcHTu2SCLjSWkQb2/yuOByutUZ4lI6weR0tePUaiO+6ts+4Sq4RzW6m1WVDDOTjcRqBsN+RKucrwDabQ0b/AIj1Pbt0Ve3URxmSydfw+q3OYPal2U+D4fxLhJhvYuv9JUTNcoxFO+nUBuWmY9RutLwGDpaC+q4tYOguT0Cr61WmXw2SDOk9vZVIyf1NHalqp2p1pv8AIv8ADfEFRjSatUkk7uJMBrQGgfygcosu1bi8gPbTktfAJMaiAdhawNvWBOyrs9ykh+qmLE3AGx6x0P5+qtsm4Fqvg1ZY2xiBrM+vw+9+yl3vOV2cOymFTxMs+E89x2Jqto4c+HSYBJDWaKTByDdMOcRIE878itUCoMFgWYelopeTbytgXiJcYJM8ySVL1OgAm/O8z2V+u+MI4y2cexb3lLCLVeXVANyAlrEYikCZqiReAdboFydIkqqr51TGrS1xgA7abDc+eP8AHVZ/lr2QVP3HKpmdJpALgZMWvBO0kbe6lLH6/FtQ1AyhTfVe4+VjKjNR9GBuocvi+cLT8iw9dtJv8RUL6hALrNAaSLtBaPNH8x37bKxXNy7RpZBR6ZYoQhSkQIQhACEIQAhCEAIQhALvEeJimUnYPiVgdoqmQRzFiNkz8UH7srNzkZq0axnSWAuaZja5BPQj9FV1GMFjTtqQw4rKKYaXYc62zOncg9BJvf02Vi3A/wAPR1OHncLgH4doE9p90n5PRd1MWF5+YmLf0Vlj8XUjRqc6ep+h6wFVy1wy1Pa8NEbC5d/GYnw4JYyH1DyibNnuQR6AwtEdi6WFpCzWtbDRAgzyaxsQEi5LnNOi7yRoEyTbUTEu/MRFpHReMTnz8XjKVFsXf5QJdyPmI2sL9gJUsZvG2Jq6H9U+hvzajqYHRGoA9d77pUxOWOrnwpA1uaJOw8wWh5lhgGgDYAAegEKjwmDHisMbOB+quS+l/goLsTsVwuyi3wKzW1NBcWuAIOkucQQdwd+aSMZS1Yd1o0kggwXAAmx72Wg/aXnbKbwwhxc+mSNJ0wC+oJ1bj2CXOA8po4inXpOOjSC4HeBBuQeUj6ql5i8qM/ctVR9bTI32Q5SHZnSeSIpsfVgnby6W8o3cPktd4iztnwU4c7mRcD+pSdkmFLKTKbiH6Jgw22q5AMTHr+yvqFJgGpyq2a9tbIf1OlX4fGtqVvP2K3ww+Q4gh1iDsexB3UHNMn+70MJpgfDpgBvm1Ehu2/SFfPwfiXY3y2mbWNufoVEzHDOp23aOR3CqbZ/U2zqQ8uT2JL8f+FU/OKhwrW4inrIfobUMSHgEhwHKW2kFQqeLi42XjOMX9xUYCLPp1GjqQ6HAHl5ZVLTxkLafqSZ0tDp1Bzrx8NfdDg3NHuY1sS0HaL/uvj8ZVa5tOQGOa8MDyA9hBb8RgbgyJE3ImyoMLnZYZBhdMRnjXEvfBdyNuyQltWMGLtE3JYwki3wTCKwYTOoG47Am3uFe4bF1KUgk6T9ErcJVw6o6o82Ahg7nc/IR7lMGKzBsclpLKaZW1MPMnsxlY/7gj5nxyW1NNKk4uHkL6lmT/pbzn1UOrxhqP/qtXODTP3bhvZjodPvy2VBxPVgh4dAPlduZ5i3UQb25JfqZi020FxGxJIt6D1KvVwU45PNaqp0WODHTGcU04mj5QL6j5YI5hvXce/NQ8qwVfF1NYfppkxPNwEEOptIvMmHOPsRAVDluSVcTGoOFMGwGzj7SBB3n+YdU9HhN5pkuO5B8rbyLHU4neLbDpyCmTrr75K3qkNuRUMJgWQA1hd8R3qPIE+Y7n026QrlnEtEgFuozyi+8SZtff97LP8NgWUgIDWAc3EaiBubzHspDM/w4gGqXHfyjVHO5JA25KV6l+yHkJdseKnELAYDHEdZaPkCVOpZhTcYDhPTb5Tus4x3F9GlTLgLzu4z0izbfVS+Di+u4YjFPZ4Qk0qUC5mz3Ni0chcyQTECdq7pSfPRHOEUuDRELjQxbH/C4Hl9Af1C7K0nkgBCELIBCEIAQhCAWOIqMsKznijC1y2lSo+IASXVdNmuEtgOPbeO4Wn5oJEJMzd+ivM8hA/P8lVuaUkWaY5TI+CwwHUNHMQN/b3VfmLWGoGue5rYJPXpHYze/QnurDHZuKVPW5+gQZidRuOgJj8lQ4j7QWNBhrazjtLQ1otzPxO9IHqqTll5LEXCK9TwVub+K0llNg0i5cDDYNxqe46R87qDgM/fhHtfh6jTVAcDU0GPNHlZr+L/cWt9OZgY/MquIqF7yLmwEBjezRyH93Vrl3DzXN1PbUeOwhvzMTuNisys29le3UOXHsTnca5m5ut1atpFi4taGH0hsfNc8n4vxQxTHh4qPgtbNwdVogRzhfTlj6Z1UD4RjY1G2jlAm37q24YoVn4lniBsNOoxBJ07Xi3mLR7qF3N+/9yCL5JH2nUmBgqOaDU8NlNrjNiHOJ08puSk/gnEubWqXgGnpPeXtP6FaJxFmLXg03Um1aZPMSLGZJ3bI2IuJ9EhUsFToVyKTnFr2agHghzS0wRMDUIO8A9RzO0Lt1DjjB1tDS3fCUlxkdcNW+Sv8rxDCHNIBJb5Z69kiYfMe6nUs1hczLi+j1V+jdi4GXFYGoWOFQvpx8BplzTO4LjPmHLTtE9bcq2kUWuADTs5u8GAep5kqmq8RPcAC4x6qHi84JEFys+dlYK9WgsTy/k60cvFV729hHbmlrO8rq4d5BEfkR1CaeH6tnP6m3speeVG4hvmuQLHmm7ay35slbt9vn4ZmT8xA3BC8NxOpTs5y2JEX5d+kKnoGN1egouOUU7rZxs2yfA5ZFitLCuWIzuX6GXcSABPNxAA+oVNhsw0thR7vqsc1o1FwaAJE3gFxnmSB/lRQ0+6XqJNTrlVWnXjJa1XmsCyQQ125kN1Xtq5c16Zm7cLvgmOc38T3OeBax0wAmbAZT4NPTuTdx5E8/bkouNyhrrthpHKPKfXp6hX46fbHB5HV6t6i1zZRf87Y5xLqbxRBNhTa1rRyiL9lyrZ9jqvlfWqPBO0kT6QrDF5dREa6dSm6fwkOpm/4Xfh915wucYKib4eu7/UX07d2wN5grRrHsV8/cMsyTEOcSDoNnFzoBbBs6SZA6m/vKZsFw7TqsLnOFUgkF5cGAOH8oEOO5gGBf1KpMRx5SMBmE1RM66hkzuCWt25xPJfD9peI1Syhh2RA2cRA2tqHKPkonGb6G5DjgOFcPTcHEB7x5gXNOkczokkDbcjVfdXuLoOqAhsh1gIaS4jbff8Ax8sxZxpmWIhrCGDbyMaBO8y6b/0nupTqzz5cVjKjzPwB73Dr5gPLz7H5XjlB+7NlLHQ+swbmM872M0zJc5rf1t6lXnDGcU6rSymQ8MJGtrg9szMOdPxdvyWRvwlDS3w6IqEX0veQ1456yCDA335RtZXOD+1OrQApCjg6TGiNDHEAdY0uIE+hKtULDzn9GLG5GwISdw79olOuHOrGhRaLN+9l7jz8haCANp5lNeFxlOq0Ppua9hmHNIcDBIMEdwR7K6mmQNYOyEIWTAIQhAUWYfklCnhvFqOeSDewgbcpt/cprzc+R14JET0SKcTiMO4uEPYZi1+XL9Vz9UpP6S9p4qSxkrs9Lqlc0wAWs2AAgki5e47WO2wjnuqlnBrCdT3FjZ+BkOJ/7jZvyO/JSqmJfWrOIGhxu4weVpHXp/hXlDEw2C2e+xnmduZVJUX7d0EQ3xxLGSnwORspf+2Indx+I32H7LucreT8Lj1LjHpvf6K2GPjZgE23/ZRcTm2mR4lOm87aoJ1GdILSdRkkbeqjekv+qfH7/wBivt+CKckIF3NYOwJ6bE6R/hd8jD6bnGSCbTEODd9rwTY9R2KXa1TE+MPExLnea+k6Wgc9IAG4+SvsLjmtkuMHdQzSjFYeWdzwrRK1ym+cdfkvaOCDlQ8VZU8NDmCzdx2TXkWaUCLuv9Vxz7EMdOnba/T0WijtW47FV1kb9rTwZTVrncW6heBmzhuvnEWHNGpqiRIMbSJmD67JdZn7gTLRE8v3XRrp8yO5Eup1yos2ttff2Gf/AIzbmudPFOqOAVJTzDXs35q9yRkuCxKpVrOCSnUSvklu4NDyjDjwGNAgR+puqfN6b2GbxN+yZsPUY1gaOQA/r9VV5qGva5p2IVV8m1FjVj44F3DkVqzAL6fMewbt9YVhjMhpVfjYJ6ix+Y3901cKcDijRl3mqPALjyA3DW9v19lbf8u32Xcoq2QwzyniWsd+ococJcIzrDcBUXG/iR/uH9E95DwrTpM0sYGjtufUm591dYPIwOSuaGHDQp1FLo58rJz+pivjcgtYJfxmUEclpj6QKg4jLGu5LJGZfVwpHJVmLyWk/wDDpPVtvmNitLxmQA8lR4vIiOSw0mDNMXwu8beb0t82n9FDo0qbHRW104O/h6v1C0KtlzhyUOvhARDmgjuJUbqT6M5Fp+dYVoinUqtnctpgad7M89vU9VC/4phGjyNxBJ3l9MA940m6tcdwrTddnlPQzHsdx9VQY3K3UjdsdJm/odiq7r29m247080pmxp1tJ+ICoC49ZJaJHZVgqUy77ttUcwCaZjeQTHy5LvQxmgzBHeAQrClWw76jXOrDUTIaWvDQR/MQHSD3jmEi8GyZ2y2vUcA0eI0kxLnMEzYCWiTe2kAT35bpwll1elQb49RznkCGmA1gAEANGx/vqs8yzEt8ps3SR5mlstN7tLTI949k6ZdxI5jmte41GEgAwC5s2kkWcBz5jdK7Y7sM2ksrgbEIQrpACEIQCpxG46bAn039uqzzMs6cxjmMcS0/ECAHA/KR7T6rSM8f5TMe4n6LIuI69N7j94wEm15vcG7JLQbWhVLkWapYXIxcE5Q6rSfUIsXw03uBckdpPzBVrnFOjhaZqVnaWiw5lx/laOZUfJftJwOHwbKb3DxKVMN00w8h5FpaXMbEm9+puVmXFfE1XHVjUf5WizGSYa3t1J3J5/JSeYlHESF8vJJzvjerUkU/umcgD5yP9T9/YR7pe8Y78lJp5S/QX6Tpib8/Qc11wWAfqBcOcAGJJO1v72VR2ReXnJJFeyRYZNTq1AQJdpY5w3mwtPv85XWg6m4hxfueZPNXNDDGjQIBu74u/7BLLtDHnW3U08unoqakrG8HqNHp7NHXmWOfb4GuhhqzRLC1wBIOlwBaB+J4O3Ic7rs3MyRcyQlDB53UGtmtzGPjVpADnadgXG9lJp4kAkhxI6u3PqsWUpdHQ0eoldnzV+yTxM5rmCbXiecHf5JKxL2Pe+GxLrDkASSY9PyT7SyGpiLk6W8rST37KxpcOVGUxTBa5oaWgOaCdJsRO+1t+QVjT6iuqO2TOf4ppJ6i1OGML7md4KiE05E0Az0/NRsTwhWpXb5x05+3VcMPji0LWySsXpZe0dap4nwOT810jdVtbNS6HNu0ktHdwjyjqbj5hL1bNHG1vfb3U7hx3nZLWgMMiBEuJN/kY9goVSox3SJJahOxV0rPyzVMg4mqUAxlfzs0gF27mGBz/EB8/yT5TLXAEQQRII2IKyjHY1oTZ9neaGpSqUyZ8NwLezXTb5g/NXtJe5PZI4HiWhSr/kRWPn9+43AL6hC6J50EIQgPLmArhVwTSpKEBSYrJQeSpMbw/0CdoXN9AFAZhisqLeSrq+FkEOAIPIiQtPxeUtdyVFjOH+gQGYY7hdjrsJYehuP6/mqXG8LVW7NDx1Z+rd/lK1HEZGRyVfWwDgo3VEzkytgdSdu+m73afYp04c4n1BlKvW0CY1OpBwjq4gTPvyV0/AsqtNOq3U09eXdp5HukzinhGrhIc0l9Fx8r42P8r+ju+x+YEU6jZSP0RlRZ4LPDcHsDQGuEQQLWi3L6KWsk+wriN7hWwlQ/B97SBNw0mKgHUai0/8AcVrasR6NWCEIWTAp8SUtTC0c9/RZRnXBtVxc6nMATBsO8OMBa1nrnAeWzuvJKmIxvmJq3AuI295P6qjqY29wWTbhmP4vBOY7S4EHnKm5XlLn+YtcbjTbeLm+3b5pszzO8vc7zAvjbTv2BItE9zsqHEcV1CGtpsAYOUbgW2G17KtKVrjjHP5NcpHTFYatb4WAbSXbD0EH5rxk9JzqniOu2S0GIBIAmOsA/VQcea7gHVXkF1msHfaTy9IVjXxApeFTmNIO/wAzz6n3hQuLUMcZZc8PsitVBy6yMdYTTPa6UM0pySmTB5m02mVV5zhgPM34T9FBQ3F4Z7vUV7oPAp1iRsYTDwller72pe/ln81S4wBNWBH3TC02DQB8ldvk9mF7nM0Vad3PsO2CYICn1MOWtBd5Z2nmEt4TMSGrxQxr69TwmOGskANJgidjB5ei5lcE3jsuW0STcpPCLfF0Rp5LPeNMBoIqstqOl/rBIP0IPoE2Y5zqYY3UHFzQ4w4HcA/qqDinz0COepvsRf8AKVbq9E0jWdanp3KLz8foTqVUk3KZ8hdcHkLpSYYMHdWmDxxbZXLoblwc/RXxrl6hyr5rTDvPJ6QYv3dBifQ+i0D7KcKNFeq0ktdUFNpPPQCSfSXgeyzPhvC4jFP8Kg0w4jW4jyCLgvMctwNyQFveS5a3D0GUmbNETzJ3Lj6mSpNLTt5ZU8W1m5OEZcPHH4/5JyEIV884CEIQAhCEAIQhAC8OpAr2hARKuAaeSrMZkgI2V8vhCAz3HZWWGYUvAsZUY6lVaHseIc07Ef3eeSZswy8OCXThSxyAy3NsmqZPmFOq2X0w8VKTpjWwEamOI2cAdJ6yDsYX6BwuJbUY17fhc0OHoRIS5m2Q0sfhjRq2PxMfEljwLOHXeCOYJCtOGMFUo4SlSq/GxukwZBgkAg7xEb/RaJYf2MlohCFuYFvP6jadNznXtYdf6LDeKuIatRxaDobcaWyJHOTuVs3GRmm70WFZrSmoe6r2ywYbK7BYN1So1gmXEDrCeMNk9HDUzUrRcC5i97yfQfNUmExbMMJbpFQiNR85H+0CAP2UKo2ringOe4tuZMabb6RYTdc+e6x/CNGXWX03Yqu6uG6abDFMbD/U4c7WHuqLjaoBiA1ltDRfqZMn6Jsp0gKQp0wGMbGg/EZF5JgydzMDf2SZxNSHigzqJbf2JH5QtaGnbx0jaKwtxBo5obXg81JObPdIJt3VO+jK9FlRrA6JYSWg9HAAkHoYIKvuqL9jo1a+2PDkyZWrjmVY5Lm506Z2P+EtOeTuV0oVy0yP8+qxOlSjgkr8QnXYpo0jBZi07q1L3V2xanSbZz22qXvDDuOpIPRZ1QzAkA7SSPcQf1/uFa088eGxqEeo/Jc/+PKuWUem/wDoUamvE3gY3ZpUw1I0jpc0kw7dxbMNBJvYACBaIUOnh3VqRfN9Xw9o/wAper5qahuZj5K5y7Mg2nCTjKPqfZJp51S/04cRX9xdzfChrgRzmfUH914wom26ss1Y7EVGtptLnXs0Em8AWHotD4A+zF1OqyvXc0lo1CmGzDiLanG0gwbA3G66FcXKKPP6q2FVksDjwBkDsPhabHiH3c4dC4zHsIHsnEBeKVIALori4OJKTk22CEIQ1BCEIAQhCAEIQgBCEIAQhCA+ObKrsXgQVZL4WoCBg8PpVgvIYvSAEIQgFXiTEBjCSJ7dVhubOfVrGB556QAAtx4nwZe0gJDfkTmfC2/VVL4vuK5MMT6GSU6YL6p1xyOxPQDn7qTgME4h1Q21xb+Vg+ED13+SuX8L1Krwag8gN2yb9vfqrB+TVDqtpnpYAcgOkKlOmzH3I2mU2ALhawESRH6WVJxfh3Oax+mACW+s3nsLFOtLI3ixBI5dF3xHDQqUyxzbEXO0dDPUGFFGqcLFLBmKZj3h9lecK4ZlQ1aFQSyqyY6OYbEdCNRv2TBW4AqtkaSehAt+ymZDwPWp1g9wgQ71uCF04vk2WTMc3yh+Hqmm+/NruTmnZw/pyIKiCndbVnnCDcQzS8QROlw3aT+Y2kdvRImK4Hr03aXNnoRcEdQpmjYruEqNOpVdRqiW1WQOUOZ5gQeRjV9RzUjNeFK1EktBqM/maLgf6m7j8lNyfhGuMRSLWmRUaZiYGoT9JWmnIndE25RLCxw6MSp0zOxTXw5wlWrkOeHMp73s53+0ch3/ADWm4Ph0zJF+vP5plwOSAclqqVnknesnjEeCgyXIA0AAQBAAHQJxwOF0hdKOEDVIAUxTPqEIQAhCEAIQhACEIQAhCEAIQhACFXZnh31DTFN0BlSagD3sJb4bxplt/icx0GNp6KipUczp+BTfVpx5Guf8caKZL3Oc5smY9SZMtFgA3IS5hm5j5Trw72xTl0m5DprBulgFx5QeUA9QvmNZj6eo03UyDVc4a3ucS1zm6WNaW7wCA0OF3i43QDIhJ+FoZpWptL3NYZY4AucwyDU1B4axpLCC2LtPlDiBdin5bhscKzamKfS0MZVBDHmPM9rmlwLGglrWxqtubblAMKEIQEPE0AVAdljeiEIA/wCGN6L4csb0QhAAy5vRff4IdEIQHahhB0UoYFvRCFjAOdTK2HkvH/B2bEAjuhCyDrRymk0yGgFdf4JvRCEB6bhmjkuoahCA+oQhACEIQAhCEAIQhACEIQAhCEAIQhAUeYcJUqtR1Qvqtc5zXQ1wDdTWhrTp09APqvWE4aDaTGPq1KmluklxmS7SHkTJbIDhE2D3IQgIWJ4Kl3kxNdjCXFzQ4fiDh93YBt3OOxvBtF5P/KTdQd4+JMOa8Bz2uEte6oLFh/E75ADkhCA+VOD2GJr4mwAtVjYATZu9pnq53UrrT4YAqF5r13SSSxzmlh1OY8jTpFpYLcgSOaEIC6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" name="Picture 4" descr="http://img-fotki.yandex.ru/get/4705/cadi-1986.72a/0_893e3_1677d853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5214950"/>
            <a:ext cx="1882775" cy="142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0" name="Picture 2" descr="files_26/49636808_tsvetaeva06022008162454zEw_midd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/>
              <a:ext uri="{28A0092B-C50C-407E-A947-70E740481C1C}"/>
            </a:extLst>
          </a:blip>
          <a:srcRect l="17775" r="18937"/>
          <a:stretch/>
        </p:blipFill>
        <p:spPr bwMode="auto">
          <a:xfrm>
            <a:off x="4739958" y="745112"/>
            <a:ext cx="3746090" cy="4352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785794"/>
            <a:ext cx="3043230" cy="649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5000628" y="5143512"/>
            <a:ext cx="3686172" cy="982651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Мне и доныне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Хочется грызть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Жаркой рябины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Горькую кисть.</a:t>
            </a:r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>
          <a:xfrm>
            <a:off x="785786" y="2500307"/>
            <a:ext cx="3000396" cy="3071834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0" y="-55563"/>
            <a:ext cx="9334500" cy="6913563"/>
          </a:xfrm>
        </p:spPr>
      </p:pic>
      <p:sp>
        <p:nvSpPr>
          <p:cNvPr id="20485" name="Прямоугольник 7"/>
          <p:cNvSpPr>
            <a:spLocks noChangeArrowheads="1"/>
          </p:cNvSpPr>
          <p:nvPr/>
        </p:nvSpPr>
        <p:spPr bwMode="auto">
          <a:xfrm>
            <a:off x="285750" y="4143375"/>
            <a:ext cx="450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10" name="Picture 10" descr="File:Tsvetaeva-Moscow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3571900" cy="50042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43438" y="214289"/>
            <a:ext cx="4071966" cy="59093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cs typeface="+mn-cs"/>
              </a:rPr>
              <a:t/>
            </a:r>
            <a:br>
              <a:rPr lang="ru-RU" dirty="0">
                <a:cs typeface="+mn-cs"/>
              </a:rPr>
            </a:br>
            <a:r>
              <a:rPr lang="ru-RU" dirty="0">
                <a:cs typeface="+mn-cs"/>
              </a:rPr>
              <a:t/>
            </a:r>
            <a:br>
              <a:rPr lang="ru-RU" dirty="0"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Застынет всё, что пело и боролось,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Сияло и рвалось: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И зелень глаз моих, и нежный голос,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И золото волос.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/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И будет жизнь с ее насущным хлебом,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С забывчивостью дня.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И будет всё - как будто бы под небом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И не было меня!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/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Изменчивой, как дети, в каждой мине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И так недолго злой,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Любившей час, когда дрова в камине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Становятся золой,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/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Виолончель и кавалькады в чаще,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И колокол в селе...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- Меня, такой живой и настоящей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На ласковой земле!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5214950"/>
            <a:ext cx="4572032" cy="14773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800000"/>
                </a:solidFill>
                <a:cs typeface="+mn-cs"/>
              </a:rPr>
              <a:t>Уж сколько их упало в эту бездну,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Разверстую вдали!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Настанет день, когда и я исчезну</a:t>
            </a:r>
            <a:br>
              <a:rPr lang="ru-RU" b="1" dirty="0">
                <a:solidFill>
                  <a:srgbClr val="800000"/>
                </a:solidFill>
                <a:cs typeface="+mn-cs"/>
              </a:rPr>
            </a:br>
            <a:r>
              <a:rPr lang="ru-RU" b="1" dirty="0">
                <a:solidFill>
                  <a:srgbClr val="800000"/>
                </a:solidFill>
                <a:cs typeface="+mn-cs"/>
              </a:rPr>
              <a:t>С поверхности земли.</a:t>
            </a:r>
            <a:r>
              <a:rPr lang="ru-RU" dirty="0">
                <a:solidFill>
                  <a:srgbClr val="800000"/>
                </a:solidFill>
                <a:cs typeface="+mn-cs"/>
              </a:rPr>
              <a:t/>
            </a:r>
            <a:br>
              <a:rPr lang="ru-RU" dirty="0">
                <a:solidFill>
                  <a:srgbClr val="800000"/>
                </a:solidFill>
                <a:cs typeface="+mn-cs"/>
              </a:rPr>
            </a:br>
            <a:endParaRPr lang="ru-RU" dirty="0">
              <a:solidFill>
                <a:srgbClr val="800000"/>
              </a:solidFill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285750"/>
            <a:ext cx="9540875" cy="734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643438" y="-315913"/>
            <a:ext cx="4105275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55.radikal.ru/i148/0905/9c/ea12739d858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7607"/>
          <a:stretch/>
        </p:blipFill>
        <p:spPr bwMode="auto">
          <a:xfrm>
            <a:off x="323528" y="332072"/>
            <a:ext cx="4104456" cy="616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" name="Picture 4" descr="http://img-fotki.yandex.ru/get/4705/cadi-1986.72a/0_893e3_1677d853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25413"/>
            <a:ext cx="1225550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4714875" y="857250"/>
            <a:ext cx="4429125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...К вам всем - что мне, ни в чем не знавшей меры,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Чужие и свои?!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 обращаюсь с требованьем веры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с просьбой о любви.</a:t>
            </a:r>
          </a:p>
          <a:p>
            <a:endParaRPr lang="ru-RU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день и ночь, и письменно и устно: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 правду да и нет,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 то, что мне так часто - слишком грустно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только двадцать лет,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 то, что мне - прямая неизбежность -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Прощение обид,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 всю мою безудержную нежность,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слишком гордый вид,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 быстроту стремительных событий,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 правду, за игру...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Послушайте! - Еще меня любите</a:t>
            </a:r>
            <a:b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 то, что я умру.	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0" y="-55563"/>
            <a:ext cx="9334500" cy="6913563"/>
          </a:xfrm>
          <a:ln>
            <a:solidFill>
              <a:schemeClr val="accent2"/>
            </a:solidFill>
          </a:ln>
        </p:spPr>
      </p:pic>
      <p:pic>
        <p:nvPicPr>
          <p:cNvPr id="6" name="Рисунок 5" descr="Марина Цветаева, фото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42862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726" name="Прямоугольник 6"/>
          <p:cNvSpPr>
            <a:spLocks noChangeArrowheads="1"/>
          </p:cNvSpPr>
          <p:nvPr/>
        </p:nvSpPr>
        <p:spPr bwMode="auto">
          <a:xfrm>
            <a:off x="5643563" y="357188"/>
            <a:ext cx="2857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Вот опять окно,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Где опять не спят.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Может — пьют вино,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Может — так сидят.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Или просто — рук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 разнимут двое.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каждом доме, друг,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Есть окно такое.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Крик разлук и встреч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Ты, окно в ночи́!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Может — сотни свеч,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Может — три свечи...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Нет и нет уму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Моему — покоя.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в моем дому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Завелось такое.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Помолись, дружок, за бессонный дом,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 окно с огнем!</a:t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90500" y="-55563"/>
            <a:ext cx="9334500" cy="6913563"/>
          </a:xfrm>
          <a:ln>
            <a:solidFill>
              <a:schemeClr val="accent2"/>
            </a:solidFill>
          </a:ln>
        </p:spPr>
      </p:pic>
      <p:pic>
        <p:nvPicPr>
          <p:cNvPr id="5" name="Marina_Cvetaeva_-_Marina_Cvetaeva_Vot_opyat_okno_isp_Elena_Kamburo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43875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рина Цветаева, фото 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71480"/>
            <a:ext cx="40719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726" name="Прямоугольник 6"/>
          <p:cNvSpPr>
            <a:spLocks noChangeArrowheads="1"/>
          </p:cNvSpPr>
          <p:nvPr/>
        </p:nvSpPr>
        <p:spPr bwMode="auto">
          <a:xfrm>
            <a:off x="5643563" y="357188"/>
            <a:ext cx="285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214422"/>
            <a:ext cx="421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Моим стихам, написанным так рано,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и не знала я, что я </a:t>
            </a:r>
            <a:r>
              <a:rPr lang="ru-RU" dirty="0" smtClean="0">
                <a:solidFill>
                  <a:srgbClr val="8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поэт,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Сорвавшимся, как брызги из фонтана,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искры из ракет,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Ворвавшимся, как маленькие черти,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святилище, где сон и фимиам,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Моим стихам о юности и смерти,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Нечитанным стихам! </a:t>
            </a:r>
            <a:r>
              <a:rPr lang="ru-RU" dirty="0" smtClean="0">
                <a:solidFill>
                  <a:srgbClr val="8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Разбросанным в пыли по магазинам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(Где их никто не брал и не берет!),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Моим стихам, как драгоценным винам,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Настанет свой черед.</a:t>
            </a:r>
            <a:endParaRPr lang="ru-RU" sz="105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0" y="-55563"/>
            <a:ext cx="9334500" cy="6913563"/>
          </a:xfrm>
          <a:ln>
            <a:solidFill>
              <a:schemeClr val="accent2"/>
            </a:solidFill>
          </a:ln>
        </p:spPr>
      </p:pic>
      <p:pic>
        <p:nvPicPr>
          <p:cNvPr id="6" name="Рисунок 5" descr="Марина Цветаева, фото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40719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726" name="Прямоугольник 6"/>
          <p:cNvSpPr>
            <a:spLocks noChangeArrowheads="1"/>
          </p:cNvSpPr>
          <p:nvPr/>
        </p:nvSpPr>
        <p:spPr bwMode="auto">
          <a:xfrm>
            <a:off x="5643563" y="357188"/>
            <a:ext cx="285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642918"/>
            <a:ext cx="435768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Рас-стояние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версты, мили…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 рас — ставили, рас — садили,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Чтобы тихо себя вели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двум разным концам земли.</a:t>
            </a:r>
            <a:endParaRPr lang="ru-RU" sz="1600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dirty="0" err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Рас-стояние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версты, дали…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 расклеили, распаяли,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две руки развели, распяв,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не знали, что это — сплав</a:t>
            </a:r>
            <a:endParaRPr lang="ru-RU" sz="1600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Вдохновений и сухожилий…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рассорили — </a:t>
            </a:r>
            <a:r>
              <a:rPr lang="ru-RU" dirty="0" err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рассорили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Расслоили…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Стена да ров.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Расселили нас как орлов —</a:t>
            </a:r>
            <a:endParaRPr lang="ru-RU" sz="1600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Заговорщиков: версты, дали…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расстроили — растеряли.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трущобам земных широт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Рассовали нас как сирот.</a:t>
            </a:r>
            <a:endParaRPr lang="ru-RU" sz="1600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Который уж, ну который — март?!</a:t>
            </a:r>
            <a:b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Разбили нас — как колоду карт!</a:t>
            </a:r>
            <a:endParaRPr lang="ru-RU" sz="24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144463"/>
            <a:ext cx="9394825" cy="72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2" descr="data:image/jpeg;base64,/9j/4AAQSkZJRgABAQAAAQABAAD/2wCEAAkGBhQSERUUExQVFBUWGBgXFRgYFRcaGBcZGhgXFRoVFhcXGyYeGBojHRYVHy8gIycpLCwsGB4xNTAqNSYrLCkBCQoKDgwOGg8PGikkHyQsLCwsKiwpLCwsNTUpKSwqLCwqLCwsLCwpLCkqKSwpLCwsLCwpLCwsLCwsLCwpLCwsKf/AABEIAMMBAgMBIgACEQEDEQH/xAAbAAEAAgMBAQAAAAAAAAAAAAAABAUBAwYCB//EADsQAAEDAgQDBQYFBAEFAQAAAAEAAhEDIQQFEjFBUWETInGBkQYyobHR8BRCUsHhI2Jy8YIVkrLS8hb/xAAaAQEAAwEBAQAAAAAAAAAAAAAAAQIDBAUG/8QALxEAAgIBAwMDAwMDBQAAAAAAAAECEQMEEiEFMUETIlFhcfAygbEU0eEVI0KRof/aAAwDAQACEQMRAD8A+GoiygMLJCwt7cC8izSUBoWynQLthK9Owrxu13oVc5Jgg6m47GfkBZVlKlZD4KIsIMcVMdgxHVTsywYADrd0ieoVs7BtLQ4QQRI5Gdlm58WijkcxQwZcDvyWz/pD4BsASAJMbq/wbGB9RhiWukdW7gjnx9Vt9qKMYSmWiBrnbo4BN7ui0bbZz59nK/5WF/8Ajcg7QRuo1bKqzPepPb4sd9FKx+ZVGvlr3N1Na4w4i7mguPmSSolPMajTIqPB/wAirrd9DR0R4WFaNx7Ktq4g8KjQNX/MCzh8Vpx2UPpAOI1MPuvbdp8+B6G6tfhkUQURFJAREQGQFa0cvbDdQvxuomX0JdJ/Lfz4K2p+998OKynKuEVkyJjcuaKZc0GR14cd/JVK6HGOim6eUeq55Wg7QiERFcsEREAREQBERAEREAREQBERAFKoZhUbsfgCtNBoLgDYTdW/4cN90QFWTSIcqPOH9o6jDdoPwVtgfacPOktg9ePgVW9gDZwnyULG4HRDmzv6HhCz9sgpnU16NF7TILZ6/Wyi4PBVaYhp7Sn6kA/pIKg5bWqPnU6Q3fbfl16/cWGU4fS1+gmXPAFzOw+puqP28Ebk+KMZRhS6q9z2d62kWl07knewG0AKyzXD9thnUWNh9MBwbMyAZMesKa7G0sPTcHva6qWmXCAQ3iBz6mLqDUzRtPElgjuloHONAB9b+pWW9ydr8o6scYJOyjzTIwKpBJ7rWNsOTGiVDdk7J950eXzXdZ1Rptrw9o7x96L/AO7Qq7HezzTJpPEf3bTvaP5V4zbSIy46k6KOixosACOIhbjmopG7ywRp0Q17CBwdSNvktFXJsXs0NIJgaXD4EwqatldUGHNM+IP7q6gn3Zlyi4qZVSxDS+kWU3/pBOh3/F3epnpcKjxeBfSMPbHxB8CLFTaGV1qemoIYfygmCd/K/JXuCxQrMIe0Ts9sbcjdX3bfqiJWuWcapGFwheeQ4/wrmnkugk23gaoBH3e/SVIOHdsd+UI8nhEPgispAAADotzacD757L2W6RyULF5oGyGg6uZFh9Vkk5GdWa83xdtA8TfboqhenOJMleV0pUqLpUERFJIREQBERAEREAREQBERAEREB7pUi4wBKs6DntABGrzuo2XYsMJDhY8eR+itGVGHiPX6rKbfajOVhmaMb7wIPIheTX7UOGkNEWtcTsfHfy5ysVezqWadR3FrSL3PKy15Ye47nqv8P5VaSVkeDdkZ/pOHHUZ9B/KvMqaWNJPec93cHKbFx6CDHlyKpcipTWfT2B708gNz6FXlDFNFVj4gPxFKkwfpY0O/92ys8j5Z14Eovc/2OJrv1VD1d+6mZ3ij+LqvBgio6CLEQYEHyUenhiMQGHcVA0/90LVi6uqo93NxPqSV0ruUuo19T6F7RF2Jo6qd3AMqNA4gtEgdbfBcbRz1zSJm3CfmFf8As5iScPqJiJpjiSB3reAcAvOa5TRqkOJLHn3jbvHmZtPguTG4wbhI9ZaLNqMfrQXH14Izs+L2jSbxuTHjK04jtx3jTbfry4XWKPs85ru69hHJ0ieh5Fenshzml2kjdpMx1H6h1C0TjfBz5dLmxL/cjX8ECviqryLEadrgwr7LsEXURVF3sOmrH5mO2d1LT8iqrEVnAQ19MHrIPlI0rofZep3mMOz26HCeMCD6iPNTkaUbRzRVumUuPywGpqkiYJAt0k9SpNGhLTN9IBAN+IG+43VnVoBr3UqogaiGv/SdhPQwFDq0XU3FruUW4g7Ecxx8lndqjCScWRquEaWyRPPiB1lajhWusQCPl4FbpXkOhWVmdkR2RMnj6qNWyZs2JHRXrDIIWkgclZyaFnOVcqcNr/fVavwD/wBJ+C6OqQATFuJhUWPx+uA2QBPHfyCvGTZYhFYRFqSEREAREQBERAEREAREQBScLhC/oBx/ZRl0mW4SabYHP5m6zyS2qy8MWTK9uKLb+hpw1EMMDgJ8Sf8A5WnBv01HsPEyPvwPwU+lg3B79UNbaCTvANhF58lDxQpMqBxNTVYjS1oHLdxvtyWadlZafJB7Zqn9eCXVcaNF1Qe/VcKbTH5Wd50eJLG+RUnN6wa6iJANIh55B50uPjEAeSm4nE0gNQBf2DYaDt2nvE9SC4+g5LmcPjK1V8Ah0mTqDS0f9wMBVir5fg6Y4+0Fy32rn8tlhXy4vxfbNjs6jjVa4bXcSWjqHSI8FOPsU009UuHWR9Ew1J7XAO0xcjS3SOHDntformk/tB7zjyAJt5LCeaSapn1mi6Xi9JrLH3eb8fYq6JazRTHusAHU8ST4kk+anVsa0i7Q6xDSZlu20G/htdV2Z4R1NxJn74qEzGLL3PlHoxliwxWKa4XYtW1gCJFh/JBVVm+HFZ7TtpbBjiNx+6s8LRLlNxmVFlMOIs7bhPAwphNx5NdRpceohTrmuPtyjnaWXtLNO4+X0VhkmDbS4k3Dmg2g8gRvw5KxynLiWPeCIbDYkTcctz4qMHMa7vN1C9gYvwupeSXzwzjh0zTtbtitd14LbNQ2vMzSrEaS12ziBYTaDA48uG6qsMe3Z2NWadVs9lUO0/pdzaTFvMKPXpuqNcGGDpLpvbR39U8IhTH4nU81DLpcSZB7w1HY8bcQfQq0Je2z5/qWiUNT6WJfq5o5HFY+rSeadRoDmmHCPv1WBnv9nxXU5zlrcW1rgC17BGskHU3g1wtJHPxsuHxOGNNxa4QR9yOi7IShNcHmarQZtLXqxpM6TKczbUJFwQJvFxsqrF544yGjSJsb6rfBVtKqWmQYP2F4V1BJnEuDbVxLne8SVrlYRXAREQBERAEREAREQBERAERZAQEnAYU1HgAW3PQcV3eTV6TSDUBc0flFj/C5nLi1rYEHn1KxVxbWO96enI9YXJli5vjwe10jqGPTucZr9Xk6bM6tN3uiBxXOPwWuow8Bc+V/ipeFq9q2xsbAj0W9mWmkdIk+JE81hCTgn8nuazTR1ubDlS9i7vy/NfnyTMLl8t0gWMkzxJuSVHpZc2kToHjBlSfxTo7x0t2IHLyXrtmyANtz13VLbXLPXjDDGS2wSa7ccjFYlmhguH6iTwtA0mfGZ8lGw2New6mvIJ4iAfhsoebsDSNJvElQqdclX2ccHny1O3K9655LbE4+feJPiZWvB4JgaSeRP+l5oZI6owucdIAtzJ4W5KNh6snT6qqjS4Zq8znNOcfFRJNHEmIE9QN1I/EuIAJJjYSTE9OCYXJHVJ7MO1RMbiBclRsXhn07kzG9uCnamSp5cbbfhduP+/kn0KpaTpO/0+qjY+m4DVBIETHCbbb+cLbl2KaId7yk5rjxVnutaOTRt6rK6lydcoyy4ltfi74NWVagZa6CRB8LWVviMOWN7xEfpgC39tlzlDGRsYW/FY59SNTi4iAJPDlfpb0TmyrljUVKk/ni2WH47sg5jQCHXBIuBwi6jfg2YtgZ3XVGg9zZ5bM6qZ48tII81GfhjUg6oYJiLkjbfhso2YYadJbqYWGxG48FtCL73R8x1TqWPLH0oq+bbK3MvZh7JdSPatG4HvtPJzd/36BUzKJJgAkrtu2GIcGVH9nigP6Ncd0VhwZVjY2if9GM7MKoaXVabXYgVBRjTpJgapfG5vuuqOSVc8s8B40+Ucq7CPH5Xei1Qu8o1mVJLYMGDF4PpcdVrxORtqAkNaCeMC/j9Vb1flGaXu2vg4ZZVjj8qcwatMAGD0OyrlqnZbJjljdSMIpGEwD6phgk7ngAOZJsFKxXs/Wpt1ObbmCD5mFDkk6stHBklFzjFtLzRXLCIrGIREQBERAEREBmUBWEQHU5S7+gCLkSbWIu7iepCssM7VUgknaT9+a4/B40sMDbkujp4yDPNcOaDTb+T7HpWrjJRW6ttfiL/NMMwWpkkAbuAHwkhUFPDPud9zc3PGVIrZxDNPkpuAxwZcgHylc97Uey1DNNe63Ffvyc9jpB73qsYWo1pAkHj9hWWMYKgLTs425jqpWA9nGFpAAAAuTufPcraMlsPNnpcn9Q5RapfP8ABGq5odMSqwYkCoSFLzLK9M6TccOBVTSwz3OholIQjyzLVZ8ylGO37UXuHzLuwDE7rziavddxsVAfg6jLx6Jhqu5J4QqOC7pnUtXlr08kab8vgzQxQbYLa7HTtuqjFukhrblSaDS0XifELZ4k/ceTHqfpy9Ful2sCQtuKxJpBhInWCbHaDC1PrAe85o6C5W/2hw2ilTkd7W9p6Q2k6I/5K8Y+5Wjg1GqWxxxSZtwHtY2mILC4fpMR87eIW/G5j2rS/CzYS9jo7RgG7gNqjeouOI4rklsoV3McHNJa4EEEGCCOIK29KN2jyt7qmXGSUQ9xe/vQbA7TvP8AGy66vTFhUIdrDTJmIcC2CYmYkWPMKmwFDtafbUmwST2rALahcvpjkRct4Xi20huYED6+C48k/efX9OxYnpKVX3dr88GnL6tJtV1MMdTO9iXsI6g3bbqdlbHujURLf1C48DxHmAoWHphh7w7x38tlPbYlzSQRYtBJH/IgG3RUc3dojL0zTvElKXP/ABr4btL8tFH7SuJpt094O5X2XKVKZaYIIPI7rvvxzGtMhpdyEx5giy2UYrQH9m1vDutAHiYk+crWOfbxRzf6O88U1Psq5X9n9TnPZ7EhjR/lJ6rqqmb03MILRJEA8udouqfGZVSmWd03sIAcbx4X4rVhA6ldwvz3ss505bj1NPDLgxrDJcLyu34znMXlz2ud3HgSYlrhbgbjkoZC+pZYWOBdUfBgnYmTy81xHtXg2sqywd10nzET8wunFn3umfP9Q6V/TQ9SMrXniu5RoiLpPDCIiAIiIAsgLCmswEtBB3+fJQ3QN2Hy7SQSfBSjtCi0C9ohwlvAjh+6kPxBgSAT+q4J8eB9FjLk7tFl23Fk7A5XrYXEy4+506+K0VC6mYJKk4DEnRP6bHpy8jzXo41jzDh99Oawd27Po4LF6cXGVS/O5CoYyX78PorZmakNVI4AvJZMDb6r3+NcOA9I+AsplBMph1k8Sau/qWFfHFwk24cFKyak0Aep+aq8O41DqeegWw4stN1lKPhHdp9TTWWfamrLnMsYxzhoBENAM3k8TtYLnc3qMY4Q03E2O3D9l6fm7ADuT5qmrYnU+Tta3TktsONp2zy+q6+GTEoxabvw74+pbYdjaY1n76BVraWqXOkDew6/K6wwOquAAJ6ATAW/GtLG6SCJ5jkujs68nzG2bW6n9zfluWsqVWMBklzQb7CbzblKt85p9vQqvBmMU4g8Iey3/gFqyXBik3tX2JboY47395wHGBYdSvWGxFMg0Q3s6byJOoucHCYe4zBMm8AcVjNvda8fjNlGocvv+I5evhy3deA1WZyc9uaZO3vcfQ8fFdTluRM0khg7sGdMkcjJ2vCvPPGNI7tF0rLqoudpJeWQqLOz7Om0n+kLgGIqGHPMjczDfBoV7RY1wLi3Q4y2dMB5I7w2iYIkD9QKqKuDioSDuZPieN+al4dzpBBcSNuInbYrgnJN2fVYNA8eJQila/8Af8Fb2jtekmdIDQTvAFp++C6HJMOaltQAuQNQaNpPSfmqnMsG5vfIg7kfRRmYq038lEvcdOKCwxcHxXZ9+CwzegzUS0zzgblQKNfgvGKxUUzG52ImRz/dVdCs4GB8lpDG65ObLro48i2K7Lpz7jqY+/vgp2OdSLGhkk21SBE8he/Bc7rfPenzVjhq7eNzy+qlxa7FoapSvffPg8UKhbIcQFS+0GLa9zQ06tIMkbSYsPRS8/pxTDiZJdb0JMeo9Vz8rqxY4/rR8z1HWZqeml2RhERdB4gREQBERAe2UiRIExupGCxWgwdj8F5wGK0Ok7bFXeKwjHibEG4IVJPwyrZpEG4Xl7zECI32BWr8A5vuOtyK8l9Tk1Z0aYZrHLcz2yo4OBmOG1o4yOIW0ydmjxA+4XhjnOBDyJ4AALJoGJFhz29VB6kJxnHciK9xDrTI9V6qYlxHAHmAP9LNBwdMG4+PULYcMdlI4cbvgiYTMXUyeIO4M+oI2WcRmAdsD5lRsUyHuHIrWFrtT5PPWecVtT4JmX4A1XQLDiVfu9jRpnveNvkoeRYlrGT/AHX+ELp3e0r3sDNXdAIAjYEzb1XHmySUvhH1PTNDpcmBOaUpPvb7fYiZPgGgaRtxPPxVnmWHohjdHecZ1S2wI233VDSqkAiRbrc+AUjA4gutfzHDnYwuNqfMke1DPijtw1S+K4+KKvP61QuZAOloAEC3KLKXhMla65bJPU/IK/r4FraXaSLnSBqEzAO3KDv4qroYw03giDF4Nx5hbvK6SOPF0jT48ssz93wn2X9/gjYuk6k4NcCIFgZ224+CnUZdTm4bsYIA5X+ex2Vdnr3udrdJJuTwubD4GyhYfEv2BhTt8mTzqLeKCpX4X8FhXqabH5zPmrDB5g1gn781BxlBhpNI1axdxJEeDQBYARuoFLGCC3Y8HDcLN41PsdU9VPCqku/azpMbjziCCTJgNERwEDbyUPLcOzXDnBjbyYJ+AWjDsfoJaTy1Hh05+a0YepBg7SoUWr5N1qFti5RpVwTM0osAJbJHH9j0VXlYBfJ34KXnNTSyGmzxc7WBAtfieJ5FVFGu1m7xPCL/ACXRGLcTx82sx+upPhL5o6/8TT7NzSyXbA2tzsR4XVVXymsRro0tbI70G4Im5aLxHHbdV3/W2NEnvHkP52VXWzqo6prmOQ4ADgpxYp3bMupdSwvHtxP3N3aJeOyfFPI1N1coIi97KDjsrdRgVIDjfSCCR/lFh81aZbnbS7vvdTJ/M33Z4am2Edfmt+Y+znaDtKV3buDbscebSPcJ5OAvsupNrhnzM/d7u7OXRbKtBzfeaR4iFrWhiEREAREQBWGXZlo7rrt+X8KvRQ1ZDVnVsaHCQbLxUwsjgucoYlzDLTCmNzx/9p8v5WTg/BXaTcRh4Cqn1i50SYNv5Xt1epVMb9NgpuFycSNRk9OCle3uT2I+Ay5zu8Rbh1/hWdVwa0lx2H2FBr5rUs9rjBsWm4DhuADsDuPHoozQ+sbm3wHgEab5Y+5Ee6TK9U6DjsOd+Frm6t6GAa0zuevBZx1QNpkAQDYDxU+orpDcU9OqWmyt8srOqGwsNz9+CpFZ5NmHZy07O38g4D/yKZFaO7R5ZQyx5pWdPQoNh0xqjlcqDSrzYfP5re7EzdrpJ6DjyO6qqwIkhcMY3wfXZs7ilKq8cFqx5Fp/jpPFMbRMAgbD16j4+irsGXPcL/wuoxeNNXs2mO60NB6AQAT0AUNUzfFl9WC3NqK8s5apj3Obp4civOHrgWNuqsXhrHEi3eI2m/8AtK+Ca4baTx5ei0tdjg9PJuclK2kRPxxbOoja0LVgRJmyxQwOpsyFltDSJ67eM9OnxCvtXZHM8k4uMsvKL6lijoDBsP3UDGtZrEyTAnaJk2UejinARYTtJHwtfzUjHQWNFp3J2Jt68VnDG4ys6dTr45sDVVXJDqv1G95gHeNMxA8lFwuV0zcuJm4ER6qdh2X8L/7Va3EGnUczcT3R8YnzXSm6pHx+bM8stxOdllPgFWYvLYu1equaE2aI++S1VMwqHp5fVWipIyVkJSsHmT6c6XETuJUYlYWtF7JWNx7qpBdJPUyoqIgCIiAIiIAvTWkmBcryrn2f7Mkhxh3DkR4dCok6VkMgMy15ExHiYUmhlH6j5D6q7dgiZWGYE8bLneRspuZro0mNENHwStV0NJ6KRUotYJVLXqmqYFmD4/woSvlkGnLKOou1juHczEHhHWbeasqZZHcG3Dl0ICi48hlPTxMegv8ARbRgBUaDEEi5HP8AdWk7Vsl8nvEYgNEk+X0CpcXii88gNgsYugWOIdcjjz6rStYRSLJBZlYRXLG+ljXN2K30MwM9+7TyFx1HhZQUVdqNfVnVWy/p4j8wi+8bePTwVlQxIIAMc5XLYbFlnUcQePBSTmQkQCPOVhPDzaPX0vUVGO3J2+DpcaGOg05YYEyZkxBJ8VHpyQWuNtuSq25u0DienFeBmzeM81ksU/J6WTqGmSW3v8Xx+5OqNFI7CBck/f3Kqq2c1CdxHAaRZR8Xiy89OH18VHXVGFdz53PqXN+3hEwZtVmdXwHwtZS8vJfLnGSbXVQrjLT3Nvvmk1wcc5NrllnRMAzxVDiWa6phXNeuGtPQKDgKPHiblZxdcmaNjS0ODTvAk8z18fqt7sPPXwVfiSDWIOxgH9it5rmnZ9xwcOPQ9VLRNEfFYLlCriFfOxbTxBVZjdJu0j6q8W+zESGiItC4REQBERAFkGFhEBbYT2jqMEOAeOE7jz4qf/8ApwbNpmeF/muaV1luEGmZEnf6LKcY96KtI9VatSr71hwaNvM8VKo4UNEngvTqjKYuQqjMM1LxpG3HqqJORWrNeIq9pV6bDwC6DAt7olc7lzJf5LpsLSgQeH3+yZeOBIpvaKmA5p5j91TqXmeJ11XEbbDysoi2iqVF12CIisSEREAREQBERAEREAVtlJEc4PoqlWeW12sY4nnYc1WatES7G/MKmzf1fJSMGyxPIKuwjy95c776K31aWT0lYyVcFGUtW9c/5fL/AErOowObB4qmwtT+oD1V1KtPiiZFBVplpIPBeFYZtTgg891XrVO1ZZBERSSEREAREQBERAFkOhYRAZLpWERAbcNiSx2obqZic6e9umwnePkq5FDim7ZFIIiKSQiIgCIiAIiIAiIgCIiALMrCICflosfGFIzPF9zSNz8vuFEwGKDA6f8Ae9vio1WqXGSs9tysrXJ5BV7haoe0Gb8VQr0x5G1laUbJassM6I1AA8FWrLnTusKUqVBBERSS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AutoShape 4" descr="data:image/jpeg;base64,/9j/4AAQSkZJRgABAQAAAQABAAD/2wCEAAkGBhQSERUUExQVFBUWGBgXFRgYFRcaGBcZGhgXFRoVFhcXGyYeGBojHRYVHy8gIycpLCwsGB4xNTAqNSYrLCkBCQoKDgwOGg8PGikkHyQsLCwsKiwpLCwsNTUpKSwqLCwqLCwsLCwpLCkqKSwpLCwsLCwpLCwsLCwsLCwpLCwsKf/AABEIAMMBAgMBIgACEQEDEQH/xAAbAAEAAgMBAQAAAAAAAAAAAAAABAUBAwYCB//EADsQAAEDAgQDBQYFBAEFAQAAAAEAAhEDIQQFEjFBUWETInGBkQYyobHR8BRCUsHhI2Jy8YIVkrLS8hb/xAAaAQEAAwEBAQAAAAAAAAAAAAAAAQIDBAUG/8QALxEAAgIBAwMDAwMDBQAAAAAAAAECEQMEEiEFMUETIlFhcfAygbEU0eEVI0KRof/aAAwDAQACEQMRAD8A+GoiygMLJCwt7cC8izSUBoWynQLthK9Owrxu13oVc5Jgg6m47GfkBZVlKlZD4KIsIMcVMdgxHVTsywYADrd0ieoVs7BtLQ4QQRI5Gdlm58WijkcxQwZcDvyWz/pD4BsASAJMbq/wbGB9RhiWukdW7gjnx9Vt9qKMYSmWiBrnbo4BN7ui0bbZz59nK/5WF/8Ajcg7QRuo1bKqzPepPb4sd9FKx+ZVGvlr3N1Na4w4i7mguPmSSolPMajTIqPB/wAirrd9DR0R4WFaNx7Ktq4g8KjQNX/MCzh8Vpx2UPpAOI1MPuvbdp8+B6G6tfhkUQURFJAREQGQFa0cvbDdQvxuomX0JdJ/Lfz4K2p+998OKynKuEVkyJjcuaKZc0GR14cd/JVK6HGOim6eUeq55Wg7QiERFcsEREAREQBERAEREAREQBERAFKoZhUbsfgCtNBoLgDYTdW/4cN90QFWTSIcqPOH9o6jDdoPwVtgfacPOktg9ePgVW9gDZwnyULG4HRDmzv6HhCz9sgpnU16NF7TILZ6/Wyi4PBVaYhp7Sn6kA/pIKg5bWqPnU6Q3fbfl16/cWGU4fS1+gmXPAFzOw+puqP28Ebk+KMZRhS6q9z2d62kWl07knewG0AKyzXD9thnUWNh9MBwbMyAZMesKa7G0sPTcHva6qWmXCAQ3iBz6mLqDUzRtPElgjuloHONAB9b+pWW9ydr8o6scYJOyjzTIwKpBJ7rWNsOTGiVDdk7J950eXzXdZ1Rptrw9o7x96L/AO7Qq7HezzTJpPEf3bTvaP5V4zbSIy46k6KOixosACOIhbjmopG7ywRp0Q17CBwdSNvktFXJsXs0NIJgaXD4EwqatldUGHNM+IP7q6gn3Zlyi4qZVSxDS+kWU3/pBOh3/F3epnpcKjxeBfSMPbHxB8CLFTaGV1qemoIYfygmCd/K/JXuCxQrMIe0Ts9sbcjdX3bfqiJWuWcapGFwheeQ4/wrmnkugk23gaoBH3e/SVIOHdsd+UI8nhEPgispAAADotzacD757L2W6RyULF5oGyGg6uZFh9Vkk5GdWa83xdtA8TfboqhenOJMleV0pUqLpUERFJIREQBERAEREAREQBERAEREB7pUi4wBKs6DntABGrzuo2XYsMJDhY8eR+itGVGHiPX6rKbfajOVhmaMb7wIPIheTX7UOGkNEWtcTsfHfy5ysVezqWadR3FrSL3PKy15Ye47nqv8P5VaSVkeDdkZ/pOHHUZ9B/KvMqaWNJPec93cHKbFx6CDHlyKpcipTWfT2B708gNz6FXlDFNFVj4gPxFKkwfpY0O/92ys8j5Z14Eovc/2OJrv1VD1d+6mZ3ij+LqvBgio6CLEQYEHyUenhiMQGHcVA0/90LVi6uqo93NxPqSV0ruUuo19T6F7RF2Jo6qd3AMqNA4gtEgdbfBcbRz1zSJm3CfmFf8As5iScPqJiJpjiSB3reAcAvOa5TRqkOJLHn3jbvHmZtPguTG4wbhI9ZaLNqMfrQXH14Izs+L2jSbxuTHjK04jtx3jTbfry4XWKPs85ru69hHJ0ieh5Fenshzml2kjdpMx1H6h1C0TjfBz5dLmxL/cjX8ECviqryLEadrgwr7LsEXURVF3sOmrH5mO2d1LT8iqrEVnAQ19MHrIPlI0rofZep3mMOz26HCeMCD6iPNTkaUbRzRVumUuPywGpqkiYJAt0k9SpNGhLTN9IBAN+IG+43VnVoBr3UqogaiGv/SdhPQwFDq0XU3FruUW4g7Ecxx8lndqjCScWRquEaWyRPPiB1lajhWusQCPl4FbpXkOhWVmdkR2RMnj6qNWyZs2JHRXrDIIWkgclZyaFnOVcqcNr/fVavwD/wBJ+C6OqQATFuJhUWPx+uA2QBPHfyCvGTZYhFYRFqSEREAREQBERAEREAREQBScLhC/oBx/ZRl0mW4SabYHP5m6zyS2qy8MWTK9uKLb+hpw1EMMDgJ8Sf8A5WnBv01HsPEyPvwPwU+lg3B79UNbaCTvANhF58lDxQpMqBxNTVYjS1oHLdxvtyWadlZafJB7Zqn9eCXVcaNF1Qe/VcKbTH5Wd50eJLG+RUnN6wa6iJANIh55B50uPjEAeSm4nE0gNQBf2DYaDt2nvE9SC4+g5LmcPjK1V8Ah0mTqDS0f9wMBVir5fg6Y4+0Fy32rn8tlhXy4vxfbNjs6jjVa4bXcSWjqHSI8FOPsU009UuHWR9Ew1J7XAO0xcjS3SOHDntformk/tB7zjyAJt5LCeaSapn1mi6Xi9JrLH3eb8fYq6JazRTHusAHU8ST4kk+anVsa0i7Q6xDSZlu20G/htdV2Z4R1NxJn74qEzGLL3PlHoxliwxWKa4XYtW1gCJFh/JBVVm+HFZ7TtpbBjiNx+6s8LRLlNxmVFlMOIs7bhPAwphNx5NdRpceohTrmuPtyjnaWXtLNO4+X0VhkmDbS4k3Dmg2g8gRvw5KxynLiWPeCIbDYkTcctz4qMHMa7vN1C9gYvwupeSXzwzjh0zTtbtitd14LbNQ2vMzSrEaS12ziBYTaDA48uG6qsMe3Z2NWadVs9lUO0/pdzaTFvMKPXpuqNcGGDpLpvbR39U8IhTH4nU81DLpcSZB7w1HY8bcQfQq0Je2z5/qWiUNT6WJfq5o5HFY+rSeadRoDmmHCPv1WBnv9nxXU5zlrcW1rgC17BGskHU3g1wtJHPxsuHxOGNNxa4QR9yOi7IShNcHmarQZtLXqxpM6TKczbUJFwQJvFxsqrF544yGjSJsb6rfBVtKqWmQYP2F4V1BJnEuDbVxLne8SVrlYRXAREQBERAEREAREQBERAERZAQEnAYU1HgAW3PQcV3eTV6TSDUBc0flFj/C5nLi1rYEHn1KxVxbWO96enI9YXJli5vjwe10jqGPTucZr9Xk6bM6tN3uiBxXOPwWuow8Bc+V/ipeFq9q2xsbAj0W9mWmkdIk+JE81hCTgn8nuazTR1ubDlS9i7vy/NfnyTMLl8t0gWMkzxJuSVHpZc2kToHjBlSfxTo7x0t2IHLyXrtmyANtz13VLbXLPXjDDGS2wSa7ccjFYlmhguH6iTwtA0mfGZ8lGw2New6mvIJ4iAfhsoebsDSNJvElQqdclX2ccHny1O3K9655LbE4+feJPiZWvB4JgaSeRP+l5oZI6owucdIAtzJ4W5KNh6snT6qqjS4Zq8znNOcfFRJNHEmIE9QN1I/EuIAJJjYSTE9OCYXJHVJ7MO1RMbiBclRsXhn07kzG9uCnamSp5cbbfhduP+/kn0KpaTpO/0+qjY+m4DVBIETHCbbb+cLbl2KaId7yk5rjxVnutaOTRt6rK6lydcoyy4ltfi74NWVagZa6CRB8LWVviMOWN7xEfpgC39tlzlDGRsYW/FY59SNTi4iAJPDlfpb0TmyrljUVKk/ni2WH47sg5jQCHXBIuBwi6jfg2YtgZ3XVGg9zZ5bM6qZ48tII81GfhjUg6oYJiLkjbfhso2YYadJbqYWGxG48FtCL73R8x1TqWPLH0oq+bbK3MvZh7JdSPatG4HvtPJzd/36BUzKJJgAkrtu2GIcGVH9nigP6Ncd0VhwZVjY2if9GM7MKoaXVabXYgVBRjTpJgapfG5vuuqOSVc8s8B40+Ucq7CPH5Xei1Qu8o1mVJLYMGDF4PpcdVrxORtqAkNaCeMC/j9Vb1flGaXu2vg4ZZVjj8qcwatMAGD0OyrlqnZbJjljdSMIpGEwD6phgk7ngAOZJsFKxXs/Wpt1ObbmCD5mFDkk6stHBklFzjFtLzRXLCIrGIREQBERAEREBmUBWEQHU5S7+gCLkSbWIu7iepCssM7VUgknaT9+a4/B40sMDbkujp4yDPNcOaDTb+T7HpWrjJRW6ttfiL/NMMwWpkkAbuAHwkhUFPDPud9zc3PGVIrZxDNPkpuAxwZcgHylc97Uey1DNNe63Ffvyc9jpB73qsYWo1pAkHj9hWWMYKgLTs425jqpWA9nGFpAAAAuTufPcraMlsPNnpcn9Q5RapfP8ABGq5odMSqwYkCoSFLzLK9M6TccOBVTSwz3OholIQjyzLVZ8ylGO37UXuHzLuwDE7rziavddxsVAfg6jLx6Jhqu5J4QqOC7pnUtXlr08kab8vgzQxQbYLa7HTtuqjFukhrblSaDS0XifELZ4k/ceTHqfpy9Ful2sCQtuKxJpBhInWCbHaDC1PrAe85o6C5W/2hw2ilTkd7W9p6Q2k6I/5K8Y+5Wjg1GqWxxxSZtwHtY2mILC4fpMR87eIW/G5j2rS/CzYS9jo7RgG7gNqjeouOI4rklsoV3McHNJa4EEEGCCOIK29KN2jyt7qmXGSUQ9xe/vQbA7TvP8AGy66vTFhUIdrDTJmIcC2CYmYkWPMKmwFDtafbUmwST2rALahcvpjkRct4Xi20huYED6+C48k/efX9OxYnpKVX3dr88GnL6tJtV1MMdTO9iXsI6g3bbqdlbHujURLf1C48DxHmAoWHphh7w7x38tlPbYlzSQRYtBJH/IgG3RUc3dojL0zTvElKXP/ABr4btL8tFH7SuJpt094O5X2XKVKZaYIIPI7rvvxzGtMhpdyEx5giy2UYrQH9m1vDutAHiYk+crWOfbxRzf6O88U1Psq5X9n9TnPZ7EhjR/lJ6rqqmb03MILRJEA8udouqfGZVSmWd03sIAcbx4X4rVhA6ldwvz3ss505bj1NPDLgxrDJcLyu34znMXlz2ud3HgSYlrhbgbjkoZC+pZYWOBdUfBgnYmTy81xHtXg2sqywd10nzET8wunFn3umfP9Q6V/TQ9SMrXniu5RoiLpPDCIiAIiIAsgLCmswEtBB3+fJQ3QN2Hy7SQSfBSjtCi0C9ohwlvAjh+6kPxBgSAT+q4J8eB9FjLk7tFl23Fk7A5XrYXEy4+506+K0VC6mYJKk4DEnRP6bHpy8jzXo41jzDh99Oawd27Po4LF6cXGVS/O5CoYyX78PorZmakNVI4AvJZMDb6r3+NcOA9I+AsplBMph1k8Sau/qWFfHFwk24cFKyak0Aep+aq8O41DqeegWw4stN1lKPhHdp9TTWWfamrLnMsYxzhoBENAM3k8TtYLnc3qMY4Q03E2O3D9l6fm7ADuT5qmrYnU+Tta3TktsONp2zy+q6+GTEoxabvw74+pbYdjaY1n76BVraWqXOkDew6/K6wwOquAAJ6ATAW/GtLG6SCJ5jkujs68nzG2bW6n9zfluWsqVWMBklzQb7CbzblKt85p9vQqvBmMU4g8Iey3/gFqyXBik3tX2JboY47395wHGBYdSvWGxFMg0Q3s6byJOoucHCYe4zBMm8AcVjNvda8fjNlGocvv+I5evhy3deA1WZyc9uaZO3vcfQ8fFdTluRM0khg7sGdMkcjJ2vCvPPGNI7tF0rLqoudpJeWQqLOz7Om0n+kLgGIqGHPMjczDfBoV7RY1wLi3Q4y2dMB5I7w2iYIkD9QKqKuDioSDuZPieN+al4dzpBBcSNuInbYrgnJN2fVYNA8eJQila/8Af8Fb2jtekmdIDQTvAFp++C6HJMOaltQAuQNQaNpPSfmqnMsG5vfIg7kfRRmYq038lEvcdOKCwxcHxXZ9+CwzegzUS0zzgblQKNfgvGKxUUzG52ImRz/dVdCs4GB8lpDG65ObLro48i2K7Lpz7jqY+/vgp2OdSLGhkk21SBE8he/Bc7rfPenzVjhq7eNzy+qlxa7FoapSvffPg8UKhbIcQFS+0GLa9zQ06tIMkbSYsPRS8/pxTDiZJdb0JMeo9Vz8rqxY4/rR8z1HWZqeml2RhERdB4gREQBERAe2UiRIExupGCxWgwdj8F5wGK0Ok7bFXeKwjHibEG4IVJPwyrZpEG4Xl7zECI32BWr8A5vuOtyK8l9Tk1Z0aYZrHLcz2yo4OBmOG1o4yOIW0ydmjxA+4XhjnOBDyJ4AALJoGJFhz29VB6kJxnHciK9xDrTI9V6qYlxHAHmAP9LNBwdMG4+PULYcMdlI4cbvgiYTMXUyeIO4M+oI2WcRmAdsD5lRsUyHuHIrWFrtT5PPWecVtT4JmX4A1XQLDiVfu9jRpnveNvkoeRYlrGT/AHX+ELp3e0r3sDNXdAIAjYEzb1XHmySUvhH1PTNDpcmBOaUpPvb7fYiZPgGgaRtxPPxVnmWHohjdHecZ1S2wI233VDSqkAiRbrc+AUjA4gutfzHDnYwuNqfMke1DPijtw1S+K4+KKvP61QuZAOloAEC3KLKXhMla65bJPU/IK/r4FraXaSLnSBqEzAO3KDv4qroYw03giDF4Nx5hbvK6SOPF0jT48ssz93wn2X9/gjYuk6k4NcCIFgZ224+CnUZdTm4bsYIA5X+ex2Vdnr3udrdJJuTwubD4GyhYfEv2BhTt8mTzqLeKCpX4X8FhXqabH5zPmrDB5g1gn781BxlBhpNI1axdxJEeDQBYARuoFLGCC3Y8HDcLN41PsdU9VPCqku/azpMbjziCCTJgNERwEDbyUPLcOzXDnBjbyYJ+AWjDsfoJaTy1Hh05+a0YepBg7SoUWr5N1qFti5RpVwTM0osAJbJHH9j0VXlYBfJ34KXnNTSyGmzxc7WBAtfieJ5FVFGu1m7xPCL/ACXRGLcTx82sx+upPhL5o6/8TT7NzSyXbA2tzsR4XVVXymsRro0tbI70G4Im5aLxHHbdV3/W2NEnvHkP52VXWzqo6prmOQ4ADgpxYp3bMupdSwvHtxP3N3aJeOyfFPI1N1coIi97KDjsrdRgVIDjfSCCR/lFh81aZbnbS7vvdTJ/M33Z4am2Edfmt+Y+znaDtKV3buDbscebSPcJ5OAvsupNrhnzM/d7u7OXRbKtBzfeaR4iFrWhiEREAREQBWGXZlo7rrt+X8KvRQ1ZDVnVsaHCQbLxUwsjgucoYlzDLTCmNzx/9p8v5WTg/BXaTcRh4Cqn1i50SYNv5Xt1epVMb9NgpuFycSNRk9OCle3uT2I+Ay5zu8Rbh1/hWdVwa0lx2H2FBr5rUs9rjBsWm4DhuADsDuPHoozQ+sbm3wHgEab5Y+5Ee6TK9U6DjsOd+Frm6t6GAa0zuevBZx1QNpkAQDYDxU+orpDcU9OqWmyt8srOqGwsNz9+CpFZ5NmHZy07O38g4D/yKZFaO7R5ZQyx5pWdPQoNh0xqjlcqDSrzYfP5re7EzdrpJ6DjyO6qqwIkhcMY3wfXZs7ilKq8cFqx5Fp/jpPFMbRMAgbD16j4+irsGXPcL/wuoxeNNXs2mO60NB6AQAT0AUNUzfFl9WC3NqK8s5apj3Obp4civOHrgWNuqsXhrHEi3eI2m/8AtK+Ca4baTx5ei0tdjg9PJuclK2kRPxxbOoja0LVgRJmyxQwOpsyFltDSJ67eM9OnxCvtXZHM8k4uMsvKL6lijoDBsP3UDGtZrEyTAnaJk2UejinARYTtJHwtfzUjHQWNFp3J2Jt68VnDG4ys6dTr45sDVVXJDqv1G95gHeNMxA8lFwuV0zcuJm4ER6qdh2X8L/7Va3EGnUczcT3R8YnzXSm6pHx+bM8stxOdllPgFWYvLYu1equaE2aI++S1VMwqHp5fVWipIyVkJSsHmT6c6XETuJUYlYWtF7JWNx7qpBdJPUyoqIgCIiAIiIAvTWkmBcryrn2f7Mkhxh3DkR4dCok6VkMgMy15ExHiYUmhlH6j5D6q7dgiZWGYE8bLneRspuZro0mNENHwStV0NJ6KRUotYJVLXqmqYFmD4/woSvlkGnLKOou1juHczEHhHWbeasqZZHcG3Dl0ICi48hlPTxMegv8ARbRgBUaDEEi5HP8AdWk7Vsl8nvEYgNEk+X0CpcXii88gNgsYugWOIdcjjz6rStYRSLJBZlYRXLG+ljXN2K30MwM9+7TyFx1HhZQUVdqNfVnVWy/p4j8wi+8bePTwVlQxIIAMc5XLYbFlnUcQePBSTmQkQCPOVhPDzaPX0vUVGO3J2+DpcaGOg05YYEyZkxBJ8VHpyQWuNtuSq25u0DienFeBmzeM81ksU/J6WTqGmSW3v8Xx+5OqNFI7CBck/f3Kqq2c1CdxHAaRZR8Xiy89OH18VHXVGFdz53PqXN+3hEwZtVmdXwHwtZS8vJfLnGSbXVQrjLT3Nvvmk1wcc5NrllnRMAzxVDiWa6phXNeuGtPQKDgKPHiblZxdcmaNjS0ODTvAk8z18fqt7sPPXwVfiSDWIOxgH9it5rmnZ9xwcOPQ9VLRNEfFYLlCriFfOxbTxBVZjdJu0j6q8W+zESGiItC4REQBERAFkGFhEBbYT2jqMEOAeOE7jz4qf/8ApwbNpmeF/muaV1luEGmZEnf6LKcY96KtI9VatSr71hwaNvM8VKo4UNEngvTqjKYuQqjMM1LxpG3HqqJORWrNeIq9pV6bDwC6DAt7olc7lzJf5LpsLSgQeH3+yZeOBIpvaKmA5p5j91TqXmeJ11XEbbDysoi2iqVF12CIisSEREAREQBERAEREAVtlJEc4PoqlWeW12sY4nnYc1WatES7G/MKmzf1fJSMGyxPIKuwjy95c776K31aWT0lYyVcFGUtW9c/5fL/AErOowObB4qmwtT+oD1V1KtPiiZFBVplpIPBeFYZtTgg891XrVO1ZZBERSSEREAREQBERAFkOhYRAZLpWERAbcNiSx2obqZic6e9umwnePkq5FDim7ZFIIiKSQiIgCIiAIiIAiIgCIiALMrCICflosfGFIzPF9zSNz8vuFEwGKDA6f8Ae9vio1WqXGSs9tysrXJ5BV7haoe0Gb8VQr0x5G1laUbJassM6I1AA8FWrLnTusKUqVBBERSS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AutoShape 6" descr="data:image/jpeg;base64,/9j/4AAQSkZJRgABAQAAAQABAAD/2wCEAAkGBhQSERUUExQVFBUWGBgXFRgYFRcaGBcZGhgXFRoVFhcXGyYeGBojHRYVHy8gIycpLCwsGB4xNTAqNSYrLCkBCQoKDgwOGg8PGikkHyQsLCwsKiwpLCwsNTUpKSwqLCwqLCwsLCwpLCkqKSwpLCwsLCwpLCwsLCwsLCwpLCwsKf/AABEIAMMBAgMBIgACEQEDEQH/xAAbAAEAAgMBAQAAAAAAAAAAAAAABAUBAwYCB//EADsQAAEDAgQDBQYFBAEFAQAAAAEAAhEDIQQFEjFBUWETInGBkQYyobHR8BRCUsHhI2Jy8YIVkrLS8hb/xAAaAQEAAwEBAQAAAAAAAAAAAAAAAQIDBAUG/8QALxEAAgIBAwMDAwMDBQAAAAAAAAECEQMEEiEFMUETIlFhcfAygbEU0eEVI0KRof/aAAwDAQACEQMRAD8A+GoiygMLJCwt7cC8izSUBoWynQLthK9Owrxu13oVc5Jgg6m47GfkBZVlKlZD4KIsIMcVMdgxHVTsywYADrd0ieoVs7BtLQ4QQRI5Gdlm58WijkcxQwZcDvyWz/pD4BsASAJMbq/wbGB9RhiWukdW7gjnx9Vt9qKMYSmWiBrnbo4BN7ui0bbZz59nK/5WF/8Ajcg7QRuo1bKqzPepPb4sd9FKx+ZVGvlr3N1Na4w4i7mguPmSSolPMajTIqPB/wAirrd9DR0R4WFaNx7Ktq4g8KjQNX/MCzh8Vpx2UPpAOI1MPuvbdp8+B6G6tfhkUQURFJAREQGQFa0cvbDdQvxuomX0JdJ/Lfz4K2p+998OKynKuEVkyJjcuaKZc0GR14cd/JVK6HGOim6eUeq55Wg7QiERFcsEREAREQBERAEREAREQBERAFKoZhUbsfgCtNBoLgDYTdW/4cN90QFWTSIcqPOH9o6jDdoPwVtgfacPOktg9ePgVW9gDZwnyULG4HRDmzv6HhCz9sgpnU16NF7TILZ6/Wyi4PBVaYhp7Sn6kA/pIKg5bWqPnU6Q3fbfl16/cWGU4fS1+gmXPAFzOw+puqP28Ebk+KMZRhS6q9z2d62kWl07knewG0AKyzXD9thnUWNh9MBwbMyAZMesKa7G0sPTcHva6qWmXCAQ3iBz6mLqDUzRtPElgjuloHONAB9b+pWW9ydr8o6scYJOyjzTIwKpBJ7rWNsOTGiVDdk7J950eXzXdZ1Rptrw9o7x96L/AO7Qq7HezzTJpPEf3bTvaP5V4zbSIy46k6KOixosACOIhbjmopG7ywRp0Q17CBwdSNvktFXJsXs0NIJgaXD4EwqatldUGHNM+IP7q6gn3Zlyi4qZVSxDS+kWU3/pBOh3/F3epnpcKjxeBfSMPbHxB8CLFTaGV1qemoIYfygmCd/K/JXuCxQrMIe0Ts9sbcjdX3bfqiJWuWcapGFwheeQ4/wrmnkugk23gaoBH3e/SVIOHdsd+UI8nhEPgispAAADotzacD757L2W6RyULF5oGyGg6uZFh9Vkk5GdWa83xdtA8TfboqhenOJMleV0pUqLpUERFJIREQBERAEREAREQBERAEREB7pUi4wBKs6DntABGrzuo2XYsMJDhY8eR+itGVGHiPX6rKbfajOVhmaMb7wIPIheTX7UOGkNEWtcTsfHfy5ysVezqWadR3FrSL3PKy15Ye47nqv8P5VaSVkeDdkZ/pOHHUZ9B/KvMqaWNJPec93cHKbFx6CDHlyKpcipTWfT2B708gNz6FXlDFNFVj4gPxFKkwfpY0O/92ys8j5Z14Eovc/2OJrv1VD1d+6mZ3ij+LqvBgio6CLEQYEHyUenhiMQGHcVA0/90LVi6uqo93NxPqSV0ruUuo19T6F7RF2Jo6qd3AMqNA4gtEgdbfBcbRz1zSJm3CfmFf8As5iScPqJiJpjiSB3reAcAvOa5TRqkOJLHn3jbvHmZtPguTG4wbhI9ZaLNqMfrQXH14Izs+L2jSbxuTHjK04jtx3jTbfry4XWKPs85ru69hHJ0ieh5Fenshzml2kjdpMx1H6h1C0TjfBz5dLmxL/cjX8ECviqryLEadrgwr7LsEXURVF3sOmrH5mO2d1LT8iqrEVnAQ19MHrIPlI0rofZep3mMOz26HCeMCD6iPNTkaUbRzRVumUuPywGpqkiYJAt0k9SpNGhLTN9IBAN+IG+43VnVoBr3UqogaiGv/SdhPQwFDq0XU3FruUW4g7Ecxx8lndqjCScWRquEaWyRPPiB1lajhWusQCPl4FbpXkOhWVmdkR2RMnj6qNWyZs2JHRXrDIIWkgclZyaFnOVcqcNr/fVavwD/wBJ+C6OqQATFuJhUWPx+uA2QBPHfyCvGTZYhFYRFqSEREAREQBERAEREAREQBScLhC/oBx/ZRl0mW4SabYHP5m6zyS2qy8MWTK9uKLb+hpw1EMMDgJ8Sf8A5WnBv01HsPEyPvwPwU+lg3B79UNbaCTvANhF58lDxQpMqBxNTVYjS1oHLdxvtyWadlZafJB7Zqn9eCXVcaNF1Qe/VcKbTH5Wd50eJLG+RUnN6wa6iJANIh55B50uPjEAeSm4nE0gNQBf2DYaDt2nvE9SC4+g5LmcPjK1V8Ah0mTqDS0f9wMBVir5fg6Y4+0Fy32rn8tlhXy4vxfbNjs6jjVa4bXcSWjqHSI8FOPsU009UuHWR9Ew1J7XAO0xcjS3SOHDntformk/tB7zjyAJt5LCeaSapn1mi6Xi9JrLH3eb8fYq6JazRTHusAHU8ST4kk+anVsa0i7Q6xDSZlu20G/htdV2Z4R1NxJn74qEzGLL3PlHoxliwxWKa4XYtW1gCJFh/JBVVm+HFZ7TtpbBjiNx+6s8LRLlNxmVFlMOIs7bhPAwphNx5NdRpceohTrmuPtyjnaWXtLNO4+X0VhkmDbS4k3Dmg2g8gRvw5KxynLiWPeCIbDYkTcctz4qMHMa7vN1C9gYvwupeSXzwzjh0zTtbtitd14LbNQ2vMzSrEaS12ziBYTaDA48uG6qsMe3Z2NWadVs9lUO0/pdzaTFvMKPXpuqNcGGDpLpvbR39U8IhTH4nU81DLpcSZB7w1HY8bcQfQq0Je2z5/qWiUNT6WJfq5o5HFY+rSeadRoDmmHCPv1WBnv9nxXU5zlrcW1rgC17BGskHU3g1wtJHPxsuHxOGNNxa4QR9yOi7IShNcHmarQZtLXqxpM6TKczbUJFwQJvFxsqrF544yGjSJsb6rfBVtKqWmQYP2F4V1BJnEuDbVxLne8SVrlYRXAREQBERAEREAREQBERAERZAQEnAYU1HgAW3PQcV3eTV6TSDUBc0flFj/C5nLi1rYEHn1KxVxbWO96enI9YXJli5vjwe10jqGPTucZr9Xk6bM6tN3uiBxXOPwWuow8Bc+V/ipeFq9q2xsbAj0W9mWmkdIk+JE81hCTgn8nuazTR1ubDlS9i7vy/NfnyTMLl8t0gWMkzxJuSVHpZc2kToHjBlSfxTo7x0t2IHLyXrtmyANtz13VLbXLPXjDDGS2wSa7ccjFYlmhguH6iTwtA0mfGZ8lGw2New6mvIJ4iAfhsoebsDSNJvElQqdclX2ccHny1O3K9655LbE4+feJPiZWvB4JgaSeRP+l5oZI6owucdIAtzJ4W5KNh6snT6qqjS4Zq8znNOcfFRJNHEmIE9QN1I/EuIAJJjYSTE9OCYXJHVJ7MO1RMbiBclRsXhn07kzG9uCnamSp5cbbfhduP+/kn0KpaTpO/0+qjY+m4DVBIETHCbbb+cLbl2KaId7yk5rjxVnutaOTRt6rK6lydcoyy4ltfi74NWVagZa6CRB8LWVviMOWN7xEfpgC39tlzlDGRsYW/FY59SNTi4iAJPDlfpb0TmyrljUVKk/ni2WH47sg5jQCHXBIuBwi6jfg2YtgZ3XVGg9zZ5bM6qZ48tII81GfhjUg6oYJiLkjbfhso2YYadJbqYWGxG48FtCL73R8x1TqWPLH0oq+bbK3MvZh7JdSPatG4HvtPJzd/36BUzKJJgAkrtu2GIcGVH9nigP6Ncd0VhwZVjY2if9GM7MKoaXVabXYgVBRjTpJgapfG5vuuqOSVc8s8B40+Ucq7CPH5Xei1Qu8o1mVJLYMGDF4PpcdVrxORtqAkNaCeMC/j9Vb1flGaXu2vg4ZZVjj8qcwatMAGD0OyrlqnZbJjljdSMIpGEwD6phgk7ngAOZJsFKxXs/Wpt1ObbmCD5mFDkk6stHBklFzjFtLzRXLCIrGIREQBERAEREBmUBWEQHU5S7+gCLkSbWIu7iepCssM7VUgknaT9+a4/B40sMDbkujp4yDPNcOaDTb+T7HpWrjJRW6ttfiL/NMMwWpkkAbuAHwkhUFPDPud9zc3PGVIrZxDNPkpuAxwZcgHylc97Uey1DNNe63Ffvyc9jpB73qsYWo1pAkHj9hWWMYKgLTs425jqpWA9nGFpAAAAuTufPcraMlsPNnpcn9Q5RapfP8ABGq5odMSqwYkCoSFLzLK9M6TccOBVTSwz3OholIQjyzLVZ8ylGO37UXuHzLuwDE7rziavddxsVAfg6jLx6Jhqu5J4QqOC7pnUtXlr08kab8vgzQxQbYLa7HTtuqjFukhrblSaDS0XifELZ4k/ceTHqfpy9Ful2sCQtuKxJpBhInWCbHaDC1PrAe85o6C5W/2hw2ilTkd7W9p6Q2k6I/5K8Y+5Wjg1GqWxxxSZtwHtY2mILC4fpMR87eIW/G5j2rS/CzYS9jo7RgG7gNqjeouOI4rklsoV3McHNJa4EEEGCCOIK29KN2jyt7qmXGSUQ9xe/vQbA7TvP8AGy66vTFhUIdrDTJmIcC2CYmYkWPMKmwFDtafbUmwST2rALahcvpjkRct4Xi20huYED6+C48k/efX9OxYnpKVX3dr88GnL6tJtV1MMdTO9iXsI6g3bbqdlbHujURLf1C48DxHmAoWHphh7w7x38tlPbYlzSQRYtBJH/IgG3RUc3dojL0zTvElKXP/ABr4btL8tFH7SuJpt094O5X2XKVKZaYIIPI7rvvxzGtMhpdyEx5giy2UYrQH9m1vDutAHiYk+crWOfbxRzf6O88U1Psq5X9n9TnPZ7EhjR/lJ6rqqmb03MILRJEA8udouqfGZVSmWd03sIAcbx4X4rVhA6ldwvz3ss505bj1NPDLgxrDJcLyu34znMXlz2ud3HgSYlrhbgbjkoZC+pZYWOBdUfBgnYmTy81xHtXg2sqywd10nzET8wunFn3umfP9Q6V/TQ9SMrXniu5RoiLpPDCIiAIiIAsgLCmswEtBB3+fJQ3QN2Hy7SQSfBSjtCi0C9ohwlvAjh+6kPxBgSAT+q4J8eB9FjLk7tFl23Fk7A5XrYXEy4+506+K0VC6mYJKk4DEnRP6bHpy8jzXo41jzDh99Oawd27Po4LF6cXGVS/O5CoYyX78PorZmakNVI4AvJZMDb6r3+NcOA9I+AsplBMph1k8Sau/qWFfHFwk24cFKyak0Aep+aq8O41DqeegWw4stN1lKPhHdp9TTWWfamrLnMsYxzhoBENAM3k8TtYLnc3qMY4Q03E2O3D9l6fm7ADuT5qmrYnU+Tta3TktsONp2zy+q6+GTEoxabvw74+pbYdjaY1n76BVraWqXOkDew6/K6wwOquAAJ6ATAW/GtLG6SCJ5jkujs68nzG2bW6n9zfluWsqVWMBklzQb7CbzblKt85p9vQqvBmMU4g8Iey3/gFqyXBik3tX2JboY47395wHGBYdSvWGxFMg0Q3s6byJOoucHCYe4zBMm8AcVjNvda8fjNlGocvv+I5evhy3deA1WZyc9uaZO3vcfQ8fFdTluRM0khg7sGdMkcjJ2vCvPPGNI7tF0rLqoudpJeWQqLOz7Om0n+kLgGIqGHPMjczDfBoV7RY1wLi3Q4y2dMB5I7w2iYIkD9QKqKuDioSDuZPieN+al4dzpBBcSNuInbYrgnJN2fVYNA8eJQila/8Af8Fb2jtekmdIDQTvAFp++C6HJMOaltQAuQNQaNpPSfmqnMsG5vfIg7kfRRmYq038lEvcdOKCwxcHxXZ9+CwzegzUS0zzgblQKNfgvGKxUUzG52ImRz/dVdCs4GB8lpDG65ObLro48i2K7Lpz7jqY+/vgp2OdSLGhkk21SBE8he/Bc7rfPenzVjhq7eNzy+qlxa7FoapSvffPg8UKhbIcQFS+0GLa9zQ06tIMkbSYsPRS8/pxTDiZJdb0JMeo9Vz8rqxY4/rR8z1HWZqeml2RhERdB4gREQBERAe2UiRIExupGCxWgwdj8F5wGK0Ok7bFXeKwjHibEG4IVJPwyrZpEG4Xl7zECI32BWr8A5vuOtyK8l9Tk1Z0aYZrHLcz2yo4OBmOG1o4yOIW0ydmjxA+4XhjnOBDyJ4AALJoGJFhz29VB6kJxnHciK9xDrTI9V6qYlxHAHmAP9LNBwdMG4+PULYcMdlI4cbvgiYTMXUyeIO4M+oI2WcRmAdsD5lRsUyHuHIrWFrtT5PPWecVtT4JmX4A1XQLDiVfu9jRpnveNvkoeRYlrGT/AHX+ELp3e0r3sDNXdAIAjYEzb1XHmySUvhH1PTNDpcmBOaUpPvb7fYiZPgGgaRtxPPxVnmWHohjdHecZ1S2wI233VDSqkAiRbrc+AUjA4gutfzHDnYwuNqfMke1DPijtw1S+K4+KKvP61QuZAOloAEC3KLKXhMla65bJPU/IK/r4FraXaSLnSBqEzAO3KDv4qroYw03giDF4Nx5hbvK6SOPF0jT48ssz93wn2X9/gjYuk6k4NcCIFgZ224+CnUZdTm4bsYIA5X+ex2Vdnr3udrdJJuTwubD4GyhYfEv2BhTt8mTzqLeKCpX4X8FhXqabH5zPmrDB5g1gn781BxlBhpNI1axdxJEeDQBYARuoFLGCC3Y8HDcLN41PsdU9VPCqku/azpMbjziCCTJgNERwEDbyUPLcOzXDnBjbyYJ+AWjDsfoJaTy1Hh05+a0YepBg7SoUWr5N1qFti5RpVwTM0osAJbJHH9j0VXlYBfJ34KXnNTSyGmzxc7WBAtfieJ5FVFGu1m7xPCL/ACXRGLcTx82sx+upPhL5o6/8TT7NzSyXbA2tzsR4XVVXymsRro0tbI70G4Im5aLxHHbdV3/W2NEnvHkP52VXWzqo6prmOQ4ADgpxYp3bMupdSwvHtxP3N3aJeOyfFPI1N1coIi97KDjsrdRgVIDjfSCCR/lFh81aZbnbS7vvdTJ/M33Z4am2Edfmt+Y+znaDtKV3buDbscebSPcJ5OAvsupNrhnzM/d7u7OXRbKtBzfeaR4iFrWhiEREAREQBWGXZlo7rrt+X8KvRQ1ZDVnVsaHCQbLxUwsjgucoYlzDLTCmNzx/9p8v5WTg/BXaTcRh4Cqn1i50SYNv5Xt1epVMb9NgpuFycSNRk9OCle3uT2I+Ay5zu8Rbh1/hWdVwa0lx2H2FBr5rUs9rjBsWm4DhuADsDuPHoozQ+sbm3wHgEab5Y+5Ee6TK9U6DjsOd+Frm6t6GAa0zuevBZx1QNpkAQDYDxU+orpDcU9OqWmyt8srOqGwsNz9+CpFZ5NmHZy07O38g4D/yKZFaO7R5ZQyx5pWdPQoNh0xqjlcqDSrzYfP5re7EzdrpJ6DjyO6qqwIkhcMY3wfXZs7ilKq8cFqx5Fp/jpPFMbRMAgbD16j4+irsGXPcL/wuoxeNNXs2mO60NB6AQAT0AUNUzfFl9WC3NqK8s5apj3Obp4civOHrgWNuqsXhrHEi3eI2m/8AtK+Ca4baTx5ei0tdjg9PJuclK2kRPxxbOoja0LVgRJmyxQwOpsyFltDSJ67eM9OnxCvtXZHM8k4uMsvKL6lijoDBsP3UDGtZrEyTAnaJk2UejinARYTtJHwtfzUjHQWNFp3J2Jt68VnDG4ys6dTr45sDVVXJDqv1G95gHeNMxA8lFwuV0zcuJm4ER6qdh2X8L/7Va3EGnUczcT3R8YnzXSm6pHx+bM8stxOdllPgFWYvLYu1equaE2aI++S1VMwqHp5fVWipIyVkJSsHmT6c6XETuJUYlYWtF7JWNx7qpBdJPUyoqIgCIiAIiIAvTWkmBcryrn2f7Mkhxh3DkR4dCok6VkMgMy15ExHiYUmhlH6j5D6q7dgiZWGYE8bLneRspuZro0mNENHwStV0NJ6KRUotYJVLXqmqYFmD4/woSvlkGnLKOou1juHczEHhHWbeasqZZHcG3Dl0ICi48hlPTxMegv8ARbRgBUaDEEi5HP8AdWk7Vsl8nvEYgNEk+X0CpcXii88gNgsYugWOIdcjjz6rStYRSLJBZlYRXLG+ljXN2K30MwM9+7TyFx1HhZQUVdqNfVnVWy/p4j8wi+8bePTwVlQxIIAMc5XLYbFlnUcQePBSTmQkQCPOVhPDzaPX0vUVGO3J2+DpcaGOg05YYEyZkxBJ8VHpyQWuNtuSq25u0DienFeBmzeM81ksU/J6WTqGmSW3v8Xx+5OqNFI7CBck/f3Kqq2c1CdxHAaRZR8Xiy89OH18VHXVGFdz53PqXN+3hEwZtVmdXwHwtZS8vJfLnGSbXVQrjLT3Nvvmk1wcc5NrllnRMAzxVDiWa6phXNeuGtPQKDgKPHiblZxdcmaNjS0ODTvAk8z18fqt7sPPXwVfiSDWIOxgH9it5rmnZ9xwcOPQ9VLRNEfFYLlCriFfOxbTxBVZjdJu0j6q8W+zESGiItC4REQBERAFkGFhEBbYT2jqMEOAeOE7jz4qf/8ApwbNpmeF/muaV1luEGmZEnf6LKcY96KtI9VatSr71hwaNvM8VKo4UNEngvTqjKYuQqjMM1LxpG3HqqJORWrNeIq9pV6bDwC6DAt7olc7lzJf5LpsLSgQeH3+yZeOBIpvaKmA5p5j91TqXmeJ11XEbbDysoi2iqVF12CIisSEREAREQBERAEREAVtlJEc4PoqlWeW12sY4nnYc1WatES7G/MKmzf1fJSMGyxPIKuwjy95c776K31aWT0lYyVcFGUtW9c/5fL/AErOowObB4qmwtT+oD1V1KtPiiZFBVplpIPBeFYZtTgg891XrVO1ZZBERSSEREAREQBERAFkOhYRAZLpWERAbcNiSx2obqZic6e9umwnePkq5FDim7ZFIIiKSQiIgCIiAIiIAiIgCIiALMrCICflosfGFIzPF9zSNz8vuFEwGKDA6f8Ae9vio1WqXGSs9tysrXJ5BV7haoe0Gb8VQr0x5G1laUbJassM6I1AA8FWrLnTusKUqVBBERSS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AutoShape 12" descr="data:image/jpeg;base64,/9j/4AAQSkZJRgABAQAAAQABAAD/2wCEAAkGBhESERUUEhQVFBQVFhgWFhgXGBQXFxgYFxYVFRcYFBccHCYeGB4jGRgXHy8gIygpLCwsFx8xNTAqNSYrLCkBCQoKDgwOGg8PGiwkHyQsLC0uKTQtLywsLCwsLCwsLCwsLCwsLCwsLCwsLCwsLCwsLCwsLCwsLCwsLCwsLCwsLP/AABEIALcBEwMBIgACEQEDEQH/xAAcAAACAwEBAQEAAAAAAAAAAAAABgQFBwMCAQj/xAA/EAABAwIEBAQDBgUCBQUAAAABAAIRAyEEBRIxBkFRYRMicYEykaEHI0KxweEUUtHw8WJyFRZDgrIkM1Njc//EABoBAQACAwEAAAAAAAAAAAAAAAADBAECBQb/xAAvEQACAgEEAAUEAQMFAQAAAAAAAQIDEQQSITEFEyJBUTJhcYEUkaGxI9Hh8PEV/9oADAMBAAIRAxEAPwDcUIXCvVhAfMZitAk7TBPSdv6KNSzumTBMFcK+Oa5rmO2cCD6G1kokuDjRefvBdjhbxGcnN6kc28jPJQ2zcOUZWDRGvBEjZRMVmLWu0zeJP6JMwWd1GA9W2cOnSOoKm4fEMquJMkv3veYUL1Kxwbxis8jLgMwFVzg3Zu/qpyXsqrMw7SwSRJcSfiPX8l6zTjGjSYHNDqh1BukWdsTN+VlLC6DjyzWS54L9CosHxlh3saXk03HdpDjBmPiAj3XbF8QUms1h4LTMReSJBA9wpPMi1nIUJSe1Lkk5lmtOk0y4agJjn6noq3/mZmkGd0o5jjTWe5wbEuDt72aGx6W2hRMSyQAbR0sqL1q3YR14+FWbfv8ABo9LNmlgdNipmHeS2Tabx0Cz3hmnVqPY0uaWscC4E3LQZs3mnnEYotE8lZqtU+cnNuqdUtrXJEzTiBlJ+km9vyXXJs6bXc4A3aAfnKSuP6VSp4dSixziAQ/SCdiImPUj2XHh3Mv4Sq19YOYCNL5aRDXQQYjkQD81tO1RlhkKTZqCF4p1Q4BzSCCJBFwQbgg817UxgEIQgBCEIAQhCAEIQgBCEIAQhCAEIQgBCEIAQhCAFFxtOQpS8VCNjzQCTmhc0qjzGoKrQ1xLXNOpjx8THDmP1HNPObZcHApIzPCaSUayCBhOJw2o1mMGl4sKzR5HtP8A8g5dZV1XzDwodYs/C5vw9dxYhZhm2OL6pI2FgmPKcLUpUxpe5uoeZph1M9iw/pCpyoy/SbZ45NKw+e0ntDXESR/fcKjzOi0EuYQGAw+TMTcOHa1kq4ekxp+8ZVj+ejUmB/8Am/aO0qyzbDsrYcnD1HHQACHgsfqvoDgQJvJnZVbK3Hs2TLNkbGOs8vWfRVdLEBxMbSY9FxbmNQ0gwaZ0taSYEAQH+XebGPXsqrDY3aFRsr2npfBtMnubfq/wNuBAkAqxzfKWtaDY6ri8x6pUp5ltdesdnrgIJK0i0l0dKektlYnFk01XMcHMMOaZBHX99k2U+JaegOdqEi+0A9BdZyc3Vhl+cODTDmggEtDiyCTyIJDo7iVNGWeit4po15XmT4x7/kY8Tx9Rp2YJJNgSBc+kkqHW4kfiGOa9g0m0KjxeONQM8VlA1W28SmDMGbGwAPoPdWWXUQQAI9Z/VJyxxEo6bw+Kr823nPS+3yd8nxL8PUL6eoNIjwi+oKQ7inqie6bMs4xY9wZVb4bjYGZYT68vf5pfxNTC02QXl7+3w/uoNbQ9hc0yBv7qSGotg8ZySS0dFy+hx+/Rp4K+pc4MzU1KZY4yacQecGRHtH1TGu3CSnHcjzl1UqbHCXsCEIWxECEIQAhCEAIQhACEIQAhCEAIQhACEIQHKpVhQcY5riNQ1ASY7jp7Er3mLoalHG8Qhlamxx0hxuekkNn2mVpP6TeH1cDDhs5p1Q5jQQWD1Edj8kgceZmGMLR8T7D05qTWz2KrvD3awttcElp8pjuDfoEr8S0H1XNqTI0D5guB9JifdQq7CwyxZp+nHoreFsnOJxLWgWb5neg/v6rRMRkZHJSPsu4dFLDmq8eeqZ9Gjb5mT7BWHFfE9HDgtEOqdOTf9x69vyU3EI8lbmT4FSvgi1VmaZy2gwgEEuF72tNl0y/OP4tz/wATgRYG0T05DuF6pUMK+ppqYM6mkanaHWJktJIsZjnZUrbm3txwXIUJR3ZF7A4TEVvPq8FhuDEvd3udvVRcc19CpBuDcHaf3laHicubpD6btTDsR+qW+IaTPAqF4nSC4dnbCD6lS+VCyHpN9Nq7NLbuZSNzKRZRqmPDtQrGBHl0nzk9uQ25qlZmLOses/nsrfLsM8jxBTL23MwC22/ZUlRsfR6eXiC1FeFNI84HGWJdqLuQIgC/Wb2t8+i45zWIc3rpBI6STaPSFd4fJPFZqbUAd2bIH1v6qvxPCWIJJkO76rn1lTwqy9+Di+Ia7dX/AB4yb55Za4CuNDB0a3/xCt8PmugJV/hqtAM1gi0bg7dx2hWmAxjCRqv1C599bjJnp9FZXqNPHHsuvwXlKvRY01qp8RvNrHNL2mbeQubM9AZ7Fcf457wTRpVG07XLSB7mSPqo2amjX0hrW0oIuwQSOYd1nuvWLzshmgHyiwHIeixJwccLs0rpu81yl18PpDb9m2KJxD2//Wf/ACYtHSL9mGVllF+IfbxoDJt5Gzf3P5BOwrtJ0hw1RMSJjrC7OmW2tJnkPFbI2aqTh0uP6HRC8UqzXCWkOEkSCCJBIIkdCCPZe1ZOYCEIQAhCEAIQhACEIQAhCEAIQhACEIQFfmfwlZBxtUAqUy4WlwkcjYie1votfzB4AvsVm3GOTFzSRtIc09CLw72kSo5NP0kkOGpETh/FUvB0udBGp7RckuIA0kmwsI5Ce2/WlQbXqsos21S49GwCf1S3hcM4NO/zAJ6d/wDKceF8P4THVIl7yQ0dhufn+SpxipPL6R0L5KK9Ix51njcPTDKcB0Q3o0AQP6BY7xLmTnOhpJc884v337/NNfEWIcNRJk87TaOQm3zVFwjwzUxdc13gilTNpnzuE2BO7Rue9lKm7ZZ9io0q4k3hrhjwWh2twqmCXA2HYDmOpTy/OW0aYqOGp4hhaCRqMarGDy5nr3UV+F0Kmzys0aXunSLWi084/F+Y7ytr4tR3Q7RHCXs+jri+L2MqPAomnraSBqBaSbAwANJ5kC3uSlnjbHg4Vpb/ANUtt6eZw9iIXHPMbScKbqZLoJv5hG1iDt1S/wARYhzmMH4AS4DoXQD9R9VDp5t5b9zaWZR/H+BZfdy2zh/JSzD0mxcMbPqRqP1KyXh/LTiMVRpD/qVGN9nOAP0X6PxmBDNhZXYkLEjEZMcPVbVAmk5wFVvQOMFw6D8jdeeKJwpILbOB8J+7Ta09weSvM6zDTQqxuKb/APxIlQMjxDcZl7Rimgsc7QHbPBBgOaeRBnrz5WVLUTdUk0+GWq15iw+0IdXNXmlFVwcHTu2SCLjSWkQb2/yuOByutUZ4lI6weR0tePUaiO+6ts+4Sq4RzW6m1WVDDOTjcRqBsN+RKucrwDabQ0b/AIj1Pbt0Ve3URxmSydfw+q3OYPal2U+D4fxLhJhvYuv9JUTNcoxFO+nUBuWmY9RutLwGDpaC+q4tYOguT0Cr61WmXw2SDOk9vZVIyf1NHalqp2p1pv8AIv8ADfEFRjSatUkk7uJMBrQGgfygcosu1bi8gPbTktfAJMaiAdhawNvWBOyrs9ykh+qmLE3AGx6x0P5+qtsm4Fqvg1ZY2xiBrM+vw+9+yl3vOV2cOymFTxMs+E89x2Jqto4c+HSYBJDWaKTByDdMOcRIE878itUCoMFgWYelopeTbytgXiJcYJM8ySVL1OgAm/O8z2V+u+MI4y2cexb3lLCLVeXVANyAlrEYikCZqiReAdboFydIkqqr51TGrS1xgA7abDc+eP8AHVZ/lr2QVP3HKpmdJpALgZMWvBO0kbe6lLH6/FtQ1AyhTfVe4+VjKjNR9GBuocvi+cLT8iw9dtJv8RUL6hALrNAaSLtBaPNH8x37bKxXNy7RpZBR6ZYoQhSkQIQhACEIQAhCEAIQhALvEeJimUnYPiVgdoqmQRzFiNkz8UH7srNzkZq0axnSWAuaZja5BPQj9FV1GMFjTtqQw4rKKYaXYc62zOncg9BJvf02Vi3A/wAPR1OHncLgH4doE9p90n5PRd1MWF5+YmLf0Vlj8XUjRqc6ep+h6wFVy1wy1Pa8NEbC5d/GYnw4JYyH1DyibNnuQR6AwtEdi6WFpCzWtbDRAgzyaxsQEi5LnNOi7yRoEyTbUTEu/MRFpHReMTnz8XjKVFsXf5QJdyPmI2sL9gJUsZvG2Jq6H9U+hvzajqYHRGoA9d77pUxOWOrnwpA1uaJOw8wWh5lhgGgDYAAegEKjwmDHisMbOB+quS+l/goLsTsVwuyi3wKzW1NBcWuAIOkucQQdwd+aSMZS1Yd1o0kggwXAAmx72Wg/aXnbKbwwhxc+mSNJ0wC+oJ1bj2CXOA8po4inXpOOjSC4HeBBuQeUj6ql5i8qM/ctVR9bTI32Q5SHZnSeSIpsfVgnby6W8o3cPktd4iztnwU4c7mRcD+pSdkmFLKTKbiH6Jgw22q5AMTHr+yvqFJgGpyq2a9tbIf1OlX4fGtqVvP2K3ww+Q4gh1iDsexB3UHNMn+70MJpgfDpgBvm1Ehu2/SFfPwfiXY3y2mbWNufoVEzHDOp23aOR3CqbZ/U2zqQ8uT2JL8f+FU/OKhwrW4inrIfobUMSHgEhwHKW2kFQqeLi42XjOMX9xUYCLPp1GjqQ6HAHl5ZVLTxkLafqSZ0tDp1Bzrx8NfdDg3NHuY1sS0HaL/uvj8ZVa5tOQGOa8MDyA9hBb8RgbgyJE3ImyoMLnZYZBhdMRnjXEvfBdyNuyQltWMGLtE3JYwki3wTCKwYTOoG47Am3uFe4bF1KUgk6T9ErcJVw6o6o82Ahg7nc/IR7lMGKzBsclpLKaZW1MPMnsxlY/7gj5nxyW1NNKk4uHkL6lmT/pbzn1UOrxhqP/qtXODTP3bhvZjodPvy2VBxPVgh4dAPlduZ5i3UQb25JfqZi020FxGxJIt6D1KvVwU45PNaqp0WODHTGcU04mj5QL6j5YI5hvXce/NQ8qwVfF1NYfppkxPNwEEOptIvMmHOPsRAVDluSVcTGoOFMGwGzj7SBB3n+YdU9HhN5pkuO5B8rbyLHU4neLbDpyCmTrr75K3qkNuRUMJgWQA1hd8R3qPIE+Y7n026QrlnEtEgFuozyi+8SZtff97LP8NgWUgIDWAc3EaiBubzHspDM/w4gGqXHfyjVHO5JA25KV6l+yHkJdseKnELAYDHEdZaPkCVOpZhTcYDhPTb5Tus4x3F9GlTLgLzu4z0izbfVS+Di+u4YjFPZ4Qk0qUC5mz3Ni0chcyQTECdq7pSfPRHOEUuDRELjQxbH/C4Hl9Af1C7K0nkgBCELIBCEIAQhCAWOIqMsKznijC1y2lSo+IASXVdNmuEtgOPbeO4Wn5oJEJMzd+ivM8hA/P8lVuaUkWaY5TI+CwwHUNHMQN/b3VfmLWGoGue5rYJPXpHYze/QnurDHZuKVPW5+gQZidRuOgJj8lQ4j7QWNBhrazjtLQ1otzPxO9IHqqTll5LEXCK9TwVub+K0llNg0i5cDDYNxqe46R87qDgM/fhHtfh6jTVAcDU0GPNHlZr+L/cWt9OZgY/MquIqF7yLmwEBjezRyH93Vrl3DzXN1PbUeOwhvzMTuNisys29le3UOXHsTnca5m5ut1atpFi4taGH0hsfNc8n4vxQxTHh4qPgtbNwdVogRzhfTlj6Z1UD4RjY1G2jlAm37q24YoVn4lniBsNOoxBJ07Xi3mLR7qF3N+/9yCL5JH2nUmBgqOaDU8NlNrjNiHOJ08puSk/gnEubWqXgGnpPeXtP6FaJxFmLXg03Um1aZPMSLGZJ3bI2IuJ9EhUsFToVyKTnFr2agHghzS0wRMDUIO8A9RzO0Lt1DjjB1tDS3fCUlxkdcNW+Sv8rxDCHNIBJb5Z69kiYfMe6nUs1hczLi+j1V+jdi4GXFYGoWOFQvpx8BplzTO4LjPmHLTtE9bcq2kUWuADTs5u8GAep5kqmq8RPcAC4x6qHi84JEFys+dlYK9WgsTy/k60cvFV729hHbmlrO8rq4d5BEfkR1CaeH6tnP6m3speeVG4hvmuQLHmm7ay35slbt9vn4ZmT8xA3BC8NxOpTs5y2JEX5d+kKnoGN1egouOUU7rZxs2yfA5ZFitLCuWIzuX6GXcSABPNxAA+oVNhsw0thR7vqsc1o1FwaAJE3gFxnmSB/lRQ0+6XqJNTrlVWnXjJa1XmsCyQQ125kN1Xtq5c16Zm7cLvgmOc38T3OeBax0wAmbAZT4NPTuTdx5E8/bkouNyhrrthpHKPKfXp6hX46fbHB5HV6t6i1zZRf87Y5xLqbxRBNhTa1rRyiL9lyrZ9jqvlfWqPBO0kT6QrDF5dREa6dSm6fwkOpm/4Xfh915wucYKib4eu7/UX07d2wN5grRrHsV8/cMsyTEOcSDoNnFzoBbBs6SZA6m/vKZsFw7TqsLnOFUgkF5cGAOH8oEOO5gGBf1KpMRx5SMBmE1RM66hkzuCWt25xPJfD9peI1Syhh2RA2cRA2tqHKPkonGb6G5DjgOFcPTcHEB7x5gXNOkczokkDbcjVfdXuLoOqAhsh1gIaS4jbff8Ax8sxZxpmWIhrCGDbyMaBO8y6b/0nupTqzz5cVjKjzPwB73Dr5gPLz7H5XjlB+7NlLHQ+swbmM872M0zJc5rf1t6lXnDGcU6rSymQ8MJGtrg9szMOdPxdvyWRvwlDS3w6IqEX0veQ1456yCDA335RtZXOD+1OrQApCjg6TGiNDHEAdY0uIE+hKtULDzn9GLG5GwISdw79olOuHOrGhRaLN+9l7jz8haCANp5lNeFxlOq0Ppua9hmHNIcDBIMEdwR7K6mmQNYOyEIWTAIQhAUWYfklCnhvFqOeSDewgbcpt/cprzc+R14JET0SKcTiMO4uEPYZi1+XL9Vz9UpP6S9p4qSxkrs9Lqlc0wAWs2AAgki5e47WO2wjnuqlnBrCdT3FjZ+BkOJ/7jZvyO/JSqmJfWrOIGhxu4weVpHXp/hXlDEw2C2e+xnmduZVJUX7d0EQ3xxLGSnwORspf+2Indx+I32H7LucreT8Lj1LjHpvf6K2GPjZgE23/ZRcTm2mR4lOm87aoJ1GdILSdRkkbeqjekv+qfH7/wBivt+CKckIF3NYOwJ6bE6R/hd8jD6bnGSCbTEODd9rwTY9R2KXa1TE+MPExLnea+k6Wgc9IAG4+SvsLjmtkuMHdQzSjFYeWdzwrRK1ym+cdfkvaOCDlQ8VZU8NDmCzdx2TXkWaUCLuv9Vxz7EMdOnba/T0WijtW47FV1kb9rTwZTVrncW6heBmzhuvnEWHNGpqiRIMbSJmD67JdZn7gTLRE8v3XRrp8yO5Eup1yos2ttff2Gf/AIzbmudPFOqOAVJTzDXs35q9yRkuCxKpVrOCSnUSvklu4NDyjDjwGNAgR+puqfN6b2GbxN+yZsPUY1gaOQA/r9VV5qGva5p2IVV8m1FjVj44F3DkVqzAL6fMewbt9YVhjMhpVfjYJ6ix+Y3901cKcDijRl3mqPALjyA3DW9v19lbf8u32Xcoq2QwzyniWsd+ococJcIzrDcBUXG/iR/uH9E95DwrTpM0sYGjtufUm591dYPIwOSuaGHDQp1FLo58rJz+pivjcgtYJfxmUEclpj6QKg4jLGu5LJGZfVwpHJVmLyWk/wDDpPVtvmNitLxmQA8lR4vIiOSw0mDNMXwu8beb0t82n9FDo0qbHRW104O/h6v1C0KtlzhyUOvhARDmgjuJUbqT6M5Fp+dYVoinUqtnctpgad7M89vU9VC/4phGjyNxBJ3l9MA940m6tcdwrTddnlPQzHsdx9VQY3K3UjdsdJm/odiq7r29m247080pmxp1tJ+ICoC49ZJaJHZVgqUy77ttUcwCaZjeQTHy5LvQxmgzBHeAQrClWw76jXOrDUTIaWvDQR/MQHSD3jmEi8GyZ2y2vUcA0eI0kxLnMEzYCWiTe2kAT35bpwll1elQb49RznkCGmA1gAEANGx/vqs8yzEt8ps3SR5mlstN7tLTI949k6ZdxI5jmte41GEgAwC5s2kkWcBz5jdK7Y7sM2ksrgbEIQrpACEIQCpxG46bAn039uqzzMs6cxjmMcS0/ECAHA/KR7T6rSM8f5TMe4n6LIuI69N7j94wEm15vcG7JLQbWhVLkWapYXIxcE5Q6rSfUIsXw03uBckdpPzBVrnFOjhaZqVnaWiw5lx/laOZUfJftJwOHwbKb3DxKVMN00w8h5FpaXMbEm9+puVmXFfE1XHVjUf5WizGSYa3t1J3J5/JSeYlHESF8vJJzvjerUkU/umcgD5yP9T9/YR7pe8Y78lJp5S/QX6Tpib8/Qc11wWAfqBcOcAGJJO1v72VR2ReXnJJFeyRYZNTq1AQJdpY5w3mwtPv85XWg6m4hxfueZPNXNDDGjQIBu74u/7BLLtDHnW3U08unoqakrG8HqNHp7NHXmWOfb4GuhhqzRLC1wBIOlwBaB+J4O3Ic7rs3MyRcyQlDB53UGtmtzGPjVpADnadgXG9lJp4kAkhxI6u3PqsWUpdHQ0eoldnzV+yTxM5rmCbXiecHf5JKxL2Pe+GxLrDkASSY9PyT7SyGpiLk6W8rST37KxpcOVGUxTBa5oaWgOaCdJsRO+1t+QVjT6iuqO2TOf4ppJ6i1OGML7md4KiE05E0Az0/NRsTwhWpXb5x05+3VcMPji0LWySsXpZe0dap4nwOT810jdVtbNS6HNu0ktHdwjyjqbj5hL1bNHG1vfb3U7hx3nZLWgMMiBEuJN/kY9goVSox3SJJahOxV0rPyzVMg4mqUAxlfzs0gF27mGBz/EB8/yT5TLXAEQQRII2IKyjHY1oTZ9neaGpSqUyZ8NwLezXTb5g/NXtJe5PZI4HiWhSr/kRWPn9+43AL6hC6J50EIQgPLmArhVwTSpKEBSYrJQeSpMbw/0CdoXN9AFAZhisqLeSrq+FkEOAIPIiQtPxeUtdyVFjOH+gQGYY7hdjrsJYehuP6/mqXG8LVW7NDx1Z+rd/lK1HEZGRyVfWwDgo3VEzkytgdSdu+m73afYp04c4n1BlKvW0CY1OpBwjq4gTPvyV0/AsqtNOq3U09eXdp5HukzinhGrhIc0l9Fx8r42P8r+ju+x+YEU6jZSP0RlRZ4LPDcHsDQGuEQQLWi3L6KWsk+wriN7hWwlQ/B97SBNw0mKgHUai0/8AcVrasR6NWCEIWTAp8SUtTC0c9/RZRnXBtVxc6nMATBsO8OMBa1nrnAeWzuvJKmIxvmJq3AuI295P6qjqY29wWTbhmP4vBOY7S4EHnKm5XlLn+YtcbjTbeLm+3b5pszzO8vc7zAvjbTv2BItE9zsqHEcV1CGtpsAYOUbgW2G17KtKVrjjHP5NcpHTFYatb4WAbSXbD0EH5rxk9JzqniOu2S0GIBIAmOsA/VQcea7gHVXkF1msHfaTy9IVjXxApeFTmNIO/wAzz6n3hQuLUMcZZc8PsitVBy6yMdYTTPa6UM0pySmTB5m02mVV5zhgPM34T9FBQ3F4Z7vUV7oPAp1iRsYTDwller72pe/ln81S4wBNWBH3TC02DQB8ldvk9mF7nM0Vad3PsO2CYICn1MOWtBd5Z2nmEt4TMSGrxQxr69TwmOGskANJgidjB5ei5lcE3jsuW0STcpPCLfF0Rp5LPeNMBoIqstqOl/rBIP0IPoE2Y5zqYY3UHFzQ4w4HcA/qqDinz0COepvsRf8AKVbq9E0jWdanp3KLz8foTqVUk3KZ8hdcHkLpSYYMHdWmDxxbZXLoblwc/RXxrl6hyr5rTDvPJ6QYv3dBifQ+i0D7KcKNFeq0ktdUFNpPPQCSfSXgeyzPhvC4jFP8Kg0w4jW4jyCLgvMctwNyQFveS5a3D0GUmbNETzJ3Lj6mSpNLTt5ZU8W1m5OEZcPHH4/5JyEIV884CEIQAhCEAIQhAC8OpAr2hARKuAaeSrMZkgI2V8vhCAz3HZWWGYUvAsZUY6lVaHseIc07Ef3eeSZswy8OCXThSxyAy3NsmqZPmFOq2X0w8VKTpjWwEamOI2cAdJ6yDsYX6BwuJbUY17fhc0OHoRIS5m2Q0sfhjRq2PxMfEljwLOHXeCOYJCtOGMFUo4SlSq/GxukwZBgkAg7xEb/RaJYf2MlohCFuYFvP6jadNznXtYdf6LDeKuIatRxaDobcaWyJHOTuVs3GRmm70WFZrSmoe6r2ywYbK7BYN1So1gmXEDrCeMNk9HDUzUrRcC5i97yfQfNUmExbMMJbpFQiNR85H+0CAP2UKo2ringOe4tuZMabb6RYTdc+e6x/CNGXWX03Yqu6uG6abDFMbD/U4c7WHuqLjaoBiA1ltDRfqZMn6Jsp0gKQp0wGMbGg/EZF5JgydzMDf2SZxNSHigzqJbf2JH5QtaGnbx0jaKwtxBo5obXg81JObPdIJt3VO+jK9FlRrA6JYSWg9HAAkHoYIKvuqL9jo1a+2PDkyZWrjmVY5Lm506Z2P+EtOeTuV0oVy0yP8+qxOlSjgkr8QnXYpo0jBZi07q1L3V2xanSbZz22qXvDDuOpIPRZ1QzAkA7SSPcQf1/uFa088eGxqEeo/Jc/+PKuWUem/wDoUamvE3gY3ZpUw1I0jpc0kw7dxbMNBJvYACBaIUOnh3VqRfN9Xw9o/wAper5qahuZj5K5y7Mg2nCTjKPqfZJp51S/04cRX9xdzfChrgRzmfUH914wom26ss1Y7EVGtptLnXs0Em8AWHotD4A+zF1OqyvXc0lo1CmGzDiLanG0gwbA3G66FcXKKPP6q2FVksDjwBkDsPhabHiH3c4dC4zHsIHsnEBeKVIALori4OJKTk22CEIQ1BCEIAQhCAEIQgBCEIAQhCA+ObKrsXgQVZL4WoCBg8PpVgvIYvSAEIQgFXiTEBjCSJ7dVhubOfVrGB556QAAtx4nwZe0gJDfkTmfC2/VVL4vuK5MMT6GSU6YL6p1xyOxPQDn7qTgME4h1Q21xb+Vg+ED13+SuX8L1Krwag8gN2yb9vfqrB+TVDqtpnpYAcgOkKlOmzH3I2mU2ALhawESRH6WVJxfh3Oax+mACW+s3nsLFOtLI3ixBI5dF3xHDQqUyxzbEXO0dDPUGFFGqcLFLBmKZj3h9lecK4ZlQ1aFQSyqyY6OYbEdCNRv2TBW4AqtkaSehAt+ymZDwPWp1g9wgQ71uCF04vk2WTMc3yh+Hqmm+/NruTmnZw/pyIKiCndbVnnCDcQzS8QROlw3aT+Y2kdvRImK4Hr03aXNnoRcEdQpmjYruEqNOpVdRqiW1WQOUOZ5gQeRjV9RzUjNeFK1EktBqM/maLgf6m7j8lNyfhGuMRSLWmRUaZiYGoT9JWmnIndE25RLCxw6MSp0zOxTXw5wlWrkOeHMp73s53+0ch3/ADWm4Ph0zJF+vP5plwOSAclqqVnknesnjEeCgyXIA0AAQBAAHQJxwOF0hdKOEDVIAUxTPqEIQAhCEAIQhACEIQAhCEAIQhACFXZnh31DTFN0BlSagD3sJb4bxplt/icx0GNp6KipUczp+BTfVpx5Guf8caKZL3Oc5smY9SZMtFgA3IS5hm5j5Trw72xTl0m5DprBulgFx5QeUA9QvmNZj6eo03UyDVc4a3ucS1zm6WNaW7wCA0OF3i43QDIhJ+FoZpWptL3NYZY4AucwyDU1B4axpLCC2LtPlDiBdin5bhscKzamKfS0MZVBDHmPM9rmlwLGglrWxqtubblAMKEIQEPE0AVAdljeiEIA/wCGN6L4csb0QhAAy5vRff4IdEIQHahhB0UoYFvRCFjAOdTK2HkvH/B2bEAjuhCyDrRymk0yGgFdf4JvRCEB6bhmjkuoahCA+oQhACEIQAhCEAIQhACEIQAhCEAIQhAUeYcJUqtR1Qvqtc5zXQ1wDdTWhrTp09APqvWE4aDaTGPq1KmluklxmS7SHkTJbIDhE2D3IQgIWJ4Kl3kxNdjCXFzQ4fiDh93YBt3OOxvBtF5P/KTdQd4+JMOa8Bz2uEte6oLFh/E75ADkhCA+VOD2GJr4mwAtVjYATZu9pnq53UrrT4YAqF5r13SSSxzmlh1OY8jTpFpYLcgSOaEIC6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00035" y="1214422"/>
            <a:ext cx="40338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Отец Марины Цветаевой, Иван Владимирович, — профессор Московского университета,  известный 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филолог и искусствовед;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стал в дальнейшем директором </a:t>
            </a:r>
            <a:r>
              <a:rPr lang="ru-RU" sz="20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Румянцевского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музея и основателем Музея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изящных искусств.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Мать, Мария </a:t>
            </a:r>
            <a:r>
              <a:rPr lang="ru-RU" sz="20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Мейн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- была пианисткой, ученицей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Антона Рубинштейна.</a:t>
            </a:r>
          </a:p>
        </p:txBody>
      </p:sp>
      <p:pic>
        <p:nvPicPr>
          <p:cNvPr id="14" name="Picture 4" descr="http://img-fotki.yandex.ru/get/4705/cadi-1986.72a/0_893e3_1677d853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850" y="5230813"/>
            <a:ext cx="2179638" cy="165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6" name="Picture 2" descr="http://proekt867-moscow.narod.ru/cvetaev_s_weno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8024" y="1948761"/>
            <a:ext cx="377070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531813" y="0"/>
            <a:ext cx="9675813" cy="7167563"/>
          </a:xfrm>
        </p:spPr>
      </p:pic>
      <p:sp>
        <p:nvSpPr>
          <p:cNvPr id="5125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6" name="Содержимое 6"/>
          <p:cNvSpPr>
            <a:spLocks noGrp="1"/>
          </p:cNvSpPr>
          <p:nvPr>
            <p:ph sz="quarter" idx="4"/>
          </p:nvPr>
        </p:nvSpPr>
        <p:spPr>
          <a:xfrm>
            <a:off x="4357688" y="642938"/>
            <a:ext cx="4429125" cy="55721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Анастасия Цветаева, сестра Марины, вспоминала :"В комнате матери висел портрет бабушки, красавицы-польки Марии Лукиничны Бернацкой, умершей очень рано - в двадцать семь лет. Увеличенная фотография- темноокое ,с тяжелыми веками, печальное лицо, с точно кистью проведенными бровями, правильными милыми чертами, добрым, горечью тронутым ртом».</a:t>
            </a:r>
          </a:p>
          <a:p>
            <a:pPr eaLnBrk="1" hangingPunct="1"/>
            <a:endParaRPr lang="ru-RU" sz="180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5128" name="Рисунок 12" descr="http://kamencvet.kz/wp-content/uploads/2017/11/mariabernazkaya-268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71563"/>
            <a:ext cx="3786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531813" y="0"/>
            <a:ext cx="9675813" cy="7167563"/>
          </a:xfrm>
        </p:spPr>
      </p:pic>
      <p:sp>
        <p:nvSpPr>
          <p:cNvPr id="5125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6" name="Содержимое 6"/>
          <p:cNvSpPr>
            <a:spLocks noGrp="1"/>
          </p:cNvSpPr>
          <p:nvPr>
            <p:ph sz="quarter" idx="4"/>
          </p:nvPr>
        </p:nvSpPr>
        <p:spPr>
          <a:xfrm>
            <a:off x="4357688" y="642938"/>
            <a:ext cx="4429125" cy="5572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800000"/>
                </a:solidFill>
              </a:rPr>
              <a:t>Продолговатый и твердый овал,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Черного платья раструбы…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Юная бабушка! Кто целовал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Ваши надменные губы?</a:t>
            </a:r>
          </a:p>
          <a:p>
            <a:r>
              <a:rPr lang="ru-RU" sz="1800" b="1" dirty="0" smtClean="0">
                <a:solidFill>
                  <a:srgbClr val="800000"/>
                </a:solidFill>
              </a:rPr>
              <a:t>Руки, которые в залах дворца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Вальсы Шопена играли…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По сторонам ледяного лица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Локоны, в виде спирали.</a:t>
            </a:r>
          </a:p>
          <a:p>
            <a:r>
              <a:rPr lang="ru-RU" sz="1800" b="1" dirty="0" smtClean="0">
                <a:solidFill>
                  <a:srgbClr val="800000"/>
                </a:solidFill>
              </a:rPr>
              <a:t>Темный, прямой и взыскательный взгляд.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Взгляд, к обороне готовый.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Юные женщины так не глядят.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Юная бабушка, кто вы?</a:t>
            </a:r>
          </a:p>
          <a:p>
            <a:r>
              <a:rPr lang="ru-RU" sz="1800" b="1" dirty="0" smtClean="0">
                <a:solidFill>
                  <a:srgbClr val="800000"/>
                </a:solidFill>
              </a:rPr>
              <a:t>Сколько возможностей вы унесли,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И невозможностей — сколько? —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В </a:t>
            </a:r>
            <a:r>
              <a:rPr lang="ru-RU" sz="1800" b="1" dirty="0" err="1" smtClean="0">
                <a:solidFill>
                  <a:srgbClr val="800000"/>
                </a:solidFill>
              </a:rPr>
              <a:t>ненасытимую</a:t>
            </a:r>
            <a:r>
              <a:rPr lang="ru-RU" sz="1800" b="1" dirty="0" smtClean="0">
                <a:solidFill>
                  <a:srgbClr val="800000"/>
                </a:solidFill>
              </a:rPr>
              <a:t> прорву земли,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Двадцатилетняя полька!</a:t>
            </a:r>
          </a:p>
          <a:p>
            <a:r>
              <a:rPr lang="ru-RU" sz="1800" b="1" dirty="0" smtClean="0">
                <a:solidFill>
                  <a:srgbClr val="800000"/>
                </a:solidFill>
              </a:rPr>
              <a:t>День был невинен, и ветер был свеж.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Темные звезды погасли.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— Бабушка! — Этот жестокий мятеж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>В сердце моем — не от вас ли?..</a:t>
            </a:r>
          </a:p>
          <a:p>
            <a:pPr eaLnBrk="1" hangingPunct="1"/>
            <a:endParaRPr lang="ru-RU" sz="18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Марина Цветаева, фото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40719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-242888"/>
            <a:ext cx="9432925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images02.olx.ru/ui/11/31/27/1304285877_194922427_1----.jpg"/>
          <p:cNvPicPr>
            <a:picLocks noChangeAspect="1" noChangeArrowheads="1"/>
          </p:cNvPicPr>
          <p:nvPr/>
        </p:nvPicPr>
        <p:blipFill>
          <a:blip r:embed="rId4" cstate="print"/>
          <a:srcRect l="38462" t="3864" b="55110"/>
          <a:stretch>
            <a:fillRect/>
          </a:stretch>
        </p:blipFill>
        <p:spPr bwMode="auto">
          <a:xfrm>
            <a:off x="1956932" y="0"/>
            <a:ext cx="836712" cy="8367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Рисунок 10" descr="http://ljplus.ru/img4/k/a/kaba_kaya/DSCN451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8369" y="358644"/>
            <a:ext cx="4125147" cy="329366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softEdge rad="317500"/>
          </a:effectLst>
          <a:scene3d>
            <a:camera prst="perspectiveBelow"/>
            <a:lightRig rig="threePt" dir="t"/>
          </a:scene3d>
        </p:spPr>
      </p:pic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714375" y="0"/>
            <a:ext cx="5072063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Слава прабабушек томных,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Домики старой Москвы,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 переулочков скромных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 исчезаете вы,</a:t>
            </a:r>
          </a:p>
          <a:p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Точно дворцы ледяные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мановенью жезла.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Где потолки расписные,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 потолков зеркала?</a:t>
            </a:r>
          </a:p>
          <a:p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Где клавесина аккорды,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Темные шторы в цветах,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Великолепные морды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вековых воротах,</a:t>
            </a:r>
          </a:p>
          <a:p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Кудри, склоненные к пяльцам,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Взгляды портретов в упор…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Странно постукивать пальцем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 деревянный забор!</a:t>
            </a:r>
          </a:p>
          <a:p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Домики с знаком породы,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видом ее сторожей,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Вас заменили уроды, —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Грузные, в шесть этажей.</a:t>
            </a:r>
          </a:p>
          <a:p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Домовладельцы — их право!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погибаете вы,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Томных прабабушек слава,</a:t>
            </a:r>
            <a:b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800000"/>
                </a:solidFill>
              </a:rPr>
              <a:t>Домики старой Москвы.</a:t>
            </a:r>
          </a:p>
        </p:txBody>
      </p:sp>
      <p:pic>
        <p:nvPicPr>
          <p:cNvPr id="1026" name="Picture 2" descr="http://img1.liveinternet.ru/images/attach/b/3/17/287/17287506_1202487691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90925"/>
            <a:ext cx="4286250" cy="32670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softEdge rad="317500"/>
          </a:effectLst>
          <a:scene3d>
            <a:camera prst="isometricOffAxis2Left"/>
            <a:lightRig rig="threePt" dir="t"/>
          </a:scene3d>
        </p:spPr>
      </p:pic>
      <p:pic>
        <p:nvPicPr>
          <p:cNvPr id="8" name="Марина Цветаева. Читает Маргарита Терехова. - Бабушке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43438" y="6500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213" y="-171450"/>
            <a:ext cx="9432926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358775" y="1484313"/>
            <a:ext cx="4068763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Детские годы Цветаевой прошли в Москве и в Тарусе. Из-за болезни матери семья  подолгу жила в Италии, Швейцарии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и Германии. Начальное образование получила в Москве, в частной женской гимназии . В шестнадцать лет предприняла поездку в Париж, чтобы прослушать в Сорбонне краткий курс лекций о </a:t>
            </a:r>
            <a:r>
              <a:rPr lang="ru-RU" sz="20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старофранцузской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литературе.</a:t>
            </a: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4714876" y="4643446"/>
            <a:ext cx="40703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После смерти матери от чахотки в 1906 году  Марина Цветаева вместе с сестрой Анастасией остались на попечении отца.</a:t>
            </a:r>
          </a:p>
        </p:txBody>
      </p:sp>
      <p:pic>
        <p:nvPicPr>
          <p:cNvPr id="8" name="Picture 4" descr="http://img-fotki.yandex.ru/get/4705/cadi-1986.72a/0_893e3_1677d853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2030413" cy="153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" name="Picture 2" descr="http://stat18.privet.ru/lr/0a2065101dbc3d37cf9cce1c3ed79b6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/>
              <a:ext uri="{28A0092B-C50C-407E-A947-70E740481C1C}"/>
            </a:extLst>
          </a:blip>
          <a:srcRect l="7911" r="6878"/>
          <a:stretch/>
        </p:blipFill>
        <p:spPr bwMode="auto">
          <a:xfrm>
            <a:off x="4685487" y="836712"/>
            <a:ext cx="4062977" cy="3667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171450"/>
            <a:ext cx="9359900" cy="734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179388" y="952500"/>
            <a:ext cx="44386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Марина начала писать  стихи ещё в шестилетнем возрасте, не только на русском, но и на французском и </a:t>
            </a:r>
          </a:p>
          <a:p>
            <a:pPr algn="ctr"/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немецком языках. 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В 1910 году Марина  Цветаева  опубликовала  на свои собственные деньги первый сборник стихов — «Вечерний альбом». Её творчество привлекло к себе внимание знаменитых поэтов — Валерия Брюсова, Максимилиана Волошина и Николая Гумилёва.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За «Вечерним альбомом» двумя годами позже последовал второй сборник — «Волшебный фонарь», в марте 2013 года третий - «Из двух книг».</a:t>
            </a:r>
          </a:p>
        </p:txBody>
      </p:sp>
      <p:pic>
        <p:nvPicPr>
          <p:cNvPr id="1028" name="Picture 4" descr="http://www.krimoved-library.ru/images/Voloshin/Voloshi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3493006"/>
            <a:ext cx="2097319" cy="3057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30" name="Picture 6" descr="http://www.tverlib.ru/ahmatova/foto/0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8024" y="817543"/>
            <a:ext cx="1984761" cy="2315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32" name="Picture 8" descr="http://detskiychas.ru/wp-content/uploads/2012/11/bryusov_valeri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25520" y="820688"/>
            <a:ext cx="1791854" cy="2389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108520" y="-387424"/>
            <a:ext cx="9361040" cy="777686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571500" y="-500063"/>
            <a:ext cx="4214813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300" i="1">
              <a:solidFill>
                <a:srgbClr val="3D3D3D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endParaRPr lang="ru-RU" sz="1300" i="1">
              <a:solidFill>
                <a:srgbClr val="3D3D3D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Идешь, на меня похожий,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Глаза устремляя вниз.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Я их опускала — тоже!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Прохожий, остановись!</a:t>
            </a:r>
          </a:p>
          <a:p>
            <a:pPr eaLnBrk="0" hangingPunct="0"/>
            <a: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Прочти — слепоты куриной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И маков набрав букет, —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Что звали меня Мариной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И сколько мне было лет.</a:t>
            </a:r>
            <a:endParaRPr lang="ru-RU" sz="16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 думай, что здесь — могила,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 я появлюсь, грозя…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 слишком сама любила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Смеяться, когда нельзя!</a:t>
            </a:r>
          </a:p>
          <a:p>
            <a:pPr eaLnBrk="0" hangingPunct="0"/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кровь приливала к коже,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кудри мои вились…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 тоже была, прохожий!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Прохожий, остановись!</a:t>
            </a:r>
          </a:p>
          <a:p>
            <a:pPr eaLnBrk="0" hangingPunct="0"/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Сорви себе стебель дикий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ягоду ему вслед, —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Кладбищенской земляники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Крупнее и слаще нет.</a:t>
            </a:r>
          </a:p>
          <a:p>
            <a:pPr eaLnBrk="0" hangingPunct="0"/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Но только не стой угрюмо,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Главу опустив на грудь.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Легко обо мне подумай,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Легко обо мне забудь.</a:t>
            </a:r>
          </a:p>
          <a:p>
            <a:pPr eaLnBrk="0" hangingPunct="0"/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 луч тебя освещает!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Ты весь в золотой пыли…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— И пусть тебя не смущает</a:t>
            </a:r>
            <a:b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Мой голос из-под земли.</a:t>
            </a:r>
            <a:endParaRPr lang="ru-RU" sz="16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18" name="Рисунок 17" descr="Марина Цветаева. Фото 19?? год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28670"/>
            <a:ext cx="35004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!!!!!РЕДАКТИРОВАТЬ!!!!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!!!!!РЕДАКТИРОВАТЬ!!!!!</Template>
  <TotalTime>1214</TotalTime>
  <Words>438</Words>
  <Application>Microsoft Office PowerPoint</Application>
  <PresentationFormat>Экран (4:3)</PresentationFormat>
  <Paragraphs>123</Paragraphs>
  <Slides>24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!!!!!РЕДАКТИРОВАТЬ!!!!!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 ЦВЕТАЕВА</dc:title>
  <dc:subject>КОНКУРС  ЛИТЕРАТУРНЫЙ</dc:subject>
  <dc:creator>Безоян Оксана.</dc:creator>
  <cp:lastModifiedBy>User</cp:lastModifiedBy>
  <cp:revision>147</cp:revision>
  <dcterms:created xsi:type="dcterms:W3CDTF">2013-01-22T20:04:38Z</dcterms:created>
  <dcterms:modified xsi:type="dcterms:W3CDTF">2020-04-16T06:36:35Z</dcterms:modified>
</cp:coreProperties>
</file>