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</p:sldMasterIdLst>
  <p:notesMasterIdLst>
    <p:notesMasterId r:id="rId15"/>
  </p:notesMasterIdLst>
  <p:sldIdLst>
    <p:sldId id="429" r:id="rId4"/>
    <p:sldId id="430" r:id="rId5"/>
    <p:sldId id="431" r:id="rId6"/>
    <p:sldId id="434" r:id="rId7"/>
    <p:sldId id="435" r:id="rId8"/>
    <p:sldId id="439" r:id="rId9"/>
    <p:sldId id="440" r:id="rId10"/>
    <p:sldId id="441" r:id="rId11"/>
    <p:sldId id="452" r:id="rId12"/>
    <p:sldId id="442" r:id="rId13"/>
    <p:sldId id="453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420" autoAdjust="0"/>
  </p:normalViewPr>
  <p:slideViewPr>
    <p:cSldViewPr snapToGrid="0">
      <p:cViewPr varScale="1">
        <p:scale>
          <a:sx n="69" d="100"/>
          <a:sy n="69" d="100"/>
        </p:scale>
        <p:origin x="744" y="60"/>
      </p:cViewPr>
      <p:guideLst>
        <p:guide orient="horz" pos="2137"/>
        <p:guide pos="3863"/>
      </p:guideLst>
    </p:cSldViewPr>
  </p:slideViewPr>
  <p:outlineViewPr>
    <p:cViewPr>
      <p:scale>
        <a:sx n="33" d="100"/>
        <a:sy n="33" d="100"/>
      </p:scale>
      <p:origin x="0" y="7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97E7B892-7A20-4973-A12A-54114FFE358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309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7"/>
            <a:ext cx="5486400" cy="4476274"/>
          </a:xfrm>
          <a:prstGeom prst="rect">
            <a:avLst/>
          </a:prstGeom>
        </p:spPr>
        <p:txBody>
          <a:bodyPr vert="horz" lIns="91687" tIns="45843" rIns="91687" bIns="4584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83E34C80-5700-4F36-8C1B-24C563E46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4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4C80-5700-4F36-8C1B-24C563E46A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7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34C80-5700-4F36-8C1B-24C563E46A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5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3EA1-B53F-4F2D-A940-2FB21C770C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CD5A-C6B5-4F09-AD91-103034C3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4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3EA1-B53F-4F2D-A940-2FB21C770C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CD5A-C6B5-4F09-AD91-103034C3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5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3EA1-B53F-4F2D-A940-2FB21C770C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CD5A-C6B5-4F09-AD91-103034C3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0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ткрываю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62955" y="2910650"/>
            <a:ext cx="5538566" cy="583143"/>
          </a:xfrm>
        </p:spPr>
        <p:txBody>
          <a:bodyPr>
            <a:normAutofit/>
          </a:bodyPr>
          <a:lstStyle>
            <a:lvl1pPr>
              <a:defRPr sz="2902" baseline="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2051" name="Picture 3" descr="D:\Americhip\Pochta Russia\Почта России_12\for power point\открывающи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13" y="-5064"/>
            <a:ext cx="12211834" cy="6863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16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очта\Почта России_12\for power point\разделительный-слайд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2028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62955" y="3688174"/>
            <a:ext cx="1628990" cy="1360667"/>
          </a:xfrm>
        </p:spPr>
        <p:txBody>
          <a:bodyPr>
            <a:normAutofit/>
          </a:bodyPr>
          <a:lstStyle>
            <a:lvl1pPr>
              <a:defRPr sz="3628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5" y="4076936"/>
            <a:ext cx="5200055" cy="64793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NeueCyr" pitchFamily="50" charset="-52"/>
              </a:defRPr>
            </a:lvl1pPr>
            <a:lvl2pPr marL="41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Название раздела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6604088" y="4399999"/>
            <a:ext cx="777524" cy="18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72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очта\Почта России_12\for power point\разделительный-слайд_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202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62955" y="3688174"/>
            <a:ext cx="1628990" cy="1360667"/>
          </a:xfrm>
        </p:spPr>
        <p:txBody>
          <a:bodyPr>
            <a:normAutofit/>
          </a:bodyPr>
          <a:lstStyle>
            <a:lvl1pPr>
              <a:defRPr sz="3628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5" y="4076936"/>
            <a:ext cx="5200055" cy="64793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NeueCyr" pitchFamily="50" charset="-52"/>
              </a:defRPr>
            </a:lvl1pPr>
            <a:lvl2pPr marL="41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Название раздела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6604088" y="4399999"/>
            <a:ext cx="777524" cy="18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135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очта\Почта России_12\for power point\разделительный-слайд_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2028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62955" y="3688174"/>
            <a:ext cx="1628990" cy="1360667"/>
          </a:xfrm>
        </p:spPr>
        <p:txBody>
          <a:bodyPr>
            <a:normAutofit/>
          </a:bodyPr>
          <a:lstStyle>
            <a:lvl1pPr>
              <a:defRPr sz="3628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5" y="4076936"/>
            <a:ext cx="5200055" cy="64793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NeueCyr" pitchFamily="50" charset="-52"/>
              </a:defRPr>
            </a:lvl1pPr>
            <a:lvl2pPr marL="41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Название раздела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6604088" y="4399999"/>
            <a:ext cx="777524" cy="18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6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очта\Почта России_12\for power point\разделительный-слайд_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2028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62955" y="3688174"/>
            <a:ext cx="1628990" cy="1360667"/>
          </a:xfrm>
        </p:spPr>
        <p:txBody>
          <a:bodyPr>
            <a:normAutofit/>
          </a:bodyPr>
          <a:lstStyle>
            <a:lvl1pPr>
              <a:defRPr sz="3628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5" y="4076936"/>
            <a:ext cx="5200055" cy="64793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NeueCyr" pitchFamily="50" charset="-52"/>
              </a:defRPr>
            </a:lvl1pPr>
            <a:lvl2pPr marL="41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Название раздела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6604088" y="4399999"/>
            <a:ext cx="777524" cy="18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2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Рабоч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0187" y="0"/>
            <a:ext cx="4367466" cy="966841"/>
          </a:xfrm>
        </p:spPr>
        <p:txBody>
          <a:bodyPr>
            <a:normAutofit/>
          </a:bodyPr>
          <a:lstStyle>
            <a:lvl1pPr algn="l">
              <a:defRPr sz="1633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09030" y="2003539"/>
            <a:ext cx="10018289" cy="18790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Cyr" pitchFamily="50" charset="-52"/>
              </a:defRPr>
            </a:lvl1pPr>
            <a:lvl2pPr marL="41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28182" y="6085540"/>
            <a:ext cx="2845283" cy="36428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pPr defTabSz="946052"/>
            <a:r>
              <a:rPr lang="ru-RU">
                <a:solidFill>
                  <a:srgbClr val="1F497D"/>
                </a:solidFill>
              </a:rPr>
              <a:t>№</a:t>
            </a:r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67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бочий с нуме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0187" y="0"/>
            <a:ext cx="4367466" cy="966841"/>
          </a:xfrm>
        </p:spPr>
        <p:txBody>
          <a:bodyPr>
            <a:normAutofit/>
          </a:bodyPr>
          <a:lstStyle>
            <a:lvl1pPr algn="l">
              <a:defRPr sz="1633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27580" y="1873952"/>
            <a:ext cx="9855390" cy="3498857"/>
          </a:xfrm>
        </p:spPr>
        <p:txBody>
          <a:bodyPr/>
          <a:lstStyle>
            <a:lvl1pPr marL="466515" marR="0" indent="-466515" algn="l" defTabSz="8293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+mj-lt"/>
              <a:buAutoNum type="arabicParenR"/>
              <a:tabLst/>
              <a:defRPr sz="2177">
                <a:solidFill>
                  <a:schemeClr val="tx2"/>
                </a:solidFill>
                <a:latin typeface="HelveticaNeueCyr" pitchFamily="50" charset="-52"/>
              </a:defRPr>
            </a:lvl1pPr>
            <a:lvl2pPr marL="41468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28182" y="6085540"/>
            <a:ext cx="2845283" cy="36428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pPr defTabSz="946052"/>
            <a:r>
              <a:rPr lang="ru-RU">
                <a:solidFill>
                  <a:srgbClr val="1F497D"/>
                </a:solidFill>
              </a:rPr>
              <a:t>№</a:t>
            </a:r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53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бочий с марки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0187" y="0"/>
            <a:ext cx="4367466" cy="966841"/>
          </a:xfrm>
        </p:spPr>
        <p:txBody>
          <a:bodyPr>
            <a:normAutofit/>
          </a:bodyPr>
          <a:lstStyle>
            <a:lvl1pPr algn="l">
              <a:defRPr sz="1633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27580" y="1873952"/>
            <a:ext cx="9855390" cy="3498857"/>
          </a:xfrm>
        </p:spPr>
        <p:txBody>
          <a:bodyPr/>
          <a:lstStyle>
            <a:lvl1pPr marL="466515" marR="0" indent="-466515" algn="l" defTabSz="8293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Arial" pitchFamily="34" charset="0"/>
              <a:buChar char="•"/>
              <a:tabLst/>
              <a:defRPr sz="2177">
                <a:solidFill>
                  <a:schemeClr val="tx2"/>
                </a:solidFill>
                <a:latin typeface="HelveticaNeueCyr" pitchFamily="50" charset="-52"/>
              </a:defRPr>
            </a:lvl1pPr>
            <a:lvl2pPr marL="41468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28182" y="6085540"/>
            <a:ext cx="2845283" cy="36428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pPr defTabSz="946052"/>
            <a:r>
              <a:rPr lang="ru-RU">
                <a:solidFill>
                  <a:srgbClr val="1F497D"/>
                </a:solidFill>
              </a:rPr>
              <a:t>№</a:t>
            </a:r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8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3EA1-B53F-4F2D-A940-2FB21C770C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CD5A-C6B5-4F09-AD91-103034C3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08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иллюст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0187" y="0"/>
            <a:ext cx="4367466" cy="966841"/>
          </a:xfrm>
        </p:spPr>
        <p:txBody>
          <a:bodyPr>
            <a:normAutofit/>
          </a:bodyPr>
          <a:lstStyle>
            <a:lvl1pPr algn="l">
              <a:defRPr sz="1633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724990" y="1614778"/>
            <a:ext cx="4153925" cy="3952412"/>
          </a:xfrm>
        </p:spPr>
        <p:txBody>
          <a:bodyPr/>
          <a:lstStyle>
            <a:lvl1pPr marL="466515" marR="0" indent="-466515" algn="l" defTabSz="8293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BA2E9"/>
              </a:buClr>
              <a:buSzTx/>
              <a:buFont typeface="Arial" pitchFamily="34" charset="0"/>
              <a:buNone/>
              <a:tabLst/>
              <a:defRPr sz="2177">
                <a:solidFill>
                  <a:schemeClr val="tx2"/>
                </a:solidFill>
                <a:latin typeface="HelveticaNeueCyr" pitchFamily="50" charset="-52"/>
              </a:defRPr>
            </a:lvl1pPr>
            <a:lvl2pPr marL="41468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28182" y="6085540"/>
            <a:ext cx="2845283" cy="36428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pPr defTabSz="946052"/>
            <a:r>
              <a:rPr lang="ru-RU">
                <a:solidFill>
                  <a:srgbClr val="1F497D"/>
                </a:solidFill>
              </a:rPr>
              <a:t>№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964" y="1599673"/>
            <a:ext cx="6381981" cy="3967517"/>
          </a:xfrm>
        </p:spPr>
        <p:txBody>
          <a:bodyPr>
            <a:normAutofit/>
          </a:bodyPr>
          <a:lstStyle>
            <a:lvl1pPr>
              <a:buNone/>
              <a:defRPr sz="1814">
                <a:latin typeface="HelveticaNeueCyr" pitchFamily="50" charset="-52"/>
              </a:defRPr>
            </a:lvl1pPr>
          </a:lstStyle>
          <a:p>
            <a:pPr lvl="0"/>
            <a:r>
              <a:rPr lang="ru-RU" dirty="0"/>
              <a:t>Иллюстрация</a:t>
            </a:r>
          </a:p>
        </p:txBody>
      </p:sp>
    </p:spTree>
    <p:extLst>
      <p:ext uri="{BB962C8B-B14F-4D97-AF65-F5344CB8AC3E}">
        <p14:creationId xmlns:p14="http://schemas.microsoft.com/office/powerpoint/2010/main" val="4269221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0187" y="0"/>
            <a:ext cx="4367466" cy="966841"/>
          </a:xfrm>
        </p:spPr>
        <p:txBody>
          <a:bodyPr>
            <a:normAutofit/>
          </a:bodyPr>
          <a:lstStyle>
            <a:lvl1pPr algn="l">
              <a:defRPr sz="1633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28182" y="6085540"/>
            <a:ext cx="2845283" cy="36428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pPr defTabSz="946052"/>
            <a:r>
              <a:rPr lang="ru-RU">
                <a:solidFill>
                  <a:srgbClr val="1F497D"/>
                </a:solidFill>
              </a:rPr>
              <a:t>№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964" y="1599672"/>
            <a:ext cx="10861703" cy="4032311"/>
          </a:xfrm>
        </p:spPr>
        <p:txBody>
          <a:bodyPr>
            <a:normAutofit/>
          </a:bodyPr>
          <a:lstStyle>
            <a:lvl1pPr>
              <a:buNone/>
              <a:defRPr sz="1814">
                <a:latin typeface="HelveticaNeueCyr" pitchFamily="50" charset="-52"/>
              </a:defRPr>
            </a:lvl1pPr>
          </a:lstStyle>
          <a:p>
            <a:pPr lvl="0"/>
            <a:r>
              <a:rPr lang="ru-RU" dirty="0"/>
              <a:t>Таблица</a:t>
            </a:r>
          </a:p>
        </p:txBody>
      </p:sp>
    </p:spTree>
    <p:extLst>
      <p:ext uri="{BB962C8B-B14F-4D97-AF65-F5344CB8AC3E}">
        <p14:creationId xmlns:p14="http://schemas.microsoft.com/office/powerpoint/2010/main" val="420331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3EA1-B53F-4F2D-A940-2FB21C770C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CD5A-C6B5-4F09-AD91-103034C3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9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3EA1-B53F-4F2D-A940-2FB21C770C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CD5A-C6B5-4F09-AD91-103034C3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89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3EA1-B53F-4F2D-A940-2FB21C770C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CD5A-C6B5-4F09-AD91-103034C3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5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3EA1-B53F-4F2D-A940-2FB21C770C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CD5A-C6B5-4F09-AD91-103034C3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8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3EA1-B53F-4F2D-A940-2FB21C770C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CD5A-C6B5-4F09-AD91-103034C3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5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3EA1-B53F-4F2D-A940-2FB21C770C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CD5A-C6B5-4F09-AD91-103034C3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0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3EA1-B53F-4F2D-A940-2FB21C770C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CD5A-C6B5-4F09-AD91-103034C3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9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43EA1-B53F-4F2D-A940-2FB21C770C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CD5A-C6B5-4F09-AD91-103034C3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63" y="275012"/>
            <a:ext cx="10972076" cy="1143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963" y="1599673"/>
            <a:ext cx="10972076" cy="4526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962" y="6356933"/>
            <a:ext cx="2845283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6052"/>
            <a:fld id="{20C02628-0381-4ED2-8A65-733BF11D72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6052"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605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756" y="6356933"/>
            <a:ext cx="2845283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6052"/>
            <a:fld id="{8C7A1F96-48D2-46B5-817A-936898526E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605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3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829361" rtl="0" eaLnBrk="1" latinLnBrk="0" hangingPunct="1"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10" indent="-311010" algn="l" defTabSz="829361" rtl="0" eaLnBrk="1" latinLnBrk="0" hangingPunct="1">
        <a:spcBef>
          <a:spcPct val="20000"/>
        </a:spcBef>
        <a:buFont typeface="Arial" pitchFamily="34" charset="0"/>
        <a:buChar char="•"/>
        <a:defRPr sz="2902" kern="1200">
          <a:solidFill>
            <a:schemeClr val="tx1"/>
          </a:solidFill>
          <a:latin typeface="+mn-lt"/>
          <a:ea typeface="+mn-ea"/>
          <a:cs typeface="+mn-cs"/>
        </a:defRPr>
      </a:lvl1pPr>
      <a:lvl2pPr marL="673856" indent="-259175" algn="l" defTabSz="829361" rtl="0" eaLnBrk="1" latinLnBrk="0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701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381" indent="-207340" algn="l" defTabSz="829361" rtl="0" eaLnBrk="1" latinLnBrk="0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062" indent="-207340" algn="l" defTabSz="829361" rtl="0" eaLnBrk="1" latinLnBrk="0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merichip\Pochta Russia\Почта России_12\for power point\рабочий-слайд_3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2202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63" y="275012"/>
            <a:ext cx="10972076" cy="1143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963" y="1599673"/>
            <a:ext cx="10972076" cy="4526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962" y="6356933"/>
            <a:ext cx="2845283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6052"/>
            <a:fld id="{1B70FE2A-A6BF-4957-9DBF-315E382AC8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6052"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605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756" y="6356933"/>
            <a:ext cx="2845283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6052"/>
            <a:fld id="{52AE7136-E1DC-48FC-9470-D681C6A41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6052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2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ctr" defTabSz="829361" rtl="0" eaLnBrk="1" latinLnBrk="0" hangingPunct="1"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10" indent="-311010" algn="l" defTabSz="829361" rtl="0" eaLnBrk="1" latinLnBrk="0" hangingPunct="1">
        <a:spcBef>
          <a:spcPct val="20000"/>
        </a:spcBef>
        <a:buFont typeface="Arial" pitchFamily="34" charset="0"/>
        <a:buChar char="•"/>
        <a:defRPr sz="2902" kern="1200">
          <a:solidFill>
            <a:schemeClr val="tx1"/>
          </a:solidFill>
          <a:latin typeface="+mn-lt"/>
          <a:ea typeface="+mn-ea"/>
          <a:cs typeface="+mn-cs"/>
        </a:defRPr>
      </a:lvl1pPr>
      <a:lvl2pPr marL="673856" indent="-259175" algn="l" defTabSz="829361" rtl="0" eaLnBrk="1" latinLnBrk="0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701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381" indent="-207340" algn="l" defTabSz="829361" rtl="0" eaLnBrk="1" latinLnBrk="0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062" indent="-207340" algn="l" defTabSz="829361" rtl="0" eaLnBrk="1" latinLnBrk="0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21706" y="669074"/>
            <a:ext cx="6753982" cy="58816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06177" y="5016260"/>
            <a:ext cx="1862252" cy="13013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2" kern="1200" baseline="0">
                <a:solidFill>
                  <a:schemeClr val="bg1"/>
                </a:solidFill>
                <a:latin typeface="HelveticaNeueCyr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ru-RU" dirty="0">
                <a:solidFill>
                  <a:schemeClr val="tx1"/>
                </a:solidFill>
              </a:rPr>
              <a:t>Тема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668429" y="5016260"/>
            <a:ext cx="5185316" cy="1308046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Прием посылок в ЕАС ОПС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901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186" y="0"/>
            <a:ext cx="7459212" cy="966841"/>
          </a:xfrm>
        </p:spPr>
        <p:txBody>
          <a:bodyPr>
            <a:noAutofit/>
          </a:bodyPr>
          <a:lstStyle/>
          <a:p>
            <a:r>
              <a:rPr lang="ru-RU" sz="3600" dirty="0"/>
              <a:t>Окно расчета с отправителем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052"/>
            <a:r>
              <a:rPr lang="ru-RU" dirty="0">
                <a:solidFill>
                  <a:srgbClr val="1F497D"/>
                </a:solidFill>
              </a:rPr>
              <a:t>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53669" y="3806793"/>
            <a:ext cx="670560" cy="45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22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4CA1B6F-9748-48B4-92CF-4B613FD3E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75" y="966841"/>
            <a:ext cx="7826588" cy="5674470"/>
          </a:xfrm>
          <a:prstGeom prst="rect">
            <a:avLst/>
          </a:prstGeom>
        </p:spPr>
      </p:pic>
      <p:sp>
        <p:nvSpPr>
          <p:cNvPr id="15" name="Овальная выноска 14"/>
          <p:cNvSpPr/>
          <p:nvPr/>
        </p:nvSpPr>
        <p:spPr>
          <a:xfrm>
            <a:off x="6236248" y="2058601"/>
            <a:ext cx="1959485" cy="465629"/>
          </a:xfrm>
          <a:prstGeom prst="wedgeEllipseCallout">
            <a:avLst>
              <a:gd name="adj1" fmla="val 84984"/>
              <a:gd name="adj2" fmla="val -10323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Стоимость оказанных услуг </a:t>
            </a:r>
          </a:p>
        </p:txBody>
      </p:sp>
      <p:sp>
        <p:nvSpPr>
          <p:cNvPr id="20" name="Овальная выноска 19"/>
          <p:cNvSpPr/>
          <p:nvPr/>
        </p:nvSpPr>
        <p:spPr>
          <a:xfrm>
            <a:off x="5788949" y="5145295"/>
            <a:ext cx="1675390" cy="541778"/>
          </a:xfrm>
          <a:prstGeom prst="wedgeEllipseCallout">
            <a:avLst>
              <a:gd name="adj1" fmla="val -36528"/>
              <a:gd name="adj2" fmla="val 9018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Расчет со сдачей</a:t>
            </a:r>
            <a:endParaRPr lang="ru-RU" sz="1400" b="1" u="sng" dirty="0">
              <a:solidFill>
                <a:srgbClr val="002060"/>
              </a:solidFill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8364456" y="6099533"/>
            <a:ext cx="1675390" cy="541778"/>
          </a:xfrm>
          <a:prstGeom prst="wedgeEllipseCallout">
            <a:avLst>
              <a:gd name="adj1" fmla="val -111055"/>
              <a:gd name="adj2" fmla="val -583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Расчет без сдачи</a:t>
            </a:r>
            <a:endParaRPr lang="ru-RU" sz="1400" b="1" u="sng" dirty="0">
              <a:solidFill>
                <a:srgbClr val="002060"/>
              </a:solidFill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6124229" y="3615990"/>
            <a:ext cx="1714083" cy="575068"/>
          </a:xfrm>
          <a:prstGeom prst="wedgeEllipseCallout">
            <a:avLst>
              <a:gd name="adj1" fmla="val 78159"/>
              <a:gd name="adj2" fmla="val 3972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Общая сумма к оплате</a:t>
            </a:r>
          </a:p>
        </p:txBody>
      </p:sp>
    </p:spTree>
    <p:extLst>
      <p:ext uri="{BB962C8B-B14F-4D97-AF65-F5344CB8AC3E}">
        <p14:creationId xmlns:p14="http://schemas.microsoft.com/office/powerpoint/2010/main" val="270085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2C0F07-C5B0-4CCF-B823-88ED6026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87" y="1184294"/>
            <a:ext cx="10851718" cy="511173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DCA9897-4CB1-481B-AF11-24CE0F000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12" y="0"/>
            <a:ext cx="7179627" cy="96678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Расчет с отправителем, печать чека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1835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577" y="1047403"/>
            <a:ext cx="4391891" cy="288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Главная меню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4" y="1335644"/>
            <a:ext cx="4591122" cy="28608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15452" y="1413373"/>
            <a:ext cx="2361074" cy="675712"/>
          </a:xfrm>
          <a:prstGeom prst="ellipse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Скриншот 26-01-2016 11315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53" y="2089085"/>
            <a:ext cx="4993819" cy="33973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3857154" y="2104046"/>
            <a:ext cx="2209065" cy="704891"/>
          </a:xfrm>
          <a:prstGeom prst="ellipse">
            <a:avLst/>
          </a:prstGeom>
          <a:noFill/>
          <a:ln w="285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4062" y="1335642"/>
            <a:ext cx="5389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Меню выбора операций по почтовым услугам</a:t>
            </a:r>
          </a:p>
        </p:txBody>
      </p:sp>
      <p:sp>
        <p:nvSpPr>
          <p:cNvPr id="12" name="Стрелка углом 11"/>
          <p:cNvSpPr/>
          <p:nvPr/>
        </p:nvSpPr>
        <p:spPr>
          <a:xfrm rot="5400000">
            <a:off x="5107027" y="1109242"/>
            <a:ext cx="516629" cy="1064564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50187" y="0"/>
            <a:ext cx="8291684" cy="966841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Экранная форма меню в ЕАС</a:t>
            </a:r>
          </a:p>
        </p:txBody>
      </p:sp>
      <p:pic>
        <p:nvPicPr>
          <p:cNvPr id="14" name="Рисунок 13" descr="Скриншот 26-01-2016 1145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62" y="3426123"/>
            <a:ext cx="5549942" cy="31825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трелка углом 14"/>
          <p:cNvSpPr/>
          <p:nvPr/>
        </p:nvSpPr>
        <p:spPr>
          <a:xfrm rot="5400000">
            <a:off x="9124939" y="1846344"/>
            <a:ext cx="516629" cy="1064564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15536" y="2325066"/>
            <a:ext cx="2060477" cy="236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Меню приема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6641906" y="3659147"/>
            <a:ext cx="2209065" cy="704891"/>
          </a:xfrm>
          <a:prstGeom prst="ellipse">
            <a:avLst/>
          </a:prstGeom>
          <a:noFill/>
          <a:ln w="285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4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37" y="966841"/>
            <a:ext cx="9296400" cy="5653034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7954277" y="2149983"/>
            <a:ext cx="2668666" cy="943074"/>
          </a:xfrm>
          <a:prstGeom prst="wedgeEllipseCallout">
            <a:avLst>
              <a:gd name="adj1" fmla="val -60582"/>
              <a:gd name="adj2" fmla="val -113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Группы полей для внесения информации об РПО.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7305674" y="1866900"/>
            <a:ext cx="447675" cy="136207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265736" y="1783583"/>
            <a:ext cx="473801" cy="200977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150186" y="4034384"/>
            <a:ext cx="2118361" cy="1388040"/>
          </a:xfrm>
          <a:prstGeom prst="wedgeEllipseCallout">
            <a:avLst>
              <a:gd name="adj1" fmla="val 20045"/>
              <a:gd name="adj2" fmla="val -662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Группа полей, в которой отображаются внесенные данные об РПО.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8622546" y="4640822"/>
            <a:ext cx="1870752" cy="625000"/>
          </a:xfrm>
          <a:prstGeom prst="wedgeEllipseCallout">
            <a:avLst>
              <a:gd name="adj1" fmla="val -4849"/>
              <a:gd name="adj2" fmla="val 12330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>
                <a:solidFill>
                  <a:srgbClr val="0070C0"/>
                </a:solidFill>
              </a:rPr>
              <a:t>Переход к следующей вкладке</a:t>
            </a:r>
          </a:p>
        </p:txBody>
      </p:sp>
      <p:sp>
        <p:nvSpPr>
          <p:cNvPr id="15" name="Овальная выноска 14"/>
          <p:cNvSpPr/>
          <p:nvPr/>
        </p:nvSpPr>
        <p:spPr>
          <a:xfrm>
            <a:off x="10335836" y="5994875"/>
            <a:ext cx="1856164" cy="568863"/>
          </a:xfrm>
          <a:prstGeom prst="wedgeEllipseCallout">
            <a:avLst>
              <a:gd name="adj1" fmla="val -56404"/>
              <a:gd name="adj2" fmla="val 168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>
                <a:solidFill>
                  <a:srgbClr val="0070C0"/>
                </a:solidFill>
              </a:rPr>
              <a:t>Переход к предыдущему действию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10199099" y="5265822"/>
            <a:ext cx="1911126" cy="572451"/>
          </a:xfrm>
          <a:prstGeom prst="wedgeEllipseCallout">
            <a:avLst>
              <a:gd name="adj1" fmla="val -39609"/>
              <a:gd name="adj2" fmla="val 8157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>
                <a:solidFill>
                  <a:srgbClr val="0070C0"/>
                </a:solidFill>
              </a:rPr>
              <a:t>Возврат на предыдущую вкладку.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50186" y="0"/>
            <a:ext cx="9516327" cy="966841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Экранная форма приема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3959750" y="3721210"/>
            <a:ext cx="4548146" cy="2842528"/>
          </a:xfrm>
          <a:prstGeom prst="wedgeEllipseCallout">
            <a:avLst>
              <a:gd name="adj1" fmla="val -43599"/>
              <a:gd name="adj2" fmla="val 55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200" dirty="0">
                <a:solidFill>
                  <a:srgbClr val="002060"/>
                </a:solidFill>
              </a:rPr>
              <a:t>При приеме посылки заполняются следующие группы полей:</a:t>
            </a:r>
          </a:p>
          <a:p>
            <a:endParaRPr lang="ru-RU" sz="1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2060"/>
                </a:solidFill>
              </a:rPr>
              <a:t>Параметры РПО (страна назначения, вес, посылки, категория)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2060"/>
                </a:solidFill>
              </a:rPr>
              <a:t>Информация о получателе (ФИО, адрес)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2060"/>
                </a:solidFill>
              </a:rPr>
              <a:t>Информация об отправителе (ФИО, адрес)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2060"/>
                </a:solidFill>
              </a:rPr>
              <a:t>Информация об оплате.</a:t>
            </a:r>
          </a:p>
        </p:txBody>
      </p:sp>
    </p:spTree>
    <p:extLst>
      <p:ext uri="{BB962C8B-B14F-4D97-AF65-F5344CB8AC3E}">
        <p14:creationId xmlns:p14="http://schemas.microsoft.com/office/powerpoint/2010/main" val="342884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251"/>
            <a:ext cx="6821806" cy="492059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50187" y="0"/>
            <a:ext cx="10073676" cy="966841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параметров РПО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3924155" y="1786560"/>
            <a:ext cx="2934524" cy="767164"/>
          </a:xfrm>
          <a:prstGeom prst="wedgeEllipseCallout">
            <a:avLst>
              <a:gd name="adj1" fmla="val -49206"/>
              <a:gd name="adj2" fmla="val -3320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Класс РПО задается автоматически после выбора страны назначения</a:t>
            </a:r>
            <a:endParaRPr lang="ru-RU" sz="1200" b="1" u="sng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073647" y="2228260"/>
            <a:ext cx="4825133" cy="38071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78088" y="1752297"/>
            <a:ext cx="348343" cy="81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28575" y="2003605"/>
            <a:ext cx="1943739" cy="34771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3672313" y="2197785"/>
            <a:ext cx="3364461" cy="145134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728574" y="2379869"/>
            <a:ext cx="1943739" cy="34771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ьная выноска 9">
            <a:extLst>
              <a:ext uri="{FF2B5EF4-FFF2-40B4-BE49-F238E27FC236}">
                <a16:creationId xmlns:a16="http://schemas.microsoft.com/office/drawing/2014/main" xmlns="" id="{1E4851E4-2938-47CA-B492-9EB69AC32492}"/>
              </a:ext>
            </a:extLst>
          </p:cNvPr>
          <p:cNvSpPr/>
          <p:nvPr/>
        </p:nvSpPr>
        <p:spPr>
          <a:xfrm>
            <a:off x="7657955" y="1032086"/>
            <a:ext cx="2934524" cy="767164"/>
          </a:xfrm>
          <a:prstGeom prst="wedgeEllipseCallout">
            <a:avLst>
              <a:gd name="adj1" fmla="val -28722"/>
              <a:gd name="adj2" fmla="val 1864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Страна назначения выбирается из выпадающего списка</a:t>
            </a:r>
            <a:endParaRPr lang="ru-RU" sz="12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8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186" y="0"/>
            <a:ext cx="5667139" cy="966841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параметров РПО</a:t>
            </a: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87330" t="42523" b="29729"/>
          <a:stretch/>
        </p:blipFill>
        <p:spPr>
          <a:xfrm>
            <a:off x="6130833" y="1315627"/>
            <a:ext cx="827315" cy="93181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06381" y="1786812"/>
            <a:ext cx="1726656" cy="6325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6381" y="2615208"/>
            <a:ext cx="1967822" cy="38651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0350" y="1808727"/>
            <a:ext cx="670560" cy="45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72840" y="2547355"/>
            <a:ext cx="670560" cy="45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E17C67-0161-4B9A-B4AE-816E1A102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97" y="1109900"/>
            <a:ext cx="4915586" cy="30865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93D294C-A040-491E-ADFB-86B4BE6E4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96" y="3275566"/>
            <a:ext cx="4915585" cy="14486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0E00DB0-E3D2-437D-975D-549D18957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94" y="4656795"/>
            <a:ext cx="4584873" cy="18212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30D295E-C1C6-4EB1-A3DA-D8AFC41CF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1" y="976945"/>
            <a:ext cx="5301553" cy="4823268"/>
          </a:xfrm>
          <a:prstGeom prst="rect">
            <a:avLst/>
          </a:prstGeom>
        </p:spPr>
      </p:pic>
      <p:sp>
        <p:nvSpPr>
          <p:cNvPr id="18" name="Овальная выноска 17"/>
          <p:cNvSpPr/>
          <p:nvPr/>
        </p:nvSpPr>
        <p:spPr>
          <a:xfrm>
            <a:off x="3602725" y="1504682"/>
            <a:ext cx="1917339" cy="364939"/>
          </a:xfrm>
          <a:prstGeom prst="wedgeEllipseCallout">
            <a:avLst>
              <a:gd name="adj1" fmla="val -65009"/>
              <a:gd name="adj2" fmla="val 77522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ШПИ считываем сканером</a:t>
            </a:r>
            <a:endParaRPr lang="ru-RU" sz="1200" b="1" u="sng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1223" y="1814053"/>
            <a:ext cx="1429369" cy="39280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2595907" y="5129345"/>
            <a:ext cx="3144493" cy="32340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953971" y="3138385"/>
            <a:ext cx="2983950" cy="105804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 flipV="1">
            <a:off x="3301193" y="2042814"/>
            <a:ext cx="3196119" cy="44831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81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50187" y="0"/>
            <a:ext cx="6050588" cy="966841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о получателе</a:t>
            </a: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6676" y="1076325"/>
            <a:ext cx="5686424" cy="37814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872717" y="1016728"/>
            <a:ext cx="6219825" cy="442912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6676" y="1485900"/>
            <a:ext cx="1971675" cy="112395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43425" y="1949177"/>
            <a:ext cx="1940197" cy="59983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0022" y="2649636"/>
            <a:ext cx="1950478" cy="48482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72717" y="3383535"/>
            <a:ext cx="1923600" cy="61924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0022" y="4493821"/>
            <a:ext cx="1923600" cy="32158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0187" y="2728055"/>
            <a:ext cx="348343" cy="81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973240" y="1943710"/>
            <a:ext cx="348343" cy="83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4" name="Овальная выноска 23"/>
          <p:cNvSpPr/>
          <p:nvPr/>
        </p:nvSpPr>
        <p:spPr>
          <a:xfrm>
            <a:off x="408620" y="3004546"/>
            <a:ext cx="1988892" cy="639036"/>
          </a:xfrm>
          <a:prstGeom prst="wedgeEllipseCallout">
            <a:avLst>
              <a:gd name="adj1" fmla="val -36106"/>
              <a:gd name="adj2" fmla="val -10875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При вводе автоматически выдаются варианты ФИО.</a:t>
            </a:r>
            <a:endParaRPr lang="ru-RU" sz="1000" b="1" u="sng" dirty="0">
              <a:solidFill>
                <a:srgbClr val="002060"/>
              </a:solidFill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8527798" y="1949529"/>
            <a:ext cx="2477455" cy="660321"/>
          </a:xfrm>
          <a:prstGeom prst="wedgeEllipseCallout">
            <a:avLst>
              <a:gd name="adj1" fmla="val -58817"/>
              <a:gd name="adj2" fmla="val 1727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После ввода индекса, регион и район заполняются автоматически (в ОПС)</a:t>
            </a:r>
            <a:endParaRPr lang="ru-RU" sz="1000" b="1" u="sng" dirty="0">
              <a:solidFill>
                <a:srgbClr val="002060"/>
              </a:solidFill>
            </a:endParaRPr>
          </a:p>
        </p:txBody>
      </p:sp>
      <p:pic>
        <p:nvPicPr>
          <p:cNvPr id="26" name="Рисунок 25"/>
          <p:cNvPicPr/>
          <p:nvPr/>
        </p:nvPicPr>
        <p:blipFill rotWithShape="1">
          <a:blip r:embed="rId5"/>
          <a:srcRect l="12963" t="8038" r="35692" b="57235"/>
          <a:stretch/>
        </p:blipFill>
        <p:spPr>
          <a:xfrm>
            <a:off x="3059201" y="4828329"/>
            <a:ext cx="6193723" cy="1814633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 rotWithShape="1">
          <a:blip r:embed="rId5"/>
          <a:srcRect l="87234" t="81146"/>
          <a:stretch/>
        </p:blipFill>
        <p:spPr>
          <a:xfrm>
            <a:off x="9588204" y="5542483"/>
            <a:ext cx="1466850" cy="1101710"/>
          </a:xfrm>
          <a:prstGeom prst="rect">
            <a:avLst/>
          </a:prstGeom>
        </p:spPr>
      </p:pic>
      <p:cxnSp>
        <p:nvCxnSpPr>
          <p:cNvPr id="27" name="Прямая со стрелкой 26"/>
          <p:cNvCxnSpPr>
            <a:cxnSpLocks/>
          </p:cNvCxnSpPr>
          <p:nvPr/>
        </p:nvCxnSpPr>
        <p:spPr>
          <a:xfrm flipH="1">
            <a:off x="4843712" y="4857750"/>
            <a:ext cx="6721755" cy="63799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cxnSpLocks/>
          </p:cNvCxnSpPr>
          <p:nvPr/>
        </p:nvCxnSpPr>
        <p:spPr>
          <a:xfrm>
            <a:off x="3589867" y="5814201"/>
            <a:ext cx="5998337" cy="12916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47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187" y="0"/>
            <a:ext cx="7022138" cy="966841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об отправителе</a:t>
            </a:r>
            <a:endParaRPr lang="ru-RU" sz="36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0186" y="1072514"/>
            <a:ext cx="7960144" cy="501023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990190" y="1253490"/>
            <a:ext cx="5940425" cy="334137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2676" y="1883465"/>
            <a:ext cx="1971675" cy="112395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920" y="3168328"/>
            <a:ext cx="348343" cy="81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652300" y="3444818"/>
            <a:ext cx="1963105" cy="542116"/>
          </a:xfrm>
          <a:prstGeom prst="wedgeEllipseCallout">
            <a:avLst>
              <a:gd name="adj1" fmla="val -36106"/>
              <a:gd name="adj2" fmla="val -10875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При вводе автоматически выдаются варианты ФИО.</a:t>
            </a:r>
            <a:endParaRPr lang="ru-RU" sz="1000" b="1" u="sng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18786" y="2743438"/>
            <a:ext cx="4940755" cy="268730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7172325" y="2445440"/>
            <a:ext cx="557669" cy="281484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0424160" y="3633746"/>
            <a:ext cx="962108" cy="53650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451159" y="2095204"/>
            <a:ext cx="348343" cy="81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6" name="Овальная выноска 25"/>
          <p:cNvSpPr/>
          <p:nvPr/>
        </p:nvSpPr>
        <p:spPr>
          <a:xfrm>
            <a:off x="7799502" y="2552669"/>
            <a:ext cx="3046077" cy="1163207"/>
          </a:xfrm>
          <a:prstGeom prst="wedgeEllipseCallout">
            <a:avLst>
              <a:gd name="adj1" fmla="val -40283"/>
              <a:gd name="adj2" fmla="val -821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Если ФИО получателя/отправителя есть в системе, то </a:t>
            </a:r>
            <a:r>
              <a:rPr lang="ru-RU" sz="1000" u="sng" dirty="0">
                <a:solidFill>
                  <a:srgbClr val="002060"/>
                </a:solidFill>
              </a:rPr>
              <a:t>адрес подтягивается автоматически</a:t>
            </a:r>
            <a:r>
              <a:rPr lang="ru-RU" sz="1000" dirty="0">
                <a:solidFill>
                  <a:srgbClr val="002060"/>
                </a:solidFill>
              </a:rPr>
              <a:t>. Если нет, то адресные данные отправителя заполняются также как и получателя.</a:t>
            </a:r>
            <a:endParaRPr lang="ru-RU" sz="1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4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43631" y="2578839"/>
            <a:ext cx="670560" cy="45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19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38616" y="2266122"/>
            <a:ext cx="763325" cy="63829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50187" y="0"/>
            <a:ext cx="7204770" cy="966841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об оплате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60397" y="3430627"/>
            <a:ext cx="670560" cy="45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01655" y="3554658"/>
            <a:ext cx="1009816" cy="20631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8C2A1A-23C6-4C36-B476-7C313DDD9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r="9223"/>
          <a:stretch/>
        </p:blipFill>
        <p:spPr>
          <a:xfrm>
            <a:off x="6601041" y="1336011"/>
            <a:ext cx="3849782" cy="17853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C57F95D-22B7-4DD5-BFB0-3495DA5C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00" y="3234715"/>
            <a:ext cx="3774165" cy="27827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5704144-F8BF-4FB4-BA60-DABC3FA1F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82" y="4773168"/>
            <a:ext cx="5683671" cy="178283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4A03E21-2699-4617-89C0-F6CDD0BC5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1" y="1086988"/>
            <a:ext cx="6469160" cy="357730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683488" y="1577955"/>
            <a:ext cx="446573" cy="1797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150187" y="2557548"/>
            <a:ext cx="2312952" cy="871452"/>
          </a:xfrm>
          <a:prstGeom prst="wedgeEllipseCallout">
            <a:avLst>
              <a:gd name="adj1" fmla="val -14652"/>
              <a:gd name="adj2" fmla="val -157025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</a:rPr>
              <a:t>Если есть дополнительная услуга выпор осуществляется через кнопку «Добавить», после чего открывается окно выбора услуг</a:t>
            </a:r>
            <a:endParaRPr lang="ru-RU" sz="900" b="1" u="sng" dirty="0">
              <a:solidFill>
                <a:srgbClr val="002060"/>
              </a:solidFill>
            </a:endParaRPr>
          </a:p>
        </p:txBody>
      </p: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1191582" y="1570174"/>
            <a:ext cx="5498117" cy="48471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7801856" y="2005307"/>
            <a:ext cx="367359" cy="135036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89CE9511-39BB-4A84-8271-933B0DDF44B9}"/>
              </a:ext>
            </a:extLst>
          </p:cNvPr>
          <p:cNvCxnSpPr>
            <a:cxnSpLocks/>
          </p:cNvCxnSpPr>
          <p:nvPr/>
        </p:nvCxnSpPr>
        <p:spPr>
          <a:xfrm flipH="1">
            <a:off x="4520242" y="4608643"/>
            <a:ext cx="3631852" cy="105594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C820DAC5-FEFF-4C04-8678-5A456DD6CCEC}"/>
              </a:ext>
            </a:extLst>
          </p:cNvPr>
          <p:cNvCxnSpPr>
            <a:cxnSpLocks/>
          </p:cNvCxnSpPr>
          <p:nvPr/>
        </p:nvCxnSpPr>
        <p:spPr>
          <a:xfrm flipH="1" flipV="1">
            <a:off x="2431474" y="1812530"/>
            <a:ext cx="198048" cy="368249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Овальная выноска 19">
            <a:extLst>
              <a:ext uri="{FF2B5EF4-FFF2-40B4-BE49-F238E27FC236}">
                <a16:creationId xmlns:a16="http://schemas.microsoft.com/office/drawing/2014/main" xmlns="" id="{CE7F3EB7-57F2-4E4C-AF45-4F4CCA4D5D6E}"/>
              </a:ext>
            </a:extLst>
          </p:cNvPr>
          <p:cNvSpPr/>
          <p:nvPr/>
        </p:nvSpPr>
        <p:spPr>
          <a:xfrm>
            <a:off x="2672233" y="2587954"/>
            <a:ext cx="2066054" cy="629181"/>
          </a:xfrm>
          <a:prstGeom prst="wedgeEllipseCallout">
            <a:avLst>
              <a:gd name="adj1" fmla="val -55305"/>
              <a:gd name="adj2" fmla="val -169893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</a:rPr>
              <a:t>После выбора услуги отражается ее наименование и стоимость услуги.</a:t>
            </a:r>
            <a:endParaRPr lang="ru-RU" sz="900" b="1" u="sng" dirty="0">
              <a:solidFill>
                <a:srgbClr val="002060"/>
              </a:solidFill>
            </a:endParaRPr>
          </a:p>
        </p:txBody>
      </p:sp>
      <p:sp>
        <p:nvSpPr>
          <p:cNvPr id="37" name="Овальная выноска 19">
            <a:extLst>
              <a:ext uri="{FF2B5EF4-FFF2-40B4-BE49-F238E27FC236}">
                <a16:creationId xmlns:a16="http://schemas.microsoft.com/office/drawing/2014/main" xmlns="" id="{B912C5C5-C1CB-44FA-AA7A-AC4FE82C515A}"/>
              </a:ext>
            </a:extLst>
          </p:cNvPr>
          <p:cNvSpPr/>
          <p:nvPr/>
        </p:nvSpPr>
        <p:spPr>
          <a:xfrm>
            <a:off x="9997963" y="2724299"/>
            <a:ext cx="2066054" cy="629181"/>
          </a:xfrm>
          <a:prstGeom prst="wedgeEllipseCallout">
            <a:avLst>
              <a:gd name="adj1" fmla="val -19815"/>
              <a:gd name="adj2" fmla="val 90608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</a:rPr>
              <a:t>Выбор услуги осуществляется из выпадающего списка</a:t>
            </a:r>
          </a:p>
        </p:txBody>
      </p:sp>
    </p:spTree>
    <p:extLst>
      <p:ext uri="{BB962C8B-B14F-4D97-AF65-F5344CB8AC3E}">
        <p14:creationId xmlns:p14="http://schemas.microsoft.com/office/powerpoint/2010/main" val="340963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7CA825A-34A6-49FD-B20D-843A24D0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052"/>
            <a:r>
              <a:rPr lang="ru-RU">
                <a:solidFill>
                  <a:srgbClr val="1F497D"/>
                </a:solidFill>
              </a:rPr>
              <a:t>№</a:t>
            </a:r>
            <a:endParaRPr lang="ru-RU" dirty="0">
              <a:solidFill>
                <a:srgbClr val="1F497D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AB67BF-FD57-4C1B-82A3-F8734A3E2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20" y="3054325"/>
            <a:ext cx="6357923" cy="349885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BE37D15-3574-435E-9E28-6C54520F3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472" y="0"/>
            <a:ext cx="6990927" cy="966788"/>
          </a:xfrm>
        </p:spPr>
        <p:txBody>
          <a:bodyPr>
            <a:noAutofit/>
          </a:bodyPr>
          <a:lstStyle/>
          <a:p>
            <a:r>
              <a:rPr lang="ru-RU" sz="3600" dirty="0"/>
              <a:t>Предварительный просмотр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6400D4-FD5C-4C6E-B125-2C078AE9D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" y="966788"/>
            <a:ext cx="7100994" cy="3928051"/>
          </a:xfrm>
          <a:prstGeom prst="rect">
            <a:avLst/>
          </a:prstGeom>
        </p:spPr>
      </p:pic>
      <p:sp>
        <p:nvSpPr>
          <p:cNvPr id="9" name="Овальная выноска 19">
            <a:extLst>
              <a:ext uri="{FF2B5EF4-FFF2-40B4-BE49-F238E27FC236}">
                <a16:creationId xmlns:a16="http://schemas.microsoft.com/office/drawing/2014/main" xmlns="" id="{8727D1DA-7474-4FFF-B689-3125D97798BB}"/>
              </a:ext>
            </a:extLst>
          </p:cNvPr>
          <p:cNvSpPr/>
          <p:nvPr/>
        </p:nvSpPr>
        <p:spPr>
          <a:xfrm>
            <a:off x="8418908" y="1481668"/>
            <a:ext cx="2790959" cy="821266"/>
          </a:xfrm>
          <a:prstGeom prst="wedgeEllipseCallout">
            <a:avLst>
              <a:gd name="adj1" fmla="val -57248"/>
              <a:gd name="adj2" fmla="val 9174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В предварительном просмотре отражается полная информация о принятой посылке.</a:t>
            </a:r>
            <a:endParaRPr lang="ru-RU" sz="1200" b="1" u="sng" dirty="0">
              <a:solidFill>
                <a:srgbClr val="002060"/>
              </a:solidFill>
            </a:endParaRPr>
          </a:p>
        </p:txBody>
      </p:sp>
      <p:sp>
        <p:nvSpPr>
          <p:cNvPr id="10" name="Овальная выноска 21">
            <a:extLst>
              <a:ext uri="{FF2B5EF4-FFF2-40B4-BE49-F238E27FC236}">
                <a16:creationId xmlns:a16="http://schemas.microsoft.com/office/drawing/2014/main" xmlns="" id="{66D6259E-A211-428F-941B-38ED0294B03C}"/>
              </a:ext>
            </a:extLst>
          </p:cNvPr>
          <p:cNvSpPr/>
          <p:nvPr/>
        </p:nvSpPr>
        <p:spPr>
          <a:xfrm>
            <a:off x="3595186" y="5891212"/>
            <a:ext cx="1920356" cy="496934"/>
          </a:xfrm>
          <a:prstGeom prst="wedgeEllipseCallout">
            <a:avLst>
              <a:gd name="adj1" fmla="val 107373"/>
              <a:gd name="adj2" fmla="val -11457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Общий тариф</a:t>
            </a:r>
          </a:p>
        </p:txBody>
      </p:sp>
    </p:spTree>
    <p:extLst>
      <p:ext uri="{BB962C8B-B14F-4D97-AF65-F5344CB8AC3E}">
        <p14:creationId xmlns:p14="http://schemas.microsoft.com/office/powerpoint/2010/main" val="2181110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азделите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7520</TotalTime>
  <Words>269</Words>
  <Application>Microsoft Office PowerPoint</Application>
  <PresentationFormat>Широкоэкранный</PresentationFormat>
  <Paragraphs>57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HelveticaNeueCyr</vt:lpstr>
      <vt:lpstr>Times New Roman</vt:lpstr>
      <vt:lpstr>Тема Office</vt:lpstr>
      <vt:lpstr>Разделительный</vt:lpstr>
      <vt:lpstr>Рабочий </vt:lpstr>
      <vt:lpstr> </vt:lpstr>
      <vt:lpstr>Экранная форма меню в ЕАС</vt:lpstr>
      <vt:lpstr>Экранная форма приема РПО</vt:lpstr>
      <vt:lpstr>Ввод параметров РПО</vt:lpstr>
      <vt:lpstr>Ввод параметров РПО</vt:lpstr>
      <vt:lpstr>Ввод данных о получателе</vt:lpstr>
      <vt:lpstr>Ввод данных об отправителе</vt:lpstr>
      <vt:lpstr>Ввод данных об оплате</vt:lpstr>
      <vt:lpstr>Предварительный просмотр</vt:lpstr>
      <vt:lpstr>Окно расчета с отправителем</vt:lpstr>
      <vt:lpstr>Расчет с отправителем, печать чека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 группы п-405 Шуваевой Ирины Евгеньевны  Руководитель Карпенко Татьяна Николаевна</dc:title>
  <dc:creator>Acer</dc:creator>
  <cp:lastModifiedBy>User</cp:lastModifiedBy>
  <cp:revision>404</cp:revision>
  <cp:lastPrinted>2019-11-22T17:59:02Z</cp:lastPrinted>
  <dcterms:created xsi:type="dcterms:W3CDTF">2017-06-13T17:33:21Z</dcterms:created>
  <dcterms:modified xsi:type="dcterms:W3CDTF">2020-04-12T21:44:40Z</dcterms:modified>
</cp:coreProperties>
</file>