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4" r:id="rId4"/>
    <p:sldId id="268" r:id="rId5"/>
    <p:sldId id="270" r:id="rId6"/>
    <p:sldId id="272" r:id="rId7"/>
    <p:sldId id="273" r:id="rId8"/>
    <p:sldId id="258" r:id="rId9"/>
    <p:sldId id="275" r:id="rId10"/>
    <p:sldId id="259" r:id="rId11"/>
    <p:sldId id="260" r:id="rId12"/>
    <p:sldId id="276" r:id="rId13"/>
    <p:sldId id="261" r:id="rId14"/>
    <p:sldId id="262" r:id="rId15"/>
    <p:sldId id="277" r:id="rId16"/>
    <p:sldId id="263" r:id="rId17"/>
    <p:sldId id="264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A66FA-5BDA-402B-8E22-C42EEA7329AC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A9547-E2CF-4EAA-A131-1B234E1D7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91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6118FB5-DDC1-446F-A949-7585AEC86739}" type="slidenum">
              <a:rPr lang="ru-RU" smtClean="0"/>
              <a:pPr eaLnBrk="1" hangingPunct="1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5785FBF-4A61-471F-B4A6-8372E747BD16}" type="slidenum">
              <a:rPr lang="ru-RU" smtClean="0"/>
              <a:pPr eaLnBrk="1" hangingPunct="1"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2CAB4F0-BFB5-49F1-927E-2C9A9E211F2B}" type="slidenum">
              <a:rPr lang="ru-RU" smtClean="0"/>
              <a:pPr eaLnBrk="1" hangingPunct="1"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B1095-EE77-4D03-BF94-8C5C3DDE45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4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6B5E1-C7B0-420C-8CC3-4DDC81BCD5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9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1B30A-3FD4-45E7-848E-BD2A403B3E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02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C5C49-2A47-437A-BD88-EED0B9B344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92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FC76F-0F47-4D72-B1CF-867A66ED13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2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F3F0-437F-455C-82C2-4CB4CED4BD7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00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10D50-19FA-4D7C-B29B-2EC1F80085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19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FDEB4-8935-4A9B-BCC0-EEDAFAD260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4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62446-FDBE-485E-BB3B-6A328C220D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39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341FC-1D45-46ED-80A5-BD3FA70D64D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9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F14B0-480A-457F-A2C0-EE66A7A649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6D5736-A84A-4E10-9E62-E96434EA833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w.keytown.com/hronikaj1.ht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764704"/>
            <a:ext cx="3670300" cy="2879725"/>
          </a:xfrm>
        </p:spPr>
        <p:txBody>
          <a:bodyPr/>
          <a:lstStyle/>
          <a:p>
            <a:r>
              <a:rPr lang="ru-RU" sz="4000" b="1" i="1">
                <a:latin typeface="Times New Roman" pitchFamily="18" charset="0"/>
              </a:rPr>
              <a:t>Михаил Афанасьевич Булгаков</a:t>
            </a:r>
            <a:r>
              <a:rPr lang="ru-RU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4018027"/>
            <a:ext cx="3313112" cy="1752600"/>
          </a:xfrm>
        </p:spPr>
        <p:txBody>
          <a:bodyPr/>
          <a:lstStyle/>
          <a:p>
            <a:r>
              <a:rPr lang="ru-RU" i="1" dirty="0">
                <a:latin typeface="Times New Roman" pitchFamily="18" charset="0"/>
              </a:rPr>
              <a:t>Биография</a:t>
            </a:r>
          </a:p>
        </p:txBody>
      </p:sp>
      <p:pic>
        <p:nvPicPr>
          <p:cNvPr id="2053" name="Picture 5" descr="Картинка 5 из 15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1196975"/>
            <a:ext cx="3125787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13" y="5085184"/>
            <a:ext cx="3744416" cy="14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6613"/>
            <a:ext cx="4038600" cy="5289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b="1" i="1" dirty="0">
                <a:latin typeface="Times New Roman" pitchFamily="18" charset="0"/>
              </a:rPr>
              <a:t>      </a:t>
            </a:r>
            <a:r>
              <a:rPr lang="ru-RU" sz="2000" b="1" i="1" dirty="0">
                <a:latin typeface="Times New Roman" pitchFamily="18" charset="0"/>
              </a:rPr>
              <a:t>После начала Первой мировой войны Булгаков работает врачом сначала в прифронтовой зоне, потом в резерве. </a:t>
            </a:r>
            <a:endParaRPr lang="ru-RU" sz="2000" b="1" i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dirty="0" smtClean="0">
                <a:latin typeface="Times New Roman" pitchFamily="18" charset="0"/>
              </a:rPr>
              <a:t>   В </a:t>
            </a:r>
            <a:r>
              <a:rPr lang="ru-RU" sz="2000" b="1" i="1" dirty="0">
                <a:latin typeface="Times New Roman" pitchFamily="18" charset="0"/>
              </a:rPr>
              <a:t>декабре 1917 года он впервые приехал в Москву, остановившись у своего дяди, известного московского врача Н. М. Покровского, ставшего прототипом профессора Преображенского из повести «Собачье сердце». Весной 1918 года Булгаков возвращается в Киев, где начинает частную практику как венеролог.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836613"/>
            <a:ext cx="4038600" cy="5289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b="1" i="1">
                <a:latin typeface="Times New Roman" pitchFamily="18" charset="0"/>
              </a:rPr>
              <a:t>      </a:t>
            </a:r>
            <a:r>
              <a:rPr lang="ru-RU" sz="2000" b="1" i="1">
                <a:latin typeface="Times New Roman" pitchFamily="18" charset="0"/>
              </a:rPr>
              <a:t>Во время Гражданской войны, в феврале 1919 года, Булгаков мобилизуется как военный врач в армию Украинской Народной Республики, но почти сразу дезертирует. В конце августа 1919 года, по одной из версий, Булгаков был мобилизован в Красную Армию в качестве военного врача; 14-16 октября вместе с частями Красной Армии вернулся в Киев и в ходе уличных боев перешел на сторону Вооруженных сил Юга России (по другой версии — попал к ним в плен) и стал военным врачом 3-го Терского казачьего полка.</a:t>
            </a:r>
          </a:p>
          <a:p>
            <a:pPr>
              <a:lnSpc>
                <a:spcPct val="80000"/>
              </a:lnSpc>
            </a:pP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356100" y="692150"/>
            <a:ext cx="4038600" cy="56499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     </a:t>
            </a:r>
            <a:r>
              <a:rPr lang="ru-RU" sz="1900" b="1" i="1">
                <a:latin typeface="Times New Roman" pitchFamily="18" charset="0"/>
              </a:rPr>
              <a:t>В конце сентября 1921 года Булгаков переехал в Москву и начал сотрудничать как фельетонист со столичными газетами («Гудок», «Рабочий») и журналами («Медицинский работник», «Россия», «Возрождение»). В это же время он публикует отдельные произведения в газете «Накануне», выпускавшейся в Берлине. С 1922 по 1926 год в «Гудке» напечатано более 120 репортажей, очерков и фельетонов Булгакова.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900" b="1" i="1">
                <a:latin typeface="Times New Roman" pitchFamily="18" charset="0"/>
              </a:rPr>
              <a:t>      В 1923 году Булгаков вступает во Всероссийский Союз писателей. В 1924 году он знакомится с недавно вернувшейся из-за границы Любовью Евгеньевной Белозерской, которая вскоре становится его новой женой.</a:t>
            </a:r>
          </a:p>
        </p:txBody>
      </p:sp>
      <p:pic>
        <p:nvPicPr>
          <p:cNvPr id="12296" name="Picture 8" descr="Картинка 9 из 15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36613"/>
            <a:ext cx="2471738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900113" y="4652963"/>
            <a:ext cx="336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b="1" i="1">
                <a:latin typeface="Times New Roman" pitchFamily="18" charset="0"/>
              </a:rPr>
              <a:t>Михаил Булгаков. Фото 1926 г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Увеличить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2016918"/>
            <a:ext cx="2643187" cy="3662363"/>
          </a:xfrm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3238"/>
            <a:ext cx="2795588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7921625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Любовь Евгеньевна Белозерская - </a:t>
            </a:r>
          </a:p>
          <a:p>
            <a:pPr algn="ctr"/>
            <a:r>
              <a:rPr lang="ru-RU" sz="32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вторая жена Булгакова</a:t>
            </a:r>
          </a:p>
        </p:txBody>
      </p:sp>
    </p:spTree>
    <p:extLst>
      <p:ext uri="{BB962C8B-B14F-4D97-AF65-F5344CB8AC3E}">
        <p14:creationId xmlns:p14="http://schemas.microsoft.com/office/powerpoint/2010/main" val="209638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92150"/>
            <a:ext cx="4038600" cy="54340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b="1" i="1">
                <a:latin typeface="Times New Roman" pitchFamily="18" charset="0"/>
              </a:rPr>
              <a:t>      С 1926 года во МХАТе с большим успехом идёт пьеса «Дни Турбиных». Её постановка разрешена на год, но позже несколько раз продлевалась, поскольку пьеса понравилась Сталину. Отметим, что в своих выступлениях Сталин соглашался: «Дни Турбиных» — «антисоветская штука, и Булгаков не наш». Одновременно в советской прессе проходит интенсивная и крайне резкая критика творчества Булгакова; по его собственным подсчётам, за 10 лет появилось 298 ругательных рецензий и 3 благожелательных. Среди критиков были такие влиятельные чиновники и литераторы, как Маяковский, Безыменский, Леопольд Авербах, Виктор Шкловский, Керженцев и многие другие.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4292600"/>
            <a:ext cx="2590800" cy="50482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800" b="1" i="1">
                <a:latin typeface="Times New Roman" pitchFamily="18" charset="0"/>
              </a:rPr>
              <a:t>1928 год, у Стронских.</a:t>
            </a:r>
            <a:r>
              <a:rPr lang="ru-RU" sz="1600" b="1" i="1">
                <a:latin typeface="Times New Roman" pitchFamily="18" charset="0"/>
              </a:rPr>
              <a:t> </a:t>
            </a:r>
          </a:p>
        </p:txBody>
      </p:sp>
      <p:pic>
        <p:nvPicPr>
          <p:cNvPr id="16392" name="Picture 8" descr="1928 год, у Стронских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41438"/>
            <a:ext cx="33337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92150"/>
            <a:ext cx="4038600" cy="54340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b="1" i="1">
                <a:latin typeface="Times New Roman" pitchFamily="18" charset="0"/>
              </a:rPr>
              <a:t>      В 1928 году Булгаков едет с Любовью Евгеньевной на Кавказ, посещает Тифлис, Батум, Зелёный Мыс, Владикавказ, Гудермес. В Москве в этом году проходит премьера пьесы «Багровый остров». У Булгакова возникает замысел романа, позднее названного «Мастер и Маргарита» (ряд исследователей творчества Булгакова отмечают влияние на него при замысле и написании этого романа австрийского писателя Густава Майринка, в частности можно говорить о таких романах последнего, как «Голем», который Булгаков читал в переводе Д.Выгодского, и «Зелёный лик»). Писатель также начинает работу над пьесой о Мольере («Кабала святош»).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i="1">
                <a:latin typeface="Times New Roman" pitchFamily="18" charset="0"/>
              </a:rPr>
              <a:t>      В 1929 году Булгаков знакомится с Еленой Сергеевной Шиловской, будущей третьей женой.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3933825"/>
            <a:ext cx="4038600" cy="6477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1800" b="1" i="1">
                <a:latin typeface="Times New Roman" pitchFamily="18" charset="0"/>
              </a:rPr>
              <a:t>апрель 1935 года, Елена Сергеевна, М.А.Булгаков </a:t>
            </a:r>
          </a:p>
        </p:txBody>
      </p:sp>
      <p:pic>
        <p:nvPicPr>
          <p:cNvPr id="18440" name="Picture 8" descr="апрель 1935 года, Елена Сергеевна, М.А.Булга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68413"/>
            <a:ext cx="33337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6112" y="1556792"/>
            <a:ext cx="3959770" cy="4983201"/>
          </a:xfrm>
        </p:spPr>
      </p:pic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755577" y="260350"/>
            <a:ext cx="756084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Impact"/>
              </a:rPr>
              <a:t>Елена Сергеевна Булгакова - </a:t>
            </a:r>
          </a:p>
          <a:p>
            <a:pPr algn="ctr"/>
            <a:r>
              <a:rPr lang="ru-RU" sz="3600" b="1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Impact"/>
              </a:rPr>
              <a:t>третья жена Булгакова</a:t>
            </a:r>
          </a:p>
        </p:txBody>
      </p:sp>
    </p:spTree>
    <p:extLst>
      <p:ext uri="{BB962C8B-B14F-4D97-AF65-F5344CB8AC3E}">
        <p14:creationId xmlns:p14="http://schemas.microsoft.com/office/powerpoint/2010/main" val="37620321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92150"/>
            <a:ext cx="4038600" cy="54340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i="1">
                <a:latin typeface="Times New Roman" pitchFamily="18" charset="0"/>
              </a:rPr>
              <a:t>В 1930 году произведения Булгакова перестают печататься, пьесы изымаются из репертуара театров. Запрещены к постановке пьесы «Бег», «Зойкина квартира», «Багровый остров», спектакль «Дни Турбиных» снят с репертуара. В 1930 году Булгаков пишет брату Николаю в Париж о неблагоприятной для себя литературно-театральной ситуации и тяжёлом материальном положении. Тогда же он пишет письмо Правительству СССР с просьбой определить его судьбу — либо дать право эмигрировать, либо предоставить возможность работать во МХАТе. Булгакову звонит Сталин, который рекомендует драматургу обратиться с просьбой зачислить его во МХАТ.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4508500"/>
            <a:ext cx="2160587" cy="57626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800" b="1" i="1">
                <a:latin typeface="Times New Roman" pitchFamily="18" charset="0"/>
              </a:rPr>
              <a:t>начало 1930 года</a:t>
            </a:r>
            <a:r>
              <a:rPr lang="ru-RU" sz="1800"/>
              <a:t> </a:t>
            </a:r>
          </a:p>
        </p:txBody>
      </p:sp>
      <p:pic>
        <p:nvPicPr>
          <p:cNvPr id="21512" name="Picture 8" descr="начало 1930 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052513"/>
            <a:ext cx="23907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4508500"/>
            <a:ext cx="3095625" cy="36036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800" b="1" i="1">
                <a:latin typeface="Times New Roman" pitchFamily="18" charset="0"/>
              </a:rPr>
              <a:t>4 февраля 1930 года</a:t>
            </a:r>
            <a:r>
              <a:rPr lang="ru-RU" sz="1800" i="1">
                <a:latin typeface="Times New Roman" pitchFamily="18" charset="0"/>
              </a:rPr>
              <a:t> 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692150"/>
            <a:ext cx="4038600" cy="54340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b="1" i="1">
                <a:latin typeface="Times New Roman" pitchFamily="18" charset="0"/>
              </a:rPr>
              <a:t>      В 1930 году Булгаков работал в Центральном театре рабочей молодёжи (ТРАМ). С 1930 по 1936 год — во МХАТе в качестве режиссёра-ассистента. В 1932 году Булгаков инсценировал на сцене МХАТ «Мёртвые души» Николая Гоголя. Он пытался поставить «Кабалу святош» (1930), но спектакль был почти сразу запрещён. «Кабала святош» увидела свет только в 1936 году, прошла 7 раз с огромным успехом, после чего была запрещена окончательно, а в «Правде» была помещена разгромная статья об этой «фальшивой, реакционной и негодной» пьесе. В январе 1932 года Сталин (формально — Енукидзе) вновь разрешил постановку «Дней Турбиных», и до войны она больше не запрещалась. Правда, ни на один театр, кроме МХАТ, это разрешение не распространялось.</a:t>
            </a:r>
          </a:p>
        </p:txBody>
      </p:sp>
      <p:pic>
        <p:nvPicPr>
          <p:cNvPr id="23562" name="Picture 10" descr="4 февраля 1930 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24479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76700"/>
            <a:ext cx="4038600" cy="5762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1800" b="1" i="1">
                <a:latin typeface="Times New Roman" pitchFamily="18" charset="0"/>
              </a:rPr>
              <a:t>февраль 1940 года. 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836613"/>
            <a:ext cx="4038600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i="1">
                <a:latin typeface="Times New Roman" pitchFamily="18" charset="0"/>
              </a:rPr>
              <a:t>     В 1939 году Булгаков работает над либретто «Рашель», а также над пьесой о Сталине («Батум»). Пьеса была одобрена Сталиным, но вопреки ожиданиям писателя она была запрещена к печатанию и постановке. Состояние здоровья Булгакова резко ухудшается. Врачи диагностируют у него гипертонический нефросклероз. Писатель начинает диктовать Елене Сергеевне последние варианты романа «Мастер и Маргарита».</a:t>
            </a:r>
          </a:p>
        </p:txBody>
      </p:sp>
      <p:pic>
        <p:nvPicPr>
          <p:cNvPr id="25608" name="Picture 8" descr="февраль 1940 год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33337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620713"/>
            <a:ext cx="3970337" cy="576103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b="1" i="1">
                <a:latin typeface="Times New Roman" pitchFamily="18" charset="0"/>
              </a:rPr>
              <a:t>     </a:t>
            </a:r>
            <a:r>
              <a:rPr lang="ru-RU" sz="2000" b="1" i="1">
                <a:latin typeface="Times New Roman" pitchFamily="18" charset="0"/>
              </a:rPr>
              <a:t>С февраля 1940 года друзья и родные постоянно дежурят у постели Булгакова, который страдает болезнью почек. 10 марта 1940 года Михаил Афанасьевич Булгаков скончался. 11 марта состоялась гражданская панихида в здании Союза Советских писателей. Перед панихидой московский скульптор С. Д. Меркуров снимает с лица Булгакова посмертную маску.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>
                <a:latin typeface="Times New Roman" pitchFamily="18" charset="0"/>
              </a:rPr>
              <a:t>     Похоронен Булгаков на Новодевичьем кладбище. На его могиле, по ходатайству его жены Е. С. Булгаковой, был установлен камень, прозванный «голгофой», который ранее лежал на могиле Н. В. Гоголя.</a:t>
            </a:r>
          </a:p>
        </p:txBody>
      </p:sp>
      <p:pic>
        <p:nvPicPr>
          <p:cNvPr id="27653" name="Picture 5" descr="Файл:Bulgakow Gr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3449637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042988" y="4437063"/>
            <a:ext cx="3241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</a:rPr>
              <a:t>Камень с могилы Гоголя на могиле Булгакова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427538" y="765175"/>
            <a:ext cx="4038600" cy="5434013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400" b="1" i="1">
                <a:latin typeface="Times New Roman" pitchFamily="18" charset="0"/>
              </a:rPr>
              <a:t>    Михаил Булгаков родился 3 (15) мая 1891 года в Киеве в семье доцента Киевской духовной академии Афанасия Ивановича Булгакова и его жены Варвары Михайловны (в девичестве — Покровской). В семье было семеро детей: Михаил, Вера, Надежда, Варвара, Николай, Иван и Елена.</a:t>
            </a:r>
          </a:p>
        </p:txBody>
      </p:sp>
      <p:pic>
        <p:nvPicPr>
          <p:cNvPr id="4107" name="Picture 11" descr="Картинка 17 из 15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84313"/>
            <a:ext cx="2190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716338"/>
            <a:ext cx="4038600" cy="9366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 i="1">
                <a:latin typeface="Times New Roman" pitchFamily="18" charset="0"/>
              </a:rPr>
              <a:t>Почтовая марка с персонажами Булгакова, художник Ю. Арцименев, 1990 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4508500"/>
            <a:ext cx="4038600" cy="9366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 i="1">
                <a:latin typeface="Times New Roman" pitchFamily="18" charset="0"/>
              </a:rPr>
              <a:t>Открытый в октябре 2007 года памятник Булгакову возле его дома-музея в Киеве </a:t>
            </a:r>
          </a:p>
        </p:txBody>
      </p:sp>
      <p:pic>
        <p:nvPicPr>
          <p:cNvPr id="28682" name="Picture 10" descr="Файл:Pocht kartochka Bulgakov 19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3594100" cy="1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Файл:Bulgakov monument in Ki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25538"/>
            <a:ext cx="284480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229600" cy="10191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/>
              <a:t>Дом на Воздвиженской № 10 в Киеве, где родился Булгаков</a:t>
            </a:r>
          </a:p>
        </p:txBody>
      </p:sp>
      <p:pic>
        <p:nvPicPr>
          <p:cNvPr id="26627" name="Picture 3" descr="Увеличить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628775"/>
            <a:ext cx="8351837" cy="5062538"/>
          </a:xfrm>
        </p:spPr>
      </p:pic>
    </p:spTree>
    <p:extLst>
      <p:ext uri="{BB962C8B-B14F-4D97-AF65-F5344CB8AC3E}">
        <p14:creationId xmlns:p14="http://schemas.microsoft.com/office/powerpoint/2010/main" val="182559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sz="2400" b="1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2400" b="1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000000"/>
                </a:solidFill>
                <a:ea typeface="+mn-ea"/>
                <a:cs typeface="+mn-cs"/>
              </a:rPr>
              <a:t>Булгаков </a:t>
            </a:r>
            <a:r>
              <a:rPr lang="ru-RU" sz="2400" b="1" dirty="0">
                <a:solidFill>
                  <a:srgbClr val="000000"/>
                </a:solidFill>
                <a:ea typeface="+mn-ea"/>
                <a:cs typeface="+mn-cs"/>
              </a:rPr>
              <a:t>вырос в большой дружной семье. </a:t>
            </a:r>
            <a:r>
              <a:rPr lang="en-US" sz="2400" b="1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000000"/>
                </a:solidFill>
                <a:ea typeface="+mn-ea"/>
                <a:cs typeface="+mn-cs"/>
              </a:rPr>
              <a:t>Он </a:t>
            </a:r>
            <a:r>
              <a:rPr lang="ru-RU" sz="2400" b="1" dirty="0">
                <a:solidFill>
                  <a:srgbClr val="000000"/>
                </a:solidFill>
                <a:ea typeface="+mn-ea"/>
                <a:cs typeface="+mn-cs"/>
              </a:rPr>
              <a:t>был старшим </a:t>
            </a:r>
            <a:r>
              <a:rPr lang="ru-RU" sz="2400" b="1" dirty="0" smtClean="0">
                <a:solidFill>
                  <a:srgbClr val="000000"/>
                </a:solidFill>
                <a:ea typeface="+mn-ea"/>
                <a:cs typeface="+mn-cs"/>
              </a:rPr>
              <a:t>среди </a:t>
            </a:r>
            <a:r>
              <a:rPr lang="ru-RU" sz="2400" b="1" dirty="0">
                <a:solidFill>
                  <a:srgbClr val="000000"/>
                </a:solidFill>
                <a:ea typeface="+mn-ea"/>
                <a:cs typeface="+mn-cs"/>
              </a:rPr>
              <a:t>четырех сестер и трех братьев. </a:t>
            </a:r>
            <a:br>
              <a:rPr lang="ru-RU" sz="2400" b="1" dirty="0">
                <a:solidFill>
                  <a:srgbClr val="000000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" name="Picture 6" descr="R05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550302"/>
            <a:ext cx="1391989" cy="2087984"/>
          </a:xfr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3" descr="Увеличить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05064"/>
            <a:ext cx="1439863" cy="2160587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Увеличить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2447925" cy="19748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R10s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4077072"/>
            <a:ext cx="1456556" cy="2184834"/>
          </a:xfr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70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260350"/>
            <a:ext cx="8001000" cy="4267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/>
              <a:t>   «Семья Булгаковых – большая, дружная, культурная, музыкальная, театральная»</a:t>
            </a:r>
          </a:p>
        </p:txBody>
      </p:sp>
      <p:pic>
        <p:nvPicPr>
          <p:cNvPr id="22531" name="Picture 3" descr="Варвара Михайловна Булгакова на даче в Буче под Киевом. 1915 год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9677">
            <a:off x="468313" y="3213100"/>
            <a:ext cx="191293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Афанасий Иванович Булгаков. Киев, 1890-е годы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712">
            <a:off x="2339975" y="1916113"/>
            <a:ext cx="17399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Н. А. Булгаков. Парижская лаборатория. 1930 год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73238"/>
            <a:ext cx="1643062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И. А. Булгаков. Париж, начало 30-х годо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4497">
            <a:off x="6516688" y="3141663"/>
            <a:ext cx="194627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1521">
            <a:off x="3708400" y="4221163"/>
            <a:ext cx="15367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69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5111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    </a:t>
            </a:r>
            <a:endParaRPr lang="ru-RU"/>
          </a:p>
        </p:txBody>
      </p:sp>
      <p:pic>
        <p:nvPicPr>
          <p:cNvPr id="23555" name="Picture 3" descr="Афанасий Иванович Булгаков. Киев, 1890-е годы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773238"/>
            <a:ext cx="332898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611559" y="476250"/>
            <a:ext cx="7992889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Афанасий Иванович Булгаков -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отец писателя</a:t>
            </a:r>
          </a:p>
        </p:txBody>
      </p:sp>
    </p:spTree>
    <p:extLst>
      <p:ext uri="{BB962C8B-B14F-4D97-AF65-F5344CB8AC3E}">
        <p14:creationId xmlns:p14="http://schemas.microsoft.com/office/powerpoint/2010/main" val="253344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Варвара Михайловна Булгакова на даче в Буче под Киевом. 1915 год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700213"/>
            <a:ext cx="3940175" cy="4895850"/>
          </a:xfrm>
        </p:spPr>
      </p:pic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683568" y="404813"/>
            <a:ext cx="7776864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Варвара Михайловна Булгакова -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мать писателя</a:t>
            </a:r>
          </a:p>
        </p:txBody>
      </p:sp>
    </p:spTree>
    <p:extLst>
      <p:ext uri="{BB962C8B-B14F-4D97-AF65-F5344CB8AC3E}">
        <p14:creationId xmlns:p14="http://schemas.microsoft.com/office/powerpoint/2010/main" val="23034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92150"/>
            <a:ext cx="4038600" cy="54340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     </a:t>
            </a:r>
            <a:r>
              <a:rPr lang="ru-RU" sz="2000" b="1" i="1">
                <a:latin typeface="Times New Roman" pitchFamily="18" charset="0"/>
              </a:rPr>
              <a:t>В 1909 году Михаил Булгаков закончил киевскую Первую гимназию и поступил на медицинский факультет Киевского университета. 31 октября 1916 года — получил диплом об утверждении «в степени лекаря с отличием со всеми правами и преимуществами, законами Российской Империи сей степени присвоенными».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>
                <a:latin typeface="Times New Roman" pitchFamily="18" charset="0"/>
              </a:rPr>
              <a:t>     Был направлен на работу в село Никольское Смоленской губернии, затем работал врачом в Вязьме. В 1913 году Булгаков вступает в свой первый брак — с Татьяной Лаппа .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076825" y="4221163"/>
            <a:ext cx="30956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/>
              <a:t>  </a:t>
            </a:r>
            <a:r>
              <a:rPr lang="ru-RU" b="1" i="1">
                <a:latin typeface="Times New Roman" pitchFamily="18" charset="0"/>
              </a:rPr>
              <a:t>Булгаков в 1910-х годах во время учёбы в Киевском университете.</a:t>
            </a:r>
          </a:p>
        </p:txBody>
      </p:sp>
      <p:pic>
        <p:nvPicPr>
          <p:cNvPr id="8201" name="Picture 9" descr="200px-Bulgakov191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981075"/>
            <a:ext cx="2284413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Увеличить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557338"/>
            <a:ext cx="4651375" cy="5040312"/>
          </a:xfrm>
        </p:spPr>
      </p:pic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683569" y="333375"/>
            <a:ext cx="7776864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Татьяна Николаевна Лаппа - 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первая жена Булгакова</a:t>
            </a:r>
          </a:p>
        </p:txBody>
      </p:sp>
    </p:spTree>
    <p:extLst>
      <p:ext uri="{BB962C8B-B14F-4D97-AF65-F5344CB8AC3E}">
        <p14:creationId xmlns:p14="http://schemas.microsoft.com/office/powerpoint/2010/main" val="25934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752</Words>
  <Application>Microsoft Office PowerPoint</Application>
  <PresentationFormat>Экран (4:3)</PresentationFormat>
  <Paragraphs>45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Impact</vt:lpstr>
      <vt:lpstr>Times New Roman</vt:lpstr>
      <vt:lpstr>Verdana</vt:lpstr>
      <vt:lpstr>Wingdings</vt:lpstr>
      <vt:lpstr>Оформление по умолчанию</vt:lpstr>
      <vt:lpstr>Михаил Афанасьевич Булгаков </vt:lpstr>
      <vt:lpstr>Презентация PowerPoint</vt:lpstr>
      <vt:lpstr>Дом на Воздвиженской № 10 в Киеве, где родился Булгаков</vt:lpstr>
      <vt:lpstr>  Булгаков вырос в большой дружной семье.  Он был старшим среди четырех сестер и трех братьев.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ряхус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Афанасьевич Булгаков</dc:title>
  <dc:creator>ряхус</dc:creator>
  <cp:lastModifiedBy>Admin</cp:lastModifiedBy>
  <cp:revision>7</cp:revision>
  <dcterms:created xsi:type="dcterms:W3CDTF">2009-11-18T10:46:46Z</dcterms:created>
  <dcterms:modified xsi:type="dcterms:W3CDTF">2020-05-18T12:13:21Z</dcterms:modified>
</cp:coreProperties>
</file>