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71" r:id="rId4"/>
    <p:sldId id="272" r:id="rId5"/>
    <p:sldId id="259" r:id="rId6"/>
    <p:sldId id="262" r:id="rId7"/>
    <p:sldId id="263" r:id="rId8"/>
    <p:sldId id="264" r:id="rId9"/>
    <p:sldId id="287" r:id="rId10"/>
    <p:sldId id="278" r:id="rId11"/>
    <p:sldId id="279" r:id="rId12"/>
    <p:sldId id="280" r:id="rId13"/>
    <p:sldId id="281" r:id="rId14"/>
    <p:sldId id="260" r:id="rId15"/>
    <p:sldId id="273" r:id="rId16"/>
    <p:sldId id="261" r:id="rId17"/>
    <p:sldId id="282" r:id="rId18"/>
    <p:sldId id="283" r:id="rId19"/>
    <p:sldId id="284" r:id="rId20"/>
    <p:sldId id="258" r:id="rId21"/>
    <p:sldId id="285" r:id="rId22"/>
    <p:sldId id="266" r:id="rId23"/>
    <p:sldId id="268" r:id="rId24"/>
    <p:sldId id="269" r:id="rId25"/>
    <p:sldId id="274" r:id="rId26"/>
    <p:sldId id="270" r:id="rId27"/>
    <p:sldId id="265" r:id="rId28"/>
    <p:sldId id="275" r:id="rId29"/>
    <p:sldId id="267" r:id="rId30"/>
    <p:sldId id="286" r:id="rId31"/>
    <p:sldId id="27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FFFF"/>
    <a:srgbClr val="CCFF33"/>
    <a:srgbClr val="000000"/>
    <a:srgbClr val="CCFFFF"/>
    <a:srgbClr val="FF0000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252A3C-2E79-4B46-AD14-B5F5DF60D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418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8DFD4F-F91E-4FA5-9A4D-B44FDF488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439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3DAFC-5F3A-42C8-ADFF-894357BBF2C2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020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3ECAD-83B5-4CBE-9D52-1365D5ABA983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89758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86E6ED-7A7A-4DE1-940C-98D7B675E21F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10391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B6D79-E513-4A24-987B-9B066755F893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6EBE0-EEF3-4C6B-8F19-A2A233189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CA92D-85B0-4B66-842D-790A6C7A80D8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F1D1D-039C-4BB5-A833-42A51EEEE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46F79-725B-440D-A3A2-C36EA3313CD0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9889C-9F79-482C-90EA-A91AF7689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2EC66-18E1-453B-A078-7F75646CDD86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D5ABA-2F81-4DD6-8906-151EE352A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4DE6F-4BAF-486D-AB9A-E9449EB5C157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56364-F1A4-4750-8FFE-D5B2B59CB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A5955-936F-4BF8-8B64-3371D86231BB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1A410-C2B5-420E-8D30-42E51166D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4BC1-544A-4B30-98A8-A44B7FED4DB9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16890-114D-4715-B570-A7FD84E65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E1F4A-EF39-4FDC-B801-2CF82F7754AA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5E2E6-15EE-484A-9802-731DE20B5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6400B-DC71-4DDB-98D6-A973502FC237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19E77-3BCF-48A6-A764-A4065E60B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2E71-6A99-4BD2-BE5D-058D1ABE18D7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250A0-C5A9-4A89-84E9-9E0BD0BE1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5273B-5FBF-4DB4-88E4-2BD8FA8F0355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8E17-8A10-4FBE-BB2A-EE2FF743B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BFED9-8D58-402C-88D6-D4656F31AE71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6046A-9F85-4CD1-A9AA-92113CD71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B5DA0-2A35-4248-A91E-AF1D08BFED7A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1E978-AC65-4ADB-9756-7F9895099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34771-8CC3-48BD-BA4D-6190337C51B8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95823-A677-4789-9869-ECB98CB60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71D0ED2-F0C2-4734-82B8-4B8E26E562C8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8E3E7C-B21D-4FC1-90A7-5F4EE3D71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6.xls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gymnasium3.edu.kz/files/loader/1432647061247.jpeg" TargetMode="External"/><Relationship Id="rId3" Type="http://schemas.openxmlformats.org/officeDocument/2006/relationships/hyperlink" Target="http://www.triplets.ru/images/photos/medium/article417.jpg" TargetMode="External"/><Relationship Id="rId7" Type="http://schemas.openxmlformats.org/officeDocument/2006/relationships/hyperlink" Target="http://expert.ru/data/public/337556/337569/fin450.jpg" TargetMode="External"/><Relationship Id="rId2" Type="http://schemas.openxmlformats.org/officeDocument/2006/relationships/hyperlink" Target="http://images.myshared.ru/6/602072/slide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umbs.dreamstime.com/x/ele-computador-com-livro-7819969.jpg" TargetMode="External"/><Relationship Id="rId5" Type="http://schemas.openxmlformats.org/officeDocument/2006/relationships/hyperlink" Target="http://klub-drug.ru/wp-content/uploads/2011/04/100.gif" TargetMode="External"/><Relationship Id="rId4" Type="http://schemas.openxmlformats.org/officeDocument/2006/relationships/hyperlink" Target="http://www.statproject.ru/_pu/1/47711072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CEC108-0097-431B-AE1C-D00F5929786A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Элементы статистики </a:t>
            </a:r>
            <a:endParaRPr lang="ru-RU" sz="2400" i="1" dirty="0" smtClean="0"/>
          </a:p>
        </p:txBody>
      </p:sp>
      <p:pic>
        <p:nvPicPr>
          <p:cNvPr id="12300" name="Picture 12" descr="http://www.statproject.ru/_pu/1/4771107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22533"/>
            <a:ext cx="3888432" cy="14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klub-drug.ru/wp-content/uploads/2011/04/1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1266937" cy="127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http://thumbs.dreamstime.com/x/ele-computador-com-livro-78199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2865" y="227684"/>
            <a:ext cx="2633935" cy="221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1B7FB6-8319-45AD-97EC-5A86364F354D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Статистические характеристики </a:t>
            </a:r>
            <a:r>
              <a:rPr lang="ru-RU" sz="1600" b="1" i="1" smtClean="0">
                <a:solidFill>
                  <a:srgbClr val="000000"/>
                </a:solidFill>
              </a:rPr>
              <a:t>(1)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  <a:ln>
            <a:solidFill>
              <a:srgbClr val="FFFFFF"/>
            </a:solidFill>
          </a:ln>
        </p:spPr>
        <p:txBody>
          <a:bodyPr/>
          <a:lstStyle/>
          <a:p>
            <a:pPr marL="82550" indent="-82550" eaLnBrk="1" hangingPunct="1">
              <a:lnSpc>
                <a:spcPct val="90000"/>
              </a:lnSpc>
            </a:pPr>
            <a:r>
              <a:rPr lang="ru-RU" i="1" dirty="0" smtClean="0">
                <a:solidFill>
                  <a:srgbClr val="FFFF00"/>
                </a:solidFill>
              </a:rPr>
              <a:t>      </a:t>
            </a:r>
            <a:r>
              <a:rPr lang="ru-RU" sz="3600" i="1" dirty="0" smtClean="0">
                <a:solidFill>
                  <a:srgbClr val="FFFF00"/>
                </a:solidFill>
              </a:rPr>
              <a:t>Среднее арифметическое</a:t>
            </a:r>
          </a:p>
          <a:p>
            <a:pPr marL="82550" indent="-82550"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ряда чисел  -    частное от деления суммы этих чисел на число слагаемых</a:t>
            </a:r>
          </a:p>
          <a:p>
            <a:pPr marL="82550" indent="-82550"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 marL="82550" indent="-82550" eaLnBrk="1" hangingPunct="1">
              <a:lnSpc>
                <a:spcPct val="90000"/>
              </a:lnSpc>
              <a:buFontTx/>
              <a:buNone/>
            </a:pPr>
            <a:r>
              <a:rPr lang="ru-RU" sz="2400" u="sng" dirty="0" smtClean="0">
                <a:solidFill>
                  <a:srgbClr val="000000"/>
                </a:solidFill>
              </a:rPr>
              <a:t>Задача: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</a:rPr>
              <a:t>сколько минут тратят на домашнее задание по алгебре</a:t>
            </a:r>
            <a:r>
              <a:rPr lang="ru-RU" dirty="0" smtClean="0"/>
              <a:t>?</a:t>
            </a:r>
          </a:p>
          <a:p>
            <a:pPr marL="82550" indent="-82550"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</a:rPr>
              <a:t>23, 30, 25, 20, 34, 25, 30, 34, 35, 14</a:t>
            </a:r>
          </a:p>
          <a:p>
            <a:pPr marL="82550" indent="-82550"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</a:t>
            </a:r>
            <a:r>
              <a:rPr lang="ru-RU" u="sng" dirty="0" smtClean="0">
                <a:solidFill>
                  <a:srgbClr val="FFFF99"/>
                </a:solidFill>
              </a:rPr>
              <a:t>23+30+25+20+34+25+30+34+35+14</a:t>
            </a:r>
            <a:r>
              <a:rPr lang="ru-RU" baseline="-25000" dirty="0" smtClean="0">
                <a:solidFill>
                  <a:srgbClr val="FFFF99"/>
                </a:solidFill>
              </a:rPr>
              <a:t> = </a:t>
            </a:r>
            <a:r>
              <a:rPr lang="ru-RU" dirty="0" smtClean="0">
                <a:solidFill>
                  <a:srgbClr val="FFFF99"/>
                </a:solidFill>
              </a:rPr>
              <a:t>24</a:t>
            </a:r>
          </a:p>
          <a:p>
            <a:pPr marL="82550" indent="-82550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FFFF99"/>
                </a:solidFill>
              </a:rPr>
              <a:t>                          10</a:t>
            </a: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900113" y="2924175"/>
            <a:ext cx="7200900" cy="0"/>
          </a:xfrm>
          <a:prstGeom prst="line">
            <a:avLst/>
          </a:prstGeom>
          <a:noFill/>
          <a:ln w="9525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50908E-4F23-4E21-A6A9-BBFF045CEBCB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4905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Статистические характеристики </a:t>
            </a:r>
            <a:r>
              <a:rPr lang="ru-RU" sz="1600" b="1" i="1" smtClean="0">
                <a:solidFill>
                  <a:srgbClr val="000000"/>
                </a:solidFill>
              </a:rPr>
              <a:t>(2)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FFFF00"/>
                </a:solidFill>
              </a:rPr>
              <a:t>Размах </a:t>
            </a:r>
            <a:r>
              <a:rPr lang="ru-RU" smtClean="0"/>
              <a:t>ряда чисел  - разность между наибольшим и наименьшим из этих чисел</a:t>
            </a:r>
          </a:p>
          <a:p>
            <a:pPr eaLnBrk="1" hangingPunct="1"/>
            <a:r>
              <a:rPr lang="ru-RU" sz="2400" u="sng" smtClean="0">
                <a:solidFill>
                  <a:srgbClr val="000000"/>
                </a:solidFill>
              </a:rPr>
              <a:t>Пример:</a:t>
            </a:r>
            <a:r>
              <a:rPr lang="ru-RU" smtClean="0"/>
              <a:t> дан </a:t>
            </a:r>
            <a:r>
              <a:rPr lang="ru-RU" u="sng" smtClean="0"/>
              <a:t>упорядоченный</a:t>
            </a:r>
            <a:r>
              <a:rPr lang="ru-RU" smtClean="0"/>
              <a:t> ряд чисел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0000"/>
                </a:solidFill>
              </a:rPr>
              <a:t>35, 35,</a:t>
            </a:r>
            <a:r>
              <a:rPr lang="ru-RU" smtClean="0">
                <a:solidFill>
                  <a:srgbClr val="FFFF00"/>
                </a:solidFill>
              </a:rPr>
              <a:t> </a:t>
            </a:r>
            <a:r>
              <a:rPr lang="ru-RU" smtClean="0">
                <a:solidFill>
                  <a:srgbClr val="0000FF"/>
                </a:solidFill>
              </a:rPr>
              <a:t>36, 36, 36, 36,</a:t>
            </a:r>
            <a:r>
              <a:rPr lang="ru-RU" smtClean="0">
                <a:solidFill>
                  <a:srgbClr val="FFFF00"/>
                </a:solidFill>
              </a:rPr>
              <a:t> 37, 37, </a:t>
            </a:r>
            <a:r>
              <a:rPr lang="ru-RU" smtClean="0">
                <a:solidFill>
                  <a:srgbClr val="FF0000"/>
                </a:solidFill>
              </a:rPr>
              <a:t>38,</a:t>
            </a:r>
            <a:r>
              <a:rPr lang="ru-RU" smtClean="0">
                <a:solidFill>
                  <a:srgbClr val="FFFF00"/>
                </a:solidFill>
              </a:rPr>
              <a:t> </a:t>
            </a:r>
            <a:r>
              <a:rPr lang="ru-RU" smtClean="0"/>
              <a:t>39, 39</a:t>
            </a:r>
          </a:p>
          <a:p>
            <a:pPr eaLnBrk="1" hangingPunct="1">
              <a:buFontTx/>
              <a:buNone/>
            </a:pPr>
            <a:r>
              <a:rPr lang="ru-RU" smtClean="0"/>
              <a:t>			</a:t>
            </a:r>
            <a:r>
              <a:rPr lang="ru-RU" smtClean="0">
                <a:solidFill>
                  <a:srgbClr val="CCFFFF"/>
                </a:solidFill>
              </a:rPr>
              <a:t>39 – 34 = 4  - </a:t>
            </a:r>
            <a:r>
              <a:rPr lang="ru-RU" sz="2400" smtClean="0">
                <a:solidFill>
                  <a:srgbClr val="FFFF00"/>
                </a:solidFill>
              </a:rPr>
              <a:t>размах ряда</a:t>
            </a:r>
          </a:p>
          <a:p>
            <a:pPr eaLnBrk="1" hangingPunct="1"/>
            <a:endParaRPr lang="ru-RU" sz="24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7663CE-EB88-4484-AEC5-B18A107DDFD0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Статистические характеристики </a:t>
            </a:r>
            <a:r>
              <a:rPr lang="ru-RU" sz="1600" b="1" smtClean="0">
                <a:solidFill>
                  <a:srgbClr val="000000"/>
                </a:solidFill>
              </a:rPr>
              <a:t>(3)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FFFF00"/>
                </a:solidFill>
              </a:rPr>
              <a:t>Модой</a:t>
            </a:r>
            <a:r>
              <a:rPr lang="ru-RU" smtClean="0"/>
              <a:t> ряда чисел – число наиболее часто встречающееся в данном ряду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>
                <a:latin typeface="Times New Roman" pitchFamily="18" charset="0"/>
              </a:rPr>
              <a:t>Ряд чисел может иметь более одной моды или не иметь моды совсем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0000"/>
                </a:solidFill>
              </a:rPr>
              <a:t>35, 35,</a:t>
            </a:r>
            <a:r>
              <a:rPr lang="ru-RU" smtClean="0">
                <a:solidFill>
                  <a:srgbClr val="FFFF00"/>
                </a:solidFill>
              </a:rPr>
              <a:t> </a:t>
            </a:r>
            <a:r>
              <a:rPr lang="ru-RU" smtClean="0">
                <a:solidFill>
                  <a:srgbClr val="0000FF"/>
                </a:solidFill>
              </a:rPr>
              <a:t>36, 36, 36, 36,</a:t>
            </a:r>
            <a:r>
              <a:rPr lang="ru-RU" smtClean="0">
                <a:solidFill>
                  <a:srgbClr val="FFFF00"/>
                </a:solidFill>
              </a:rPr>
              <a:t> 37, 37, </a:t>
            </a:r>
            <a:r>
              <a:rPr lang="ru-RU" smtClean="0">
                <a:solidFill>
                  <a:srgbClr val="FF0000"/>
                </a:solidFill>
              </a:rPr>
              <a:t>38,</a:t>
            </a:r>
            <a:r>
              <a:rPr lang="ru-RU" smtClean="0">
                <a:solidFill>
                  <a:srgbClr val="FFFF00"/>
                </a:solidFill>
              </a:rPr>
              <a:t> </a:t>
            </a:r>
            <a:r>
              <a:rPr lang="ru-RU" smtClean="0"/>
              <a:t>39, 39</a:t>
            </a:r>
          </a:p>
          <a:p>
            <a:pPr eaLnBrk="1" hangingPunct="1">
              <a:buFontTx/>
              <a:buNone/>
            </a:pPr>
            <a:r>
              <a:rPr lang="ru-RU" smtClean="0">
                <a:latin typeface="Times New Roman" pitchFamily="18" charset="0"/>
              </a:rPr>
              <a:t>	</a:t>
            </a:r>
            <a:r>
              <a:rPr lang="ru-RU" u="sng" smtClean="0">
                <a:solidFill>
                  <a:srgbClr val="0000FF"/>
                </a:solidFill>
                <a:latin typeface="Times New Roman" pitchFamily="18" charset="0"/>
              </a:rPr>
              <a:t>36</a:t>
            </a:r>
            <a:r>
              <a:rPr lang="ru-RU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</a:rPr>
              <a:t>–мода ряда, так как встречается чаще всего в этом ряду</a:t>
            </a:r>
          </a:p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8CE48F-4DF8-4F52-B4A5-8FD4D82AEA68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Статистические характеристики </a:t>
            </a:r>
            <a:r>
              <a:rPr lang="ru-RU" sz="1600" b="1" smtClean="0">
                <a:solidFill>
                  <a:srgbClr val="000000"/>
                </a:solidFill>
              </a:rPr>
              <a:t>(4)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2800" i="1" smtClean="0">
                <a:solidFill>
                  <a:srgbClr val="FFFF00"/>
                </a:solidFill>
              </a:rPr>
              <a:t>Медианой</a:t>
            </a:r>
            <a:r>
              <a:rPr lang="ru-RU" sz="2800" smtClean="0"/>
              <a:t> </a:t>
            </a:r>
            <a:r>
              <a:rPr lang="ru-RU" sz="2800" u="sng" smtClean="0"/>
              <a:t>упорядоченного</a:t>
            </a:r>
            <a:r>
              <a:rPr lang="ru-RU" sz="2800" smtClean="0"/>
              <a:t> ряда чисел с </a:t>
            </a:r>
            <a:r>
              <a:rPr lang="ru-RU" sz="2800" u="sng" smtClean="0">
                <a:solidFill>
                  <a:srgbClr val="CCFF66"/>
                </a:solidFill>
                <a:latin typeface="Times New Roman" pitchFamily="18" charset="0"/>
              </a:rPr>
              <a:t>нечётным </a:t>
            </a:r>
            <a:r>
              <a:rPr lang="ru-RU" sz="2800" smtClean="0"/>
              <a:t>числом членов называется среднее в ряду число;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с </a:t>
            </a:r>
            <a:r>
              <a:rPr lang="ru-RU" sz="2800" u="sng" smtClean="0">
                <a:solidFill>
                  <a:srgbClr val="CCFF66"/>
                </a:solidFill>
                <a:latin typeface="Times New Roman" pitchFamily="18" charset="0"/>
              </a:rPr>
              <a:t>чётным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/>
              <a:t>числом членов  среднее арифметическое чисел, записанных посередине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0000"/>
                </a:solidFill>
              </a:rPr>
              <a:t>1)</a:t>
            </a:r>
            <a:r>
              <a:rPr lang="ru-RU" sz="1200" smtClean="0">
                <a:solidFill>
                  <a:srgbClr val="000000"/>
                </a:solidFill>
              </a:rPr>
              <a:t>     </a:t>
            </a:r>
            <a:r>
              <a:rPr lang="ru-RU" sz="2800" smtClean="0"/>
              <a:t>64, 72, 72, 75, </a:t>
            </a:r>
            <a:r>
              <a:rPr lang="ru-RU" sz="2800" u="sng" smtClean="0">
                <a:solidFill>
                  <a:srgbClr val="FF0000"/>
                </a:solidFill>
              </a:rPr>
              <a:t>78</a:t>
            </a:r>
            <a:r>
              <a:rPr lang="ru-RU" sz="2800" smtClean="0"/>
              <a:t>, 82, 85, 91, 93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0000"/>
                </a:solidFill>
              </a:rPr>
              <a:t>2)    </a:t>
            </a:r>
            <a:r>
              <a:rPr lang="ru-RU" sz="2800" smtClean="0">
                <a:solidFill>
                  <a:srgbClr val="FFFFFF"/>
                </a:solidFill>
              </a:rPr>
              <a:t>64, 72, 72, 75, </a:t>
            </a:r>
            <a:r>
              <a:rPr lang="ru-RU" sz="2800" u="sng" smtClean="0">
                <a:solidFill>
                  <a:srgbClr val="FFFF00"/>
                </a:solidFill>
              </a:rPr>
              <a:t>78, 82</a:t>
            </a:r>
            <a:r>
              <a:rPr lang="ru-RU" sz="2800" smtClean="0">
                <a:solidFill>
                  <a:srgbClr val="FFFFFF"/>
                </a:solidFill>
              </a:rPr>
              <a:t>, 85, 88, 91, 93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rgbClr val="FFFFFF"/>
                </a:solidFill>
              </a:rPr>
              <a:t>			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rgbClr val="FFFFFF"/>
                </a:solidFill>
              </a:rPr>
              <a:t>				</a:t>
            </a:r>
            <a:r>
              <a:rPr lang="ru-RU" sz="2800" u="sng" smtClean="0">
                <a:solidFill>
                  <a:srgbClr val="FFFF00"/>
                </a:solidFill>
              </a:rPr>
              <a:t>78+82</a:t>
            </a:r>
            <a:r>
              <a:rPr lang="ru-RU" sz="2800" smtClean="0">
                <a:solidFill>
                  <a:srgbClr val="FFFFFF"/>
                </a:solidFill>
              </a:rPr>
              <a:t> </a:t>
            </a:r>
            <a:r>
              <a:rPr lang="ru-RU" sz="2800" baseline="-25000" smtClean="0">
                <a:solidFill>
                  <a:srgbClr val="FFFFFF"/>
                </a:solidFill>
              </a:rPr>
              <a:t>=</a:t>
            </a:r>
            <a:r>
              <a:rPr lang="ru-RU" sz="2800" smtClean="0">
                <a:solidFill>
                  <a:srgbClr val="FFFFFF"/>
                </a:solidFill>
              </a:rPr>
              <a:t> </a:t>
            </a:r>
            <a:r>
              <a:rPr lang="ru-RU" sz="2800" smtClean="0">
                <a:solidFill>
                  <a:srgbClr val="FF0000"/>
                </a:solidFill>
              </a:rPr>
              <a:t>80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rgbClr val="FFFFFF"/>
                </a:solidFill>
              </a:rPr>
              <a:t>				    2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2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A6997A-3A16-44D6-923B-A44AE2167440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24862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Статистические характеристики </a:t>
            </a:r>
            <a:r>
              <a:rPr lang="ru-RU" sz="1600" i="1" smtClean="0">
                <a:solidFill>
                  <a:srgbClr val="000000"/>
                </a:solidFill>
              </a:rPr>
              <a:t>(3)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435975" cy="5111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smtClean="0">
                <a:solidFill>
                  <a:srgbClr val="FFFF00"/>
                </a:solidFill>
              </a:rPr>
              <a:t>Среднее  арифметическое</a:t>
            </a:r>
          </a:p>
          <a:p>
            <a:pPr eaLnBrk="1" hangingPunct="1">
              <a:buFontTx/>
              <a:buNone/>
            </a:pPr>
            <a:r>
              <a:rPr lang="ru-RU" sz="4400" smtClean="0">
                <a:solidFill>
                  <a:srgbClr val="FFFF00"/>
                </a:solidFill>
              </a:rPr>
              <a:t>		Размах  </a:t>
            </a:r>
          </a:p>
          <a:p>
            <a:pPr eaLnBrk="1" hangingPunct="1">
              <a:buFontTx/>
              <a:buNone/>
            </a:pPr>
            <a:r>
              <a:rPr lang="ru-RU" sz="4400" smtClean="0">
                <a:solidFill>
                  <a:srgbClr val="FFFF00"/>
                </a:solidFill>
              </a:rPr>
              <a:t> 				Мода  </a:t>
            </a:r>
          </a:p>
          <a:p>
            <a:pPr eaLnBrk="1" hangingPunct="1">
              <a:buFontTx/>
              <a:buNone/>
            </a:pPr>
            <a:r>
              <a:rPr lang="ru-RU" sz="4400" smtClean="0">
                <a:solidFill>
                  <a:srgbClr val="FFFF00"/>
                </a:solidFill>
              </a:rPr>
              <a:t>					Медиана</a:t>
            </a:r>
          </a:p>
          <a:p>
            <a:pPr eaLnBrk="1" hangingPunct="1"/>
            <a:endParaRPr lang="ru-RU" sz="4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BBCD12-7C3D-4326-A3FE-592A75FA9447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8477250" cy="838200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ru-RU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Этапы исследовательской деятельности</a:t>
            </a:r>
            <a:endParaRPr lang="ru-RU" smtClean="0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533400" y="3581400"/>
            <a:ext cx="18288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3810000" y="3581400"/>
            <a:ext cx="17526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609600" y="1524000"/>
            <a:ext cx="1752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000">
              <a:latin typeface="Times New Roman" pitchFamily="18" charset="0"/>
            </a:endParaRP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3810000" y="1524000"/>
            <a:ext cx="1752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6477000" y="1524000"/>
            <a:ext cx="1828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6553200" y="3581400"/>
            <a:ext cx="18288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Text Box 9"/>
          <p:cNvSpPr txBox="1">
            <a:spLocks noChangeArrowheads="1"/>
          </p:cNvSpPr>
          <p:nvPr/>
        </p:nvSpPr>
        <p:spPr bwMode="auto">
          <a:xfrm>
            <a:off x="609600" y="15240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ru-RU"/>
              <a:t>Формулировка</a:t>
            </a:r>
          </a:p>
          <a:p>
            <a:pPr eaLnBrk="0" hangingPunct="0"/>
            <a:r>
              <a:rPr kumimoji="1" lang="ru-RU"/>
              <a:t> проблемы,</a:t>
            </a:r>
          </a:p>
          <a:p>
            <a:pPr eaLnBrk="0" hangingPunct="0"/>
            <a:r>
              <a:rPr kumimoji="1" lang="ru-RU"/>
              <a:t> постановка </a:t>
            </a:r>
          </a:p>
          <a:p>
            <a:pPr eaLnBrk="0" hangingPunct="0"/>
            <a:r>
              <a:rPr kumimoji="1" lang="ru-RU"/>
              <a:t>задачи</a:t>
            </a:r>
            <a:r>
              <a:rPr kumimoji="1" lang="ru-RU" sz="2400"/>
              <a:t> </a:t>
            </a:r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3810000" y="1562100"/>
            <a:ext cx="17605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ru-RU"/>
              <a:t>Изучение</a:t>
            </a:r>
          </a:p>
          <a:p>
            <a:pPr eaLnBrk="0" hangingPunct="0"/>
            <a:r>
              <a:rPr kumimoji="1" lang="ru-RU"/>
              <a:t> информации </a:t>
            </a:r>
          </a:p>
          <a:p>
            <a:pPr eaLnBrk="0" hangingPunct="0"/>
            <a:r>
              <a:rPr kumimoji="1" lang="ru-RU"/>
              <a:t>по данной </a:t>
            </a:r>
          </a:p>
          <a:p>
            <a:pPr eaLnBrk="0" hangingPunct="0"/>
            <a:r>
              <a:rPr kumimoji="1" lang="ru-RU"/>
              <a:t>проблематике</a:t>
            </a: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24588" name="Text Box 11"/>
          <p:cNvSpPr txBox="1">
            <a:spLocks noChangeArrowheads="1"/>
          </p:cNvSpPr>
          <p:nvPr/>
        </p:nvSpPr>
        <p:spPr bwMode="auto">
          <a:xfrm>
            <a:off x="6477000" y="1524000"/>
            <a:ext cx="1965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ru-RU"/>
              <a:t>Выбор методов</a:t>
            </a:r>
          </a:p>
          <a:p>
            <a:pPr eaLnBrk="0" hangingPunct="0"/>
            <a:r>
              <a:rPr kumimoji="1" lang="ru-RU"/>
              <a:t> исследования</a:t>
            </a:r>
          </a:p>
          <a:p>
            <a:pPr eaLnBrk="0" hangingPunct="0"/>
            <a:r>
              <a:rPr kumimoji="1" lang="ru-RU"/>
              <a:t> и практическое</a:t>
            </a:r>
          </a:p>
          <a:p>
            <a:pPr eaLnBrk="0" hangingPunct="0"/>
            <a:r>
              <a:rPr kumimoji="1" lang="ru-RU"/>
              <a:t> овладение ими</a:t>
            </a: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24589" name="Text Box 12"/>
          <p:cNvSpPr txBox="1">
            <a:spLocks noChangeArrowheads="1"/>
          </p:cNvSpPr>
          <p:nvPr/>
        </p:nvSpPr>
        <p:spPr bwMode="auto">
          <a:xfrm>
            <a:off x="539750" y="3716338"/>
            <a:ext cx="1752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ru-RU"/>
              <a:t>Сбор</a:t>
            </a:r>
          </a:p>
          <a:p>
            <a:pPr algn="ctr" eaLnBrk="0" hangingPunct="0"/>
            <a:r>
              <a:rPr kumimoji="1" lang="ru-RU"/>
              <a:t> собственного</a:t>
            </a:r>
          </a:p>
          <a:p>
            <a:pPr algn="ctr" eaLnBrk="0" hangingPunct="0"/>
            <a:r>
              <a:rPr kumimoji="1" lang="ru-RU"/>
              <a:t> материала</a:t>
            </a: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24590" name="Text Box 13"/>
          <p:cNvSpPr txBox="1">
            <a:spLocks noChangeArrowheads="1"/>
          </p:cNvSpPr>
          <p:nvPr/>
        </p:nvSpPr>
        <p:spPr bwMode="auto">
          <a:xfrm>
            <a:off x="3962400" y="3886200"/>
            <a:ext cx="13938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ru-RU" sz="2000"/>
              <a:t>Анализ</a:t>
            </a:r>
            <a:r>
              <a:rPr kumimoji="1" lang="ru-RU"/>
              <a:t> и </a:t>
            </a:r>
          </a:p>
          <a:p>
            <a:pPr algn="ctr" eaLnBrk="0" hangingPunct="0"/>
            <a:r>
              <a:rPr kumimoji="1" lang="ru-RU"/>
              <a:t>обобщение</a:t>
            </a: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24591" name="Text Box 14"/>
          <p:cNvSpPr txBox="1">
            <a:spLocks noChangeArrowheads="1"/>
          </p:cNvSpPr>
          <p:nvPr/>
        </p:nvSpPr>
        <p:spPr bwMode="auto">
          <a:xfrm>
            <a:off x="6477000" y="3883025"/>
            <a:ext cx="1920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ru-RU" sz="2000"/>
              <a:t>Формулировка</a:t>
            </a:r>
          </a:p>
          <a:p>
            <a:pPr algn="ctr" eaLnBrk="0" hangingPunct="0"/>
            <a:r>
              <a:rPr kumimoji="1" lang="ru-RU" sz="2000"/>
              <a:t> выводов</a:t>
            </a:r>
          </a:p>
        </p:txBody>
      </p:sp>
      <p:sp>
        <p:nvSpPr>
          <p:cNvPr id="24592" name="Line 15"/>
          <p:cNvSpPr>
            <a:spLocks noChangeShapeType="1"/>
          </p:cNvSpPr>
          <p:nvPr/>
        </p:nvSpPr>
        <p:spPr bwMode="auto">
          <a:xfrm>
            <a:off x="2362200" y="2133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3" name="Line 16"/>
          <p:cNvSpPr>
            <a:spLocks noChangeShapeType="1"/>
          </p:cNvSpPr>
          <p:nvPr/>
        </p:nvSpPr>
        <p:spPr bwMode="auto">
          <a:xfrm>
            <a:off x="55626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Line 17"/>
          <p:cNvSpPr>
            <a:spLocks noChangeShapeType="1"/>
          </p:cNvSpPr>
          <p:nvPr/>
        </p:nvSpPr>
        <p:spPr bwMode="auto">
          <a:xfrm>
            <a:off x="72390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5" name="Line 18"/>
          <p:cNvSpPr>
            <a:spLocks noChangeShapeType="1"/>
          </p:cNvSpPr>
          <p:nvPr/>
        </p:nvSpPr>
        <p:spPr bwMode="auto">
          <a:xfrm flipH="1">
            <a:off x="1371600" y="32004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6" name="Line 19"/>
          <p:cNvSpPr>
            <a:spLocks noChangeShapeType="1"/>
          </p:cNvSpPr>
          <p:nvPr/>
        </p:nvSpPr>
        <p:spPr bwMode="auto">
          <a:xfrm>
            <a:off x="13716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7" name="Line 20"/>
          <p:cNvSpPr>
            <a:spLocks noChangeShapeType="1"/>
          </p:cNvSpPr>
          <p:nvPr/>
        </p:nvSpPr>
        <p:spPr bwMode="auto">
          <a:xfrm>
            <a:off x="2362200" y="4495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8" name="Line 21"/>
          <p:cNvSpPr>
            <a:spLocks noChangeShapeType="1"/>
          </p:cNvSpPr>
          <p:nvPr/>
        </p:nvSpPr>
        <p:spPr bwMode="auto">
          <a:xfrm>
            <a:off x="5562600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C5642C-6505-456E-ACA3-7D0B33FAD7FE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Статистические исследования. Статистическое оценивание и прогноз.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525963"/>
          </a:xfrm>
        </p:spPr>
        <p:txBody>
          <a:bodyPr/>
          <a:lstStyle/>
          <a:p>
            <a:pPr marL="609600" indent="-609600" eaLnBrk="1" hangingPunct="1">
              <a:buSzPct val="65000"/>
              <a:buFontTx/>
              <a:buAutoNum type="arabicPeriod"/>
            </a:pPr>
            <a:r>
              <a:rPr lang="ru-RU" smtClean="0"/>
              <a:t>Формулировка цели исследования</a:t>
            </a:r>
          </a:p>
          <a:p>
            <a:pPr marL="609600" indent="-609600" eaLnBrk="1" hangingPunct="1">
              <a:buSzPct val="65000"/>
              <a:buFontTx/>
              <a:buAutoNum type="arabicPeriod"/>
            </a:pPr>
            <a:r>
              <a:rPr lang="ru-RU" smtClean="0"/>
              <a:t>Целенаправленный сбор информации </a:t>
            </a:r>
            <a:r>
              <a:rPr lang="ru-RU" sz="2400" smtClean="0"/>
              <a:t>(статистическое наблюдение)</a:t>
            </a:r>
          </a:p>
          <a:p>
            <a:pPr marL="609600" indent="-609600" eaLnBrk="1" hangingPunct="1">
              <a:buSzPct val="65000"/>
              <a:buFontTx/>
              <a:buAutoNum type="arabicPeriod"/>
            </a:pPr>
            <a:r>
              <a:rPr lang="ru-RU" smtClean="0"/>
              <a:t>Обобщение и систематизация данных   </a:t>
            </a:r>
            <a:r>
              <a:rPr lang="ru-RU" sz="2400" smtClean="0"/>
              <a:t>(группировка данных, составление таблиц)</a:t>
            </a:r>
          </a:p>
          <a:p>
            <a:pPr marL="609600" indent="-609600" eaLnBrk="1" hangingPunct="1">
              <a:buSzPct val="65000"/>
              <a:buFontTx/>
              <a:buAutoNum type="arabicPeriod"/>
            </a:pPr>
            <a:r>
              <a:rPr lang="ru-RU" smtClean="0"/>
              <a:t>Анализ полученных данных </a:t>
            </a:r>
          </a:p>
          <a:p>
            <a:pPr marL="609600" indent="-609600" eaLnBrk="1" hangingPunct="1">
              <a:buSzPct val="65000"/>
              <a:buFontTx/>
              <a:buNone/>
            </a:pPr>
            <a:r>
              <a:rPr lang="ru-RU" smtClean="0"/>
              <a:t>   </a:t>
            </a:r>
            <a:r>
              <a:rPr lang="ru-RU" sz="2400" smtClean="0"/>
              <a:t>(для этого используются различные обобщающие показатели)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EFFBDD-8E38-4DC0-A221-35DC218AADB1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Сбор и группировка статистических данных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218487" cy="576262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Математическая подготовка учащихся (40 чел) по теме (тест)</a:t>
            </a:r>
          </a:p>
          <a:p>
            <a:pPr eaLnBrk="1" hangingPunct="1">
              <a:buFontTx/>
              <a:buNone/>
            </a:pPr>
            <a:endParaRPr lang="ru-RU" sz="2400" smtClean="0"/>
          </a:p>
        </p:txBody>
      </p:sp>
      <p:graphicFrame>
        <p:nvGraphicFramePr>
          <p:cNvPr id="66632" name="Group 72"/>
          <p:cNvGraphicFramePr>
            <a:graphicFrameLocks noGrp="1"/>
          </p:cNvGraphicFramePr>
          <p:nvPr>
            <p:ph sz="half" idx="2"/>
          </p:nvPr>
        </p:nvGraphicFramePr>
        <p:xfrm>
          <a:off x="684213" y="2636838"/>
          <a:ext cx="7708900" cy="2074545"/>
        </p:xfrm>
        <a:graphic>
          <a:graphicData uri="http://schemas.openxmlformats.org/drawingml/2006/table">
            <a:tbl>
              <a:tblPr/>
              <a:tblGrid>
                <a:gridCol w="2519362"/>
                <a:gridCol w="504825"/>
                <a:gridCol w="576263"/>
                <a:gridCol w="574675"/>
                <a:gridCol w="504825"/>
                <a:gridCol w="576262"/>
                <a:gridCol w="576263"/>
                <a:gridCol w="431800"/>
                <a:gridCol w="415925"/>
                <a:gridCol w="514350"/>
                <a:gridCol w="514350"/>
              </a:tblGrid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Число верно выполненных заданий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Частота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6631" name="Text Box 71"/>
          <p:cNvSpPr txBox="1">
            <a:spLocks noChangeArrowheads="1"/>
          </p:cNvSpPr>
          <p:nvPr/>
        </p:nvSpPr>
        <p:spPr bwMode="auto">
          <a:xfrm>
            <a:off x="1331913" y="5084763"/>
            <a:ext cx="6408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/>
              <a:t>Таблица     частот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  <p:bldP spid="666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E10513-943C-40BA-91F0-DD3C6FD1D573}" type="slidenum">
              <a:rPr lang="ru-RU" smtClean="0"/>
              <a:pPr/>
              <a:t>18</a:t>
            </a:fld>
            <a:endParaRPr lang="ru-RU" smtClean="0"/>
          </a:p>
        </p:txBody>
      </p:sp>
      <p:graphicFrame>
        <p:nvGraphicFramePr>
          <p:cNvPr id="68665" name="Group 57"/>
          <p:cNvGraphicFramePr>
            <a:graphicFrameLocks noGrp="1"/>
          </p:cNvGraphicFramePr>
          <p:nvPr>
            <p:ph idx="1"/>
          </p:nvPr>
        </p:nvGraphicFramePr>
        <p:xfrm>
          <a:off x="468313" y="3213100"/>
          <a:ext cx="8183562" cy="2089151"/>
        </p:xfrm>
        <a:graphic>
          <a:graphicData uri="http://schemas.openxmlformats.org/drawingml/2006/table">
            <a:tbl>
              <a:tblPr/>
              <a:tblGrid>
                <a:gridCol w="2530475"/>
                <a:gridCol w="533400"/>
                <a:gridCol w="533400"/>
                <a:gridCol w="614362"/>
                <a:gridCol w="379413"/>
                <a:gridCol w="676275"/>
                <a:gridCol w="554037"/>
                <a:gridCol w="463550"/>
                <a:gridCol w="674688"/>
                <a:gridCol w="674687"/>
                <a:gridCol w="549275"/>
              </a:tblGrid>
              <a:tr h="1195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Число верно выполненных заданий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Относительная частота, %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8666" name="Text Box 58"/>
          <p:cNvSpPr txBox="1">
            <a:spLocks noChangeArrowheads="1"/>
          </p:cNvSpPr>
          <p:nvPr/>
        </p:nvSpPr>
        <p:spPr bwMode="auto">
          <a:xfrm>
            <a:off x="1042988" y="5876925"/>
            <a:ext cx="5976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Таблица относительных частот</a:t>
            </a:r>
          </a:p>
        </p:txBody>
      </p:sp>
      <p:sp>
        <p:nvSpPr>
          <p:cNvPr id="68668" name="Text Box 60"/>
          <p:cNvSpPr txBox="1">
            <a:spLocks noChangeArrowheads="1"/>
          </p:cNvSpPr>
          <p:nvPr/>
        </p:nvSpPr>
        <p:spPr bwMode="auto">
          <a:xfrm>
            <a:off x="827088" y="549275"/>
            <a:ext cx="7848600" cy="95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tx2"/>
                </a:solidFill>
              </a:rPr>
              <a:t>Отношение частоты к общему числу данных в ряду (в %) относительная частота</a:t>
            </a:r>
          </a:p>
        </p:txBody>
      </p:sp>
      <p:sp>
        <p:nvSpPr>
          <p:cNvPr id="68669" name="Text Box 61"/>
          <p:cNvSpPr txBox="1">
            <a:spLocks noChangeArrowheads="1"/>
          </p:cNvSpPr>
          <p:nvPr/>
        </p:nvSpPr>
        <p:spPr bwMode="auto">
          <a:xfrm>
            <a:off x="1042988" y="2276475"/>
            <a:ext cx="72739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/>
              <a:t>Математическая подготовка учащихся (40 чел) по теме (тест)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66" grpId="0"/>
      <p:bldP spid="68668" grpId="0" animBg="1"/>
      <p:bldP spid="686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68EDB6-F93D-42B4-A4F9-25C5834A5537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r>
              <a:rPr lang="ru-RU" sz="2800" i="1" u="sng" smtClean="0">
                <a:solidFill>
                  <a:srgbClr val="FFFF00"/>
                </a:solidFill>
              </a:rPr>
              <a:t>Интервальный ряд</a:t>
            </a:r>
            <a:r>
              <a:rPr lang="ru-RU" sz="2400" smtClean="0"/>
              <a:t> –для анализа большего количества  данных одинакового значения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/>
            <a:r>
              <a:rPr lang="ru-RU" sz="2800" i="1" u="sng" smtClean="0">
                <a:solidFill>
                  <a:srgbClr val="FFFF00"/>
                </a:solidFill>
              </a:rPr>
              <a:t>Выборочное исследование</a:t>
            </a:r>
            <a:r>
              <a:rPr lang="ru-RU" sz="2400" smtClean="0"/>
              <a:t> – если невозможно провести сплошное 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/>
            <a:r>
              <a:rPr lang="ru-RU" sz="2800" u="sng" smtClean="0">
                <a:solidFill>
                  <a:srgbClr val="FFFF00"/>
                </a:solidFill>
              </a:rPr>
              <a:t>Генеральная совокупность</a:t>
            </a:r>
            <a:r>
              <a:rPr lang="ru-RU" sz="2400" smtClean="0"/>
              <a:t> –вся совокупность данных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/>
            <a:r>
              <a:rPr lang="ru-RU" sz="2400" smtClean="0"/>
              <a:t> </a:t>
            </a:r>
            <a:r>
              <a:rPr lang="ru-RU" sz="2800" u="sng" smtClean="0">
                <a:solidFill>
                  <a:srgbClr val="FFFF00"/>
                </a:solidFill>
              </a:rPr>
              <a:t>Выборочная совокупность</a:t>
            </a:r>
            <a:r>
              <a:rPr lang="ru-RU" sz="2400" smtClean="0">
                <a:solidFill>
                  <a:srgbClr val="FFFF00"/>
                </a:solidFill>
              </a:rPr>
              <a:t> </a:t>
            </a:r>
            <a:r>
              <a:rPr lang="ru-RU" sz="2400" smtClean="0"/>
              <a:t>(выборка)- должна быть </a:t>
            </a:r>
            <a:r>
              <a:rPr lang="ru-RU" sz="2400" i="1" smtClean="0">
                <a:solidFill>
                  <a:srgbClr val="CCFF33"/>
                </a:solidFill>
              </a:rPr>
              <a:t>представительной</a:t>
            </a:r>
            <a:r>
              <a:rPr lang="ru-RU" sz="2400" i="1" smtClean="0"/>
              <a:t> </a:t>
            </a:r>
            <a:r>
              <a:rPr lang="ru-RU" sz="2400" smtClean="0">
                <a:solidFill>
                  <a:srgbClr val="FF0000"/>
                </a:solidFill>
              </a:rPr>
              <a:t>(</a:t>
            </a:r>
            <a:r>
              <a:rPr lang="ru-RU" sz="2400" i="1" smtClean="0">
                <a:solidFill>
                  <a:srgbClr val="FF0000"/>
                </a:solidFill>
              </a:rPr>
              <a:t>репрезентативной</a:t>
            </a:r>
            <a:r>
              <a:rPr lang="ru-RU" sz="2400" smtClean="0">
                <a:solidFill>
                  <a:srgbClr val="FF0000"/>
                </a:solidFill>
              </a:rPr>
              <a:t>),</a:t>
            </a:r>
            <a:r>
              <a:rPr lang="ru-RU" sz="2400" smtClean="0"/>
              <a:t> т.е. отражающей характерные особенности исследуемой генеральной совокупности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AB11B-A040-437E-90EA-908F3F5E5E31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Элементы статистики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2800" indent="-812800" eaLnBrk="1" hangingPunct="1">
              <a:lnSpc>
                <a:spcPct val="170000"/>
              </a:lnSpc>
              <a:buFontTx/>
              <a:buAutoNum type="romanUcPeriod"/>
              <a:defRPr/>
            </a:pPr>
            <a:r>
              <a:rPr lang="ru-RU" sz="28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статистика?</a:t>
            </a:r>
          </a:p>
          <a:p>
            <a:pPr marL="812800" indent="-812800" eaLnBrk="1" hangingPunct="1">
              <a:lnSpc>
                <a:spcPct val="170000"/>
              </a:lnSpc>
              <a:buFontTx/>
              <a:buAutoNum type="romanUcPeriod"/>
              <a:defRPr/>
            </a:pPr>
            <a:r>
              <a:rPr lang="ru-RU" sz="28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Статистические характеристики.</a:t>
            </a:r>
          </a:p>
          <a:p>
            <a:pPr marL="812800" indent="-812800" eaLnBrk="1" hangingPunct="1">
              <a:lnSpc>
                <a:spcPct val="170000"/>
              </a:lnSpc>
              <a:buFontTx/>
              <a:buAutoNum type="romanUcPeriod"/>
              <a:defRPr/>
            </a:pPr>
            <a:r>
              <a:rPr lang="ru-RU" sz="28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Статистические исследования. Статистическое оценивание и прогноз. </a:t>
            </a:r>
          </a:p>
          <a:p>
            <a:pPr marL="812800" indent="-812800" eaLnBrk="1" hangingPunct="1">
              <a:lnSpc>
                <a:spcPct val="170000"/>
              </a:lnSpc>
              <a:buFontTx/>
              <a:buAutoNum type="romanUcPeriod"/>
              <a:defRPr/>
            </a:pPr>
            <a:r>
              <a:rPr lang="ru-RU" sz="28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Способы представления данных</a:t>
            </a:r>
          </a:p>
          <a:p>
            <a:pPr marL="812800" indent="-812800" eaLnBrk="1" hangingPunct="1">
              <a:defRPr/>
            </a:pPr>
            <a:endParaRPr lang="ru-RU" smtClean="0"/>
          </a:p>
        </p:txBody>
      </p:sp>
      <p:pic>
        <p:nvPicPr>
          <p:cNvPr id="11268" name="Picture 4" descr="http://gymnasium3.edu.kz/files/loader/143264706124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005"/>
            <a:ext cx="1966550" cy="183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539CE4-9DAA-4382-9EA9-AE907140226B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Способы представления данных</a:t>
            </a:r>
          </a:p>
        </p:txBody>
      </p:sp>
      <p:pic>
        <p:nvPicPr>
          <p:cNvPr id="8196" name="Picture 4" descr="j02873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3716338"/>
            <a:ext cx="3509963" cy="2965450"/>
          </a:xfr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76375" y="1628775"/>
            <a:ext cx="6551613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Различные таблицы</a:t>
            </a:r>
          </a:p>
          <a:p>
            <a:pPr>
              <a:lnSpc>
                <a:spcPct val="1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Диаграммы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16B449-E925-44B4-8E47-FDCCC849DCB8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Способы представления данных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Столбчатые диаграммы</a:t>
            </a:r>
          </a:p>
          <a:p>
            <a:pPr eaLnBrk="1" hangingPunct="1"/>
            <a:r>
              <a:rPr lang="ru-RU" smtClean="0"/>
              <a:t>Круговые диаграммы</a:t>
            </a:r>
          </a:p>
          <a:p>
            <a:pPr eaLnBrk="1" hangingPunct="1"/>
            <a:r>
              <a:rPr lang="ru-RU" smtClean="0"/>
              <a:t>Полигон (на координатной плоскости)</a:t>
            </a:r>
          </a:p>
          <a:p>
            <a:pPr eaLnBrk="1" hangingPunct="1"/>
            <a:r>
              <a:rPr lang="ru-RU" smtClean="0"/>
              <a:t>Гистограммы (для изображения интервальных рядов данных)</a:t>
            </a:r>
          </a:p>
        </p:txBody>
      </p:sp>
      <p:pic>
        <p:nvPicPr>
          <p:cNvPr id="6" name="Picture 8" descr="http://expert.ru/data/public/337556/337569/fin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70410"/>
            <a:ext cx="3718646" cy="173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845827-015F-45B3-AF27-785BE65DE67A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2053" name="Rectangle 117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24567" name="Group 101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855663"/>
                <a:gridCol w="303212"/>
                <a:gridCol w="287338"/>
                <a:gridCol w="287337"/>
                <a:gridCol w="244475"/>
                <a:gridCol w="242888"/>
                <a:gridCol w="258762"/>
                <a:gridCol w="257175"/>
                <a:gridCol w="250825"/>
                <a:gridCol w="258763"/>
                <a:gridCol w="254000"/>
                <a:gridCol w="273050"/>
                <a:gridCol w="265112"/>
              </a:tblGrid>
              <a:tr h="1187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месяц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XI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XII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85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 электроэнергии, кВт-ч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85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407" name="Group 855"/>
          <p:cNvGraphicFramePr>
            <a:graphicFrameLocks noGrp="1"/>
          </p:cNvGraphicFramePr>
          <p:nvPr/>
        </p:nvGraphicFramePr>
        <p:xfrm>
          <a:off x="806450" y="-2124075"/>
          <a:ext cx="1463675" cy="518160"/>
        </p:xfrm>
        <a:graphic>
          <a:graphicData uri="http://schemas.openxmlformats.org/drawingml/2006/table">
            <a:tbl>
              <a:tblPr/>
              <a:tblGrid>
                <a:gridCol w="1463675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00" name="Picture 34" descr="clip_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25538"/>
            <a:ext cx="8353425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830" name="Group 1182"/>
          <p:cNvGraphicFramePr>
            <a:graphicFrameLocks noGrp="1"/>
          </p:cNvGraphicFramePr>
          <p:nvPr>
            <p:ph sz="half" idx="2"/>
          </p:nvPr>
        </p:nvGraphicFramePr>
        <p:xfrm>
          <a:off x="468313" y="188913"/>
          <a:ext cx="7991475" cy="914400"/>
        </p:xfrm>
        <a:graphic>
          <a:graphicData uri="http://schemas.openxmlformats.org/drawingml/2006/table">
            <a:tbl>
              <a:tblPr/>
              <a:tblGrid>
                <a:gridCol w="1693862"/>
                <a:gridCol w="598488"/>
                <a:gridCol w="569912"/>
                <a:gridCol w="566738"/>
                <a:gridCol w="487362"/>
                <a:gridCol w="479425"/>
                <a:gridCol w="511175"/>
                <a:gridCol w="509588"/>
                <a:gridCol w="493712"/>
                <a:gridCol w="514350"/>
                <a:gridCol w="500063"/>
                <a:gridCol w="542925"/>
                <a:gridCol w="523875"/>
              </a:tblGrid>
              <a:tr h="239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месяц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III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IV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VI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VII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VIII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IX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X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XI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XII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 электроэнергии, кВт-ч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110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110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85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70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65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10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70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90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105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02A55E-5486-46E0-BAEB-5D76FD93C208}" type="slidenum">
              <a:rPr lang="ru-RU" smtClean="0"/>
              <a:pPr/>
              <a:t>23</a:t>
            </a:fld>
            <a:endParaRPr lang="ru-RU" smtClean="0"/>
          </a:p>
        </p:txBody>
      </p:sp>
      <p:graphicFrame>
        <p:nvGraphicFramePr>
          <p:cNvPr id="3074" name="Object 91"/>
          <p:cNvGraphicFramePr>
            <a:graphicFrameLocks noGrp="1" noChangeAspect="1"/>
          </p:cNvGraphicFramePr>
          <p:nvPr>
            <p:ph type="title"/>
          </p:nvPr>
        </p:nvGraphicFramePr>
        <p:xfrm>
          <a:off x="1619250" y="0"/>
          <a:ext cx="7164388" cy="6337300"/>
        </p:xfrm>
        <a:graphic>
          <a:graphicData uri="http://schemas.openxmlformats.org/presentationml/2006/ole">
            <p:oleObj spid="_x0000_s3087" name="Диаграмма" r:id="rId3" imgW="8077200" imgH="4790968" progId="Excel.Sheet.8">
              <p:embed/>
            </p:oleObj>
          </a:graphicData>
        </a:graphic>
      </p:graphicFrame>
      <p:graphicFrame>
        <p:nvGraphicFramePr>
          <p:cNvPr id="25701" name="Group 101"/>
          <p:cNvGraphicFramePr>
            <a:graphicFrameLocks noGrp="1"/>
          </p:cNvGraphicFramePr>
          <p:nvPr>
            <p:ph idx="1"/>
          </p:nvPr>
        </p:nvGraphicFramePr>
        <p:xfrm>
          <a:off x="0" y="115888"/>
          <a:ext cx="1619250" cy="3707132"/>
        </p:xfrm>
        <a:graphic>
          <a:graphicData uri="http://schemas.openxmlformats.org/drawingml/2006/table">
            <a:tbl>
              <a:tblPr/>
              <a:tblGrid>
                <a:gridCol w="939800"/>
                <a:gridCol w="679450"/>
              </a:tblGrid>
              <a:tr h="766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Cyr" charset="-52"/>
                        </a:rPr>
                        <a:t>количество детей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Cyr" charset="-52"/>
                        </a:rPr>
                        <a:t>Частота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Cyr" charset="-52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Cyr" charset="-52"/>
                        </a:rPr>
                        <a:t>12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Cyr" charset="-52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Cyr" charset="-52"/>
                        </a:rPr>
                        <a:t>23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Cyr" charset="-52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Cyr" charset="-52"/>
                        </a:rPr>
                        <a:t>32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Cyr" charset="-52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Cyr" charset="-52"/>
                        </a:rPr>
                        <a:t>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Cyr" charset="-52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Cyr" charset="-52"/>
                        </a:rPr>
                        <a:t>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Cyr" charset="-52"/>
                        </a:rPr>
                        <a:t>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Cyr" charset="-52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D500AE-0637-498A-948C-3D613F805687}" type="slidenum">
              <a:rPr lang="ru-RU" smtClean="0"/>
              <a:pPr/>
              <a:t>24</a:t>
            </a:fld>
            <a:endParaRPr lang="ru-RU" smtClean="0"/>
          </a:p>
        </p:txBody>
      </p:sp>
      <p:graphicFrame>
        <p:nvGraphicFramePr>
          <p:cNvPr id="4098" name="Object 67"/>
          <p:cNvGraphicFramePr>
            <a:graphicFrameLocks noGrp="1" noChangeAspect="1"/>
          </p:cNvGraphicFramePr>
          <p:nvPr>
            <p:ph type="title"/>
          </p:nvPr>
        </p:nvGraphicFramePr>
        <p:xfrm>
          <a:off x="2195513" y="0"/>
          <a:ext cx="6035675" cy="6092825"/>
        </p:xfrm>
        <a:graphic>
          <a:graphicData uri="http://schemas.openxmlformats.org/presentationml/2006/ole">
            <p:oleObj spid="_x0000_s4111" name="Диаграмма" r:id="rId3" imgW="5848310" imgH="3562340" progId="Excel.Sheet.8">
              <p:embed/>
            </p:oleObj>
          </a:graphicData>
        </a:graphic>
      </p:graphicFrame>
      <p:graphicFrame>
        <p:nvGraphicFramePr>
          <p:cNvPr id="26702" name="Group 78"/>
          <p:cNvGraphicFramePr>
            <a:graphicFrameLocks noGrp="1"/>
          </p:cNvGraphicFramePr>
          <p:nvPr>
            <p:ph idx="1"/>
          </p:nvPr>
        </p:nvGraphicFramePr>
        <p:xfrm>
          <a:off x="0" y="333375"/>
          <a:ext cx="2051050" cy="4248150"/>
        </p:xfrm>
        <a:graphic>
          <a:graphicData uri="http://schemas.openxmlformats.org/drawingml/2006/table">
            <a:tbl>
              <a:tblPr/>
              <a:tblGrid>
                <a:gridCol w="820738"/>
                <a:gridCol w="1230312"/>
              </a:tblGrid>
              <a:tr h="1250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Время, ч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относительная частота ,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0,5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0,7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0,8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24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6CB998-795E-4E0A-9708-56B6A7854CB2}" type="slidenum">
              <a:rPr lang="ru-RU" smtClean="0"/>
              <a:pPr/>
              <a:t>25</a:t>
            </a:fld>
            <a:endParaRPr lang="ru-RU" smtClean="0"/>
          </a:p>
        </p:txBody>
      </p:sp>
      <p:graphicFrame>
        <p:nvGraphicFramePr>
          <p:cNvPr id="5122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179388" y="404813"/>
          <a:ext cx="8280400" cy="5983287"/>
        </p:xfrm>
        <a:graphic>
          <a:graphicData uri="http://schemas.openxmlformats.org/presentationml/2006/ole">
            <p:oleObj spid="_x0000_s5135" name="Диаграмма" r:id="rId3" imgW="5076685" imgH="340985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E8727-5416-41E0-BC2C-194AECE1F833}" type="slidenum">
              <a:rPr lang="ru-RU" smtClean="0"/>
              <a:pPr/>
              <a:t>26</a:t>
            </a:fld>
            <a:endParaRPr lang="ru-RU" smtClean="0"/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type="title"/>
          </p:nvPr>
        </p:nvGraphicFramePr>
        <p:xfrm>
          <a:off x="323850" y="274638"/>
          <a:ext cx="8424863" cy="5818187"/>
        </p:xfrm>
        <a:graphic>
          <a:graphicData uri="http://schemas.openxmlformats.org/presentationml/2006/ole">
            <p:oleObj spid="_x0000_s6159" name="Диаграмма" r:id="rId4" imgW="5124490" imgH="3543158" progId="Excel.Sheet.8">
              <p:embed/>
            </p:oleObj>
          </a:graphicData>
        </a:graphic>
      </p:graphicFrame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7991475" cy="47529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D6338B-FCD7-4630-8469-5B804E52791B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22821" name="Group 293"/>
          <p:cNvGraphicFramePr>
            <a:graphicFrameLocks noGrp="1"/>
          </p:cNvGraphicFramePr>
          <p:nvPr/>
        </p:nvGraphicFramePr>
        <p:xfrm>
          <a:off x="492125" y="-3167063"/>
          <a:ext cx="2492375" cy="771525"/>
        </p:xfrm>
        <a:graphic>
          <a:graphicData uri="http://schemas.openxmlformats.org/drawingml/2006/table">
            <a:tbl>
              <a:tblPr/>
              <a:tblGrid>
                <a:gridCol w="2492375"/>
              </a:tblGrid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6" name="Picture 33" descr="clip_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8135937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Line 668"/>
          <p:cNvSpPr>
            <a:spLocks noChangeShapeType="1"/>
          </p:cNvSpPr>
          <p:nvPr/>
        </p:nvSpPr>
        <p:spPr bwMode="auto">
          <a:xfrm flipV="1">
            <a:off x="539750" y="765175"/>
            <a:ext cx="76327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AC6F69-0F96-4F17-92A3-9D73B7CF62D4}" type="slidenum">
              <a:rPr lang="ru-RU" smtClean="0"/>
              <a:pPr/>
              <a:t>28</a:t>
            </a:fld>
            <a:endParaRPr lang="ru-RU" smtClean="0"/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46100" y="549275"/>
          <a:ext cx="7770813" cy="5900738"/>
        </p:xfrm>
        <a:graphic>
          <a:graphicData uri="http://schemas.openxmlformats.org/presentationml/2006/ole">
            <p:oleObj spid="_x0000_s8207" name="Диаграмма" r:id="rId3" imgW="8562955" imgH="679143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BF10DA-A233-4FE4-802C-DAA63412BB09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9750" y="333375"/>
          <a:ext cx="8064500" cy="5994400"/>
        </p:xfrm>
        <a:graphic>
          <a:graphicData uri="http://schemas.openxmlformats.org/presentationml/2006/ole">
            <p:oleObj spid="_x0000_s9231" name="Диаграмма" r:id="rId3" imgW="7400865" imgH="393395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DA67CB-A438-44E9-A3E3-0A34AD20AC9A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4818" name="Rectangle 2" descr="Зеленый мрамор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marL="1117600" indent="-1117600" eaLnBrk="1" hangingPunct="1">
              <a:buFontTx/>
              <a:buAutoNum type="romanUcPeriod"/>
              <a:defRPr/>
            </a:pPr>
            <a:r>
              <a:rPr lang="ru-RU" sz="40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статистика?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</a:rPr>
              <a:t>Толковый словарь иностранных слов Л.П.Крысина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СТАТИСТИКА</a:t>
            </a: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 [греч. </a:t>
            </a:r>
            <a:r>
              <a:rPr lang="ru-RU" sz="2800" dirty="0" err="1" smtClean="0">
                <a:latin typeface="Times New Roman" pitchFamily="18" charset="0"/>
              </a:rPr>
              <a:t>statos</a:t>
            </a:r>
            <a:r>
              <a:rPr lang="ru-RU" sz="2800" dirty="0" smtClean="0">
                <a:latin typeface="Times New Roman" pitchFamily="18" charset="0"/>
              </a:rPr>
              <a:t> стоящий; стоячий, неподвижный].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</a:rPr>
              <a:t>1. Наука о количественных измерениях в развитии общества и экономики.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   2. Количественный учет всякого рода массовых случаев, явлений.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   3. Научный метод количественных исследований в некоторых областях знаний. </a:t>
            </a:r>
            <a:r>
              <a:rPr lang="ru-RU" sz="2800" i="1" dirty="0" smtClean="0">
                <a:latin typeface="Times New Roman" pitchFamily="18" charset="0"/>
              </a:rPr>
              <a:t>Математическая статистика и т.д.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</a:rPr>
              <a:t> Статистик</a:t>
            </a:r>
            <a:r>
              <a:rPr lang="ru-RU" sz="2800" dirty="0" smtClean="0">
                <a:latin typeface="Times New Roman" pitchFamily="18" charset="0"/>
              </a:rPr>
              <a:t> — специалист в области статистики1-3.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</a:rPr>
              <a:t>Статистический —</a:t>
            </a:r>
            <a:r>
              <a:rPr lang="ru-RU" sz="2800" dirty="0" smtClean="0">
                <a:latin typeface="Times New Roman" pitchFamily="18" charset="0"/>
              </a:rPr>
              <a:t> относящийся к статистике1-3.</a:t>
            </a:r>
            <a:endParaRPr lang="ru-RU" sz="2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i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ADE57D-FE3C-489D-8099-D5F6A5069FF5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Продолжительность горения электроламп</a:t>
            </a:r>
          </a:p>
        </p:txBody>
      </p:sp>
      <p:graphicFrame>
        <p:nvGraphicFramePr>
          <p:cNvPr id="1024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42988" y="1412875"/>
          <a:ext cx="6424612" cy="4294188"/>
        </p:xfrm>
        <a:graphic>
          <a:graphicData uri="http://schemas.openxmlformats.org/presentationml/2006/ole">
            <p:oleObj spid="_x0000_s10255" name="Диаграмма" r:id="rId3" imgW="5857935" imgH="3914770" progId="Excel.Sheet.8">
              <p:embed/>
            </p:oleObj>
          </a:graphicData>
        </a:graphic>
      </p:graphicFrame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284663" y="6308725"/>
            <a:ext cx="3671887" cy="3667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CCFF33"/>
                </a:solidFill>
              </a:rPr>
              <a:t>Стр. 17, стр. 27 рис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6B195C-848E-4659-8F9D-E13ACBCDC1AD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575394"/>
          </a:xfrm>
        </p:spPr>
        <p:txBody>
          <a:bodyPr/>
          <a:lstStyle/>
          <a:p>
            <a:pPr eaLnBrk="1" hangingPunct="1"/>
            <a:r>
              <a:rPr lang="ru-RU" sz="24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Источники информации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026"/>
            <a:ext cx="8229600" cy="5884763"/>
          </a:xfrm>
        </p:spPr>
        <p:txBody>
          <a:bodyPr/>
          <a:lstStyle/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1. Ю.Н. Макарычев, </a:t>
            </a:r>
            <a:r>
              <a:rPr lang="ru-RU" sz="1600" dirty="0" err="1" smtClean="0">
                <a:latin typeface="Times New Roman" pitchFamily="18" charset="0"/>
                <a:cs typeface="Times New Roman" panose="02020603050405020304" pitchFamily="18" charset="0"/>
              </a:rPr>
              <a:t>Н.Г.Миндюк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 «Алгебра: элементы статистики и теории вероятностей   7 – 9 классы»</a:t>
            </a: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Под редакцией </a:t>
            </a:r>
            <a:r>
              <a:rPr lang="ru-RU" sz="1600" dirty="0" err="1" smtClean="0">
                <a:latin typeface="Times New Roman" pitchFamily="18" charset="0"/>
                <a:cs typeface="Times New Roman" panose="02020603050405020304" pitchFamily="18" charset="0"/>
              </a:rPr>
              <a:t>С.А.Теляковского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 М: Просвещение , 2006 г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2. Н.Я. Виленкин:  «Индукция. Комбинаторика». Пособие для учителей. М., «Просвещение», 1976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3. В.Л. </a:t>
            </a:r>
            <a:r>
              <a:rPr lang="ru-RU" sz="1600" dirty="0" err="1" smtClean="0">
                <a:latin typeface="Times New Roman" pitchFamily="18" charset="0"/>
                <a:cs typeface="Times New Roman" panose="02020603050405020304" pitchFamily="18" charset="0"/>
              </a:rPr>
              <a:t>Лютикас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: «Школьнику о теории вероятностей» Учебное пособие по факультативному курсу для учащихся  8 – 10 классов,/ М., «Просвещение» 1976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4.Журналы  «Математика в школе»:  № 10 – 2003 г, № 5 – 2004 г, № 6 – 2004 г, № 7 – 2004 г.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>
                <a:latin typeface="Times New Roman" pitchFamily="18" charset="0"/>
              </a:rPr>
              <a:t>Е.А. </a:t>
            </a:r>
            <a:r>
              <a:rPr lang="ru-RU" sz="1600" dirty="0" err="1">
                <a:latin typeface="Times New Roman" pitchFamily="18" charset="0"/>
              </a:rPr>
              <a:t>Бунимович</a:t>
            </a:r>
            <a:r>
              <a:rPr lang="ru-RU" sz="1600" dirty="0">
                <a:latin typeface="Times New Roman" pitchFamily="18" charset="0"/>
              </a:rPr>
              <a:t>, В.А. Булычёв: «Вероятность и статистика», пособие для общеобразовательных учебных заведений  5 – 9 классы / допущено Министерством образования Российской Федерации // Дрофа Москва </a:t>
            </a:r>
            <a:r>
              <a:rPr lang="ru-RU" sz="1600" dirty="0" smtClean="0">
                <a:latin typeface="Times New Roman" pitchFamily="18" charset="0"/>
              </a:rPr>
              <a:t>2002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Толковый словарь иностранных слов Л.П. Крысина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Толковый словарь русского языка С.И. Ожегова  и Н.Ю. Шведовой</a:t>
            </a:r>
            <a:endParaRPr lang="ru-RU" sz="1600" dirty="0">
              <a:latin typeface="Times New Roman" pitchFamily="18" charset="0"/>
            </a:endParaRP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anose="02020603050405020304" pitchFamily="18" charset="0"/>
              </a:rPr>
              <a:t>Картинка 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статистические характеристики </a:t>
            </a:r>
            <a:r>
              <a:rPr lang="en-US" sz="1600" dirty="0">
                <a:latin typeface="Times New Roman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600" dirty="0" smtClean="0">
                <a:latin typeface="Times New Roman" pitchFamily="18" charset="0"/>
                <a:cs typeface="Times New Roman" panose="02020603050405020304" pitchFamily="18" charset="0"/>
                <a:hlinkClick r:id="rId2"/>
              </a:rPr>
              <a:t>images.myshared.ru/6/602072/slide_1.jpg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Рождаемость близнецов </a:t>
            </a:r>
            <a:r>
              <a:rPr lang="en-US" sz="1600" dirty="0">
                <a:latin typeface="Times New Roman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600" dirty="0" smtClean="0">
                <a:latin typeface="Times New Roman" pitchFamily="18" charset="0"/>
                <a:cs typeface="Times New Roman" panose="02020603050405020304" pitchFamily="18" charset="0"/>
                <a:hlinkClick r:id="rId3"/>
              </a:rPr>
              <a:t>www.triplets.ru/images/photos/medium/article417.jpg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Статистика(диаграммы) </a:t>
            </a:r>
            <a:r>
              <a:rPr lang="en-US" sz="1600" dirty="0" smtClean="0">
                <a:latin typeface="Times New Roman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1600" dirty="0">
                <a:latin typeface="Times New Roman" pitchFamily="18" charset="0"/>
                <a:cs typeface="Times New Roman" panose="02020603050405020304" pitchFamily="18" charset="0"/>
                <a:hlinkClick r:id="rId4"/>
              </a:rPr>
              <a:t>://www.statproject.ru/_</a:t>
            </a:r>
            <a:r>
              <a:rPr lang="en-US" sz="1600" dirty="0" smtClean="0">
                <a:latin typeface="Times New Roman" pitchFamily="18" charset="0"/>
                <a:cs typeface="Times New Roman" panose="02020603050405020304" pitchFamily="18" charset="0"/>
                <a:hlinkClick r:id="rId4"/>
              </a:rPr>
              <a:t>pu/1/47711072.png</a:t>
            </a:r>
            <a:endParaRPr lang="ru-RU" sz="16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Счёты  </a:t>
            </a:r>
            <a:r>
              <a:rPr lang="en-US" sz="1600" dirty="0" smtClean="0">
                <a:latin typeface="Times New Roman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sz="1600" dirty="0">
                <a:latin typeface="Times New Roman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600" dirty="0" smtClean="0">
                <a:latin typeface="Times New Roman" pitchFamily="18" charset="0"/>
                <a:cs typeface="Times New Roman" panose="02020603050405020304" pitchFamily="18" charset="0"/>
                <a:hlinkClick r:id="rId5"/>
              </a:rPr>
              <a:t>klub-drug.ru/wp-content/uploads/2011/04/100.gif</a:t>
            </a:r>
            <a:endParaRPr lang="ru-RU" sz="16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Компьютер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thumbs.dreamstime.com/x/ele-computador-com-livro-7819969.jpg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представления данных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expert.ru/data/public/337556/337569/fin450.jp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g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gymnasium3.edu.kz/files/loader/1432647061247.jpeg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355600" eaLnBrk="1" hangingPunct="1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созданы Грязновой А.К.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</a:endParaRPr>
          </a:p>
          <a:p>
            <a:pPr eaLnBrk="1" hangingPunct="1"/>
            <a:endParaRPr lang="ru-RU" sz="16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9CCD35-D51E-40F5-A98E-7759ABEF64D5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2562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Толковый словарь русского языка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С.И. Ожегова и Н.Ю. Шведовой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200" b="1" dirty="0" smtClean="0">
                <a:latin typeface="Times New Roman" pitchFamily="18" charset="0"/>
              </a:rPr>
              <a:t>1.</a:t>
            </a:r>
            <a:r>
              <a:rPr lang="ru-RU" sz="1200" dirty="0" smtClean="0">
                <a:latin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</a:rPr>
              <a:t>Наука, изучающая количественные показатели развития общества и общественного производства. </a:t>
            </a:r>
          </a:p>
          <a:p>
            <a:pPr eaLnBrk="1" hangingPunct="1">
              <a:buFontTx/>
              <a:buNone/>
            </a:pPr>
            <a:r>
              <a:rPr lang="ru-RU" sz="1600" i="1" dirty="0" smtClean="0">
                <a:solidFill>
                  <a:schemeClr val="hlink"/>
                </a:solidFill>
                <a:latin typeface="Times New Roman" pitchFamily="18" charset="0"/>
              </a:rPr>
              <a:t>                (Общая теория статистики. Экономическая с. Сельскохозяйственная с.)</a:t>
            </a:r>
            <a:endParaRPr lang="ru-RU" sz="1600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200" b="1" dirty="0" smtClean="0">
                <a:latin typeface="Times New Roman" pitchFamily="18" charset="0"/>
              </a:rPr>
              <a:t>2. 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Количественный учёт всякого рода массовых случаев, явлений. </a:t>
            </a:r>
            <a:endParaRPr lang="ru-RU" sz="2800" b="1" dirty="0" smtClean="0">
              <a:latin typeface="Times New Roman" pitchFamily="18" charset="0"/>
            </a:endParaRPr>
          </a:p>
          <a:p>
            <a:pPr eaLnBrk="1" hangingPunct="1"/>
            <a:r>
              <a:rPr lang="ru-RU" sz="1200" b="1" dirty="0" smtClean="0">
                <a:latin typeface="Times New Roman" pitchFamily="18" charset="0"/>
              </a:rPr>
              <a:t>3.</a:t>
            </a:r>
            <a:r>
              <a:rPr lang="ru-RU" sz="1200" dirty="0" smtClean="0">
                <a:latin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</a:rPr>
              <a:t>Научный метод количественных исследований в некоторых областях знания</a:t>
            </a:r>
            <a:r>
              <a:rPr lang="ru-RU" sz="2400" dirty="0" smtClean="0">
                <a:latin typeface="Times New Roman" pitchFamily="18" charset="0"/>
              </a:rPr>
              <a:t>.                                                  </a:t>
            </a:r>
            <a:r>
              <a:rPr lang="ru-RU" sz="1200" i="1" dirty="0" smtClean="0">
                <a:latin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hlink"/>
                </a:solidFill>
                <a:latin typeface="Times New Roman" pitchFamily="18" charset="0"/>
              </a:rPr>
              <a:t>Математическая с</a:t>
            </a:r>
            <a:r>
              <a:rPr lang="ru-RU" sz="1600" i="1" dirty="0" smtClean="0">
                <a:solidFill>
                  <a:srgbClr val="CC00CC"/>
                </a:solidFill>
                <a:latin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</a:rPr>
              <a:t> (наука о математических методах систематизации и использования статистических данных). </a:t>
            </a:r>
            <a:r>
              <a:rPr lang="ru-RU" sz="1600" i="1" dirty="0" smtClean="0">
                <a:latin typeface="Times New Roman" pitchFamily="18" charset="0"/>
              </a:rPr>
              <a:t>  </a:t>
            </a:r>
            <a:r>
              <a:rPr lang="ru-RU" sz="1600" i="1" dirty="0" smtClean="0">
                <a:solidFill>
                  <a:schemeClr val="hlink"/>
                </a:solidFill>
                <a:latin typeface="Times New Roman" pitchFamily="18" charset="0"/>
              </a:rPr>
              <a:t>Лингвистическая с</a:t>
            </a:r>
            <a:r>
              <a:rPr lang="ru-RU" sz="1600" i="1" dirty="0" smtClean="0">
                <a:latin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</a:rPr>
              <a:t> (раздел лингвистики, занимающийся количественными закономерностями естественного языка).</a:t>
            </a:r>
          </a:p>
          <a:p>
            <a:pPr eaLnBrk="1" hangingPunct="1">
              <a:buFontTx/>
              <a:buNone/>
            </a:pPr>
            <a:endParaRPr lang="ru-RU" sz="1600" i="1" dirty="0" smtClean="0"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ru-RU" sz="1600" dirty="0" smtClean="0"/>
          </a:p>
        </p:txBody>
      </p:sp>
      <p:sp>
        <p:nvSpPr>
          <p:cNvPr id="39940" name="Rectangle 4" descr="Зеленый мрамор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marL="1117600" indent="-1117600" eaLnBrk="1" hangingPunct="1">
              <a:buFontTx/>
              <a:buAutoNum type="romanUcPeriod"/>
              <a:defRPr/>
            </a:pPr>
            <a:r>
              <a:rPr lang="ru-RU" sz="40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статистика?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09832E-CE96-4899-AE9C-8B5C93DFB901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9218" name="Rectangle 2" descr="Фиолетовый узор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086725" cy="1081088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marL="1117600" indent="-1117600" eaLnBrk="1" hangingPunct="1">
              <a:buFontTx/>
              <a:buAutoNum type="romanUcPeriod"/>
              <a:defRPr/>
            </a:pPr>
            <a:r>
              <a:rPr lang="ru-RU" sz="36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6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статистика?</a:t>
            </a:r>
            <a:br>
              <a:rPr lang="ru-RU" sz="36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600" b="1" i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289" y="1341438"/>
            <a:ext cx="8229600" cy="4525963"/>
          </a:xfrm>
        </p:spPr>
        <p:txBody>
          <a:bodyPr/>
          <a:lstStyle/>
          <a:p>
            <a:pPr eaLnBrk="1" hangingPunct="1"/>
            <a:r>
              <a:rPr lang="ru-RU" i="1" dirty="0" smtClean="0">
                <a:solidFill>
                  <a:srgbClr val="FF00FF"/>
                </a:solidFill>
              </a:rPr>
              <a:t>Статистика</a:t>
            </a:r>
            <a:r>
              <a:rPr lang="ru-RU" i="1" dirty="0" smtClean="0">
                <a:solidFill>
                  <a:schemeClr val="hlink"/>
                </a:solidFill>
              </a:rPr>
              <a:t> </a:t>
            </a:r>
            <a:r>
              <a:rPr lang="ru-RU" dirty="0" smtClean="0">
                <a:solidFill>
                  <a:schemeClr val="hlink"/>
                </a:solidFill>
              </a:rPr>
              <a:t>– получение, обработка, анализ и публикация информации, характеризующей количественные закономерности жизни в обществе в неразрывной связи с их количественным содержанием.</a:t>
            </a:r>
          </a:p>
          <a:p>
            <a:pPr algn="r" eaLnBrk="1" hangingPunct="1"/>
            <a:r>
              <a:rPr lang="ru-RU" sz="2000" dirty="0" smtClean="0">
                <a:solidFill>
                  <a:srgbClr val="000000"/>
                </a:solidFill>
              </a:rPr>
              <a:t>энциклопедический словарь</a:t>
            </a:r>
          </a:p>
          <a:p>
            <a:pPr eaLnBrk="1" hangingPunct="1"/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11" name="Picture 8" descr="http://www.triplets.ru/images/photos/medium/article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67672"/>
            <a:ext cx="2218283" cy="165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FB7DEF-3E58-4C42-8F84-86AEE00B670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ru-RU" i="1" smtClean="0">
                <a:solidFill>
                  <a:srgbClr val="CCFF33"/>
                </a:solidFill>
                <a:latin typeface="Monotype Corsiva" pitchFamily="66" charset="0"/>
              </a:rPr>
              <a:t>«   Есть   три   вида   лжи :  </a:t>
            </a:r>
            <a:br>
              <a:rPr lang="ru-RU" i="1" smtClean="0">
                <a:solidFill>
                  <a:srgbClr val="CCFF33"/>
                </a:solidFill>
                <a:latin typeface="Monotype Corsiva" pitchFamily="66" charset="0"/>
              </a:rPr>
            </a:br>
            <a:r>
              <a:rPr lang="ru-RU" i="1" smtClean="0">
                <a:solidFill>
                  <a:srgbClr val="CCFF33"/>
                </a:solidFill>
                <a:latin typeface="Monotype Corsiva" pitchFamily="66" charset="0"/>
              </a:rPr>
              <a:t> обычная   ложь,   наглая  ложь  </a:t>
            </a:r>
            <a:br>
              <a:rPr lang="ru-RU" i="1" smtClean="0">
                <a:solidFill>
                  <a:srgbClr val="CCFF33"/>
                </a:solidFill>
                <a:latin typeface="Monotype Corsiva" pitchFamily="66" charset="0"/>
              </a:rPr>
            </a:br>
            <a:r>
              <a:rPr lang="ru-RU" i="1" smtClean="0">
                <a:solidFill>
                  <a:srgbClr val="CCFF33"/>
                </a:solidFill>
                <a:latin typeface="Monotype Corsiva" pitchFamily="66" charset="0"/>
              </a:rPr>
              <a:t>и   статистическая . »</a:t>
            </a:r>
            <a:r>
              <a:rPr lang="ru-RU" sz="4000" i="1" smtClean="0">
                <a:latin typeface="Monotype Corsiva" pitchFamily="66" charset="0"/>
              </a:rPr>
              <a:t/>
            </a:r>
            <a:br>
              <a:rPr lang="ru-RU" sz="4000" i="1" smtClean="0">
                <a:latin typeface="Monotype Corsiva" pitchFamily="66" charset="0"/>
              </a:rPr>
            </a:br>
            <a:r>
              <a:rPr lang="ru-RU" sz="4000" i="1" smtClean="0">
                <a:latin typeface="Monotype Corsiva" pitchFamily="66" charset="0"/>
              </a:rPr>
              <a:t/>
            </a:r>
            <a:br>
              <a:rPr lang="ru-RU" sz="4000" i="1" smtClean="0">
                <a:latin typeface="Monotype Corsiva" pitchFamily="66" charset="0"/>
              </a:rPr>
            </a:br>
            <a:endParaRPr lang="ru-RU" sz="2000" i="1" smtClean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4437063"/>
            <a:ext cx="6400800" cy="982662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000000"/>
                </a:solidFill>
                <a:latin typeface="Monotype Corsiva" pitchFamily="66" charset="0"/>
              </a:rPr>
              <a:t>Б. Дизраэли </a:t>
            </a:r>
            <a:br>
              <a:rPr lang="ru-RU" i="1" smtClean="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sz="1600" i="1" smtClean="0">
                <a:solidFill>
                  <a:srgbClr val="000000"/>
                </a:solidFill>
                <a:latin typeface="Monotype Corsiva" pitchFamily="66" charset="0"/>
              </a:rPr>
              <a:t>(а н г л и й с к и й   п р е м ь е р   м и н и с т р,  </a:t>
            </a:r>
            <a:r>
              <a:rPr lang="en-US" sz="1600" i="1" smtClean="0">
                <a:solidFill>
                  <a:srgbClr val="000000"/>
                </a:solidFill>
                <a:latin typeface="Monotype Corsiva" pitchFamily="66" charset="0"/>
              </a:rPr>
              <a:t>X</a:t>
            </a:r>
            <a:r>
              <a:rPr lang="ru-RU" sz="1600" i="1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en-US" sz="1600" i="1" smtClean="0">
                <a:solidFill>
                  <a:srgbClr val="000000"/>
                </a:solidFill>
                <a:latin typeface="Monotype Corsiva" pitchFamily="66" charset="0"/>
              </a:rPr>
              <a:t>I</a:t>
            </a:r>
            <a:r>
              <a:rPr lang="ru-RU" sz="1600" i="1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en-US" sz="1600" i="1" smtClean="0">
                <a:solidFill>
                  <a:srgbClr val="000000"/>
                </a:solidFill>
                <a:latin typeface="Monotype Corsiva" pitchFamily="66" charset="0"/>
              </a:rPr>
              <a:t>X </a:t>
            </a:r>
            <a:r>
              <a:rPr lang="ru-RU" sz="1600" i="1" smtClean="0">
                <a:solidFill>
                  <a:srgbClr val="000000"/>
                </a:solidFill>
                <a:latin typeface="Monotype Corsiva" pitchFamily="66" charset="0"/>
              </a:rPr>
              <a:t> 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4F3F5D-D6D1-414A-BA6A-8EA219688843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15362" name="Rectangle 2" descr="Фиолетовый узор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3600" i="1" smtClean="0">
                <a:solidFill>
                  <a:srgbClr val="FFFF00"/>
                </a:solidFill>
              </a:rPr>
              <a:t>Какие статистические данные можно считать достоверными?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765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ru-RU" sz="2400" i="1" smtClean="0"/>
              <a:t>Если исследования проводились на достаточно большой, случайным образом составленной выборке</a:t>
            </a:r>
          </a:p>
          <a:p>
            <a:pPr eaLnBrk="1" hangingPunct="1">
              <a:lnSpc>
                <a:spcPct val="130000"/>
              </a:lnSpc>
            </a:pPr>
            <a:r>
              <a:rPr lang="ru-RU" sz="2400" i="1" smtClean="0"/>
              <a:t>Чётко определено, что подразумевается под тем или иным понятием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5288" y="4221163"/>
            <a:ext cx="8748712" cy="24828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i="1">
                <a:solidFill>
                  <a:srgbClr val="000000"/>
                </a:solidFill>
                <a:latin typeface="Times New Roman" pitchFamily="18" charset="0"/>
              </a:rPr>
              <a:t>Статистические данные не должны «убаюкивать» наше сознание, но и не должны без причины пугать.     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i="1">
                <a:solidFill>
                  <a:srgbClr val="000000"/>
                </a:solidFill>
                <a:latin typeface="Times New Roman" pitchFamily="18" charset="0"/>
              </a:rPr>
              <a:t>Необходимо уметь видеть за цифрами объективный характер явления, уметь критически оценивать статистические данные и те выводы, которые сделаны на основе этих данных.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6A52DC-50CD-422E-A694-AF560A62EE70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16415" name="Rectangle 31" descr="Фиолетовый узор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417638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anchor="t"/>
          <a:lstStyle/>
          <a:p>
            <a:pPr eaLnBrk="1" hangingPunct="1"/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</a:rPr>
              <a:t>Некоторые «искусные» приёмы средств массовой информации для создания нужного им эффекта от сообщения</a:t>
            </a:r>
          </a:p>
        </p:txBody>
      </p:sp>
      <p:graphicFrame>
        <p:nvGraphicFramePr>
          <p:cNvPr id="16422" name="Object 3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4213" y="1557338"/>
          <a:ext cx="1577975" cy="3024187"/>
        </p:xfrm>
        <a:graphic>
          <a:graphicData uri="http://schemas.openxmlformats.org/presentationml/2006/ole">
            <p:oleObj spid="_x0000_s1078" name="Диаграмма" r:id="rId4" imgW="1676400" imgH="3409859" progId="Excel.Sheet.8">
              <p:embed/>
            </p:oleObj>
          </a:graphicData>
        </a:graphic>
      </p:graphicFrame>
      <p:sp>
        <p:nvSpPr>
          <p:cNvPr id="1032" name="Text Box 37"/>
          <p:cNvSpPr txBox="1">
            <a:spLocks noChangeArrowheads="1"/>
          </p:cNvSpPr>
          <p:nvPr/>
        </p:nvSpPr>
        <p:spPr bwMode="auto">
          <a:xfrm>
            <a:off x="2268538" y="220503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33" name="Text Box 40"/>
          <p:cNvSpPr txBox="1">
            <a:spLocks noChangeArrowheads="1"/>
          </p:cNvSpPr>
          <p:nvPr/>
        </p:nvSpPr>
        <p:spPr bwMode="auto">
          <a:xfrm>
            <a:off x="4859338" y="2205038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6425" name="Object 4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419475" y="1773238"/>
          <a:ext cx="4135438" cy="2016125"/>
        </p:xfrm>
        <a:graphic>
          <a:graphicData uri="http://schemas.openxmlformats.org/presentationml/2006/ole">
            <p:oleObj spid="_x0000_s1079" name="Диаграмма" r:id="rId5" imgW="3343175" imgH="1762150" progId="Excel.Sheet.8">
              <p:embed/>
            </p:oleObj>
          </a:graphicData>
        </a:graphic>
      </p:graphicFrame>
      <p:graphicFrame>
        <p:nvGraphicFramePr>
          <p:cNvPr id="16428" name="Object 4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5650" y="5013325"/>
          <a:ext cx="3168650" cy="1611313"/>
        </p:xfrm>
        <a:graphic>
          <a:graphicData uri="http://schemas.openxmlformats.org/presentationml/2006/ole">
            <p:oleObj spid="_x0000_s1080" name="Диаграмма" r:id="rId6" imgW="5200530" imgH="3905341" progId="MSGraph.Chart.8">
              <p:embed followColorScheme="full"/>
            </p:oleObj>
          </a:graphicData>
        </a:graphic>
      </p:graphicFrame>
      <p:graphicFrame>
        <p:nvGraphicFramePr>
          <p:cNvPr id="16430" name="Object 4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51500" y="3933825"/>
          <a:ext cx="2665413" cy="2924175"/>
        </p:xfrm>
        <a:graphic>
          <a:graphicData uri="http://schemas.openxmlformats.org/presentationml/2006/ole">
            <p:oleObj spid="_x0000_s1081" name="Диаграмма" r:id="rId7" imgW="4038760" imgH="452437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5" grpId="0" animBg="1"/>
      <p:bldOleChart spid="16422" grpId="0"/>
      <p:bldOleChart spid="16425" grpId="0"/>
      <p:bldOleChart spid="16428" grpId="0"/>
      <p:bldOleChart spid="164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6046A-9F85-4CD1-A9AA-92113CD714A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1266" name="Picture 2" descr="http://images.myshared.ru/6/602072/slid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11752" cy="518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46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1126</Words>
  <Application>Microsoft Office PowerPoint</Application>
  <PresentationFormat>Экран (4:3)</PresentationFormat>
  <Paragraphs>289</Paragraphs>
  <Slides>31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Оформление по умолчанию</vt:lpstr>
      <vt:lpstr>Диаграмма</vt:lpstr>
      <vt:lpstr>Элементы статистики </vt:lpstr>
      <vt:lpstr>Элементы статистики</vt:lpstr>
      <vt:lpstr>Что такое статистика?</vt:lpstr>
      <vt:lpstr>Что такое статистика?</vt:lpstr>
      <vt:lpstr> Что такое статистика? </vt:lpstr>
      <vt:lpstr>«   Есть   три   вида   лжи :    обычная   ложь,   наглая  ложь   и   статистическая . »  </vt:lpstr>
      <vt:lpstr>Какие статистические данные можно считать достоверными?</vt:lpstr>
      <vt:lpstr>Некоторые «искусные» приёмы средств массовой информации для создания нужного им эффекта от сообщения</vt:lpstr>
      <vt:lpstr>Слайд 9</vt:lpstr>
      <vt:lpstr>Статистические характеристики (1)</vt:lpstr>
      <vt:lpstr>Статистические характеристики (2)</vt:lpstr>
      <vt:lpstr>Статистические характеристики (3)</vt:lpstr>
      <vt:lpstr>Статистические характеристики (4)</vt:lpstr>
      <vt:lpstr>Статистические характеристики (3)</vt:lpstr>
      <vt:lpstr>Этапы исследовательской деятельности</vt:lpstr>
      <vt:lpstr>Статистические исследования. Статистическое оценивание и прогноз.</vt:lpstr>
      <vt:lpstr>Сбор и группировка статистических данных</vt:lpstr>
      <vt:lpstr>Слайд 18</vt:lpstr>
      <vt:lpstr>Слайд 19</vt:lpstr>
      <vt:lpstr>Способы представления данных</vt:lpstr>
      <vt:lpstr>Способы представления данных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Продолжительность горения электроламп</vt:lpstr>
      <vt:lpstr>Источники информации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статистики и теории вероятностей  9 класс</dc:title>
  <dc:creator>Грязнова</dc:creator>
  <cp:lastModifiedBy>Валюша</cp:lastModifiedBy>
  <cp:revision>44</cp:revision>
  <dcterms:created xsi:type="dcterms:W3CDTF">2007-04-05T15:21:03Z</dcterms:created>
  <dcterms:modified xsi:type="dcterms:W3CDTF">2020-05-26T23:17:12Z</dcterms:modified>
</cp:coreProperties>
</file>