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0" r:id="rId15"/>
    <p:sldId id="281" r:id="rId16"/>
    <p:sldId id="274" r:id="rId17"/>
    <p:sldId id="282" r:id="rId18"/>
    <p:sldId id="275" r:id="rId19"/>
    <p:sldId id="276" r:id="rId20"/>
    <p:sldId id="277" r:id="rId21"/>
    <p:sldId id="278" r:id="rId22"/>
    <p:sldId id="283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9" autoAdjust="0"/>
    <p:restoredTop sz="94660"/>
  </p:normalViewPr>
  <p:slideViewPr>
    <p:cSldViewPr>
      <p:cViewPr varScale="1">
        <p:scale>
          <a:sx n="73" d="100"/>
          <a:sy n="73" d="100"/>
        </p:scale>
        <p:origin x="18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C4C856-81D4-4B87-8AC1-17D6A69DAD18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CEEC21-AD03-46E6-A349-CE2D87E8B2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9AEEA7A2-74E4-4984-94F4-1B89309B1F52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1EDC9A59-E886-452E-940C-40FAA69440B1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05-445A-4798-95E4-1D33A340976D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26029-AF51-47C2-93DF-9811580CC2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18174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EA18-F99C-4D83-94B6-244B8BE34594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E798A-A923-4A5A-BD15-683F00FE8B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4492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54F7D-F6C8-4D12-901E-8027EAAE98FC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6B9B5-E1CD-4E9C-A5A7-AD4F1C2266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89010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7011-5C34-4E83-82DE-79D645E2ABCC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89AEE-4B3F-49FA-A41C-9E8A0202D5E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63020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A24B-5075-4E40-8AB8-81D4108CAA70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DD4DF-F34C-499E-9F76-91BA2D019A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35804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34C8-6324-40A4-B78B-A8E4376B33BA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6B7A3-B79F-4A2C-8D13-67030108C9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7688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FEBC-C0B3-4337-B94F-2BAABA3EE54B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387E0-AA01-4540-9AB3-1D7BC7D8C2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72226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41E6-F8B3-424A-BAD2-11CD467BBBC6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3FF3A-9B7B-4F0F-A6AF-AC11129A9C2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58271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C8AB-2099-431F-9F8D-8B3B28FDB5FD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11A7E-8BC4-4955-A274-B12D380E122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533890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841AD-DD8B-4CDB-BD30-C4D76C21708F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EF146-9AA7-49CC-AED7-33AB519F29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49427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D967-CD74-4CAA-BB52-7C2A193438A6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25FD0-FF8B-42F4-BF10-3E1B3BE0BF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87092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7CB576-FE24-4C64-A39B-8561622781A3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F878A0-083B-44C8-8268-F4D02A8ADD8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slide" Target="slide17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slide" Target="slide18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gif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gif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2.jpeg"/><Relationship Id="rId4" Type="http://schemas.openxmlformats.org/officeDocument/2006/relationships/image" Target="../media/image19.w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Классическое определение вероятности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8915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Брошены 2 игральные  кости. Какова вероятность событий: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выпадения в сумме не менее 9 очков;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выпадения 1 очка по крайней мере на одной кости?</a:t>
            </a:r>
          </a:p>
          <a:p>
            <a:pPr eaLnBrk="1" hangingPunct="1"/>
            <a:endParaRPr lang="ru-RU" alt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676400"/>
            <a:ext cx="190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2514600"/>
          <a:ext cx="6096000" cy="2595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        </a:t>
                      </a:r>
                      <a:r>
                        <a:rPr lang="en-US" sz="1800" dirty="0" smtClean="0"/>
                        <a:t> II</a:t>
                      </a:r>
                      <a:endParaRPr lang="ru-RU" sz="1800" dirty="0"/>
                    </a:p>
                  </a:txBody>
                  <a:tcPr marT="45714" marB="4571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56388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Получили, что возможно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n=36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испытаний</a:t>
            </a:r>
          </a:p>
        </p:txBody>
      </p:sp>
      <p:pic>
        <p:nvPicPr>
          <p:cNvPr id="7" name="Рисунок 6" descr="2382_13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90600"/>
            <a:ext cx="76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img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>
            <a:fillRect/>
          </a:stretch>
        </p:blipFill>
        <p:spPr bwMode="auto">
          <a:xfrm>
            <a:off x="8382000" y="4343400"/>
            <a:ext cx="76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события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получаем:</a:t>
            </a:r>
            <a:endParaRPr lang="ru-RU" altLang="ru-RU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447800"/>
          <a:ext cx="6096000" cy="2595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        </a:t>
                      </a:r>
                      <a:r>
                        <a:rPr lang="en-US" sz="1800" dirty="0" smtClean="0"/>
                        <a:t> II</a:t>
                      </a:r>
                      <a:endParaRPr lang="ru-RU" sz="1800" dirty="0"/>
                    </a:p>
                  </a:txBody>
                  <a:tcPr marT="45714" marB="4571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5181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=10: 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276600" y="5029200"/>
          <a:ext cx="274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Формула" r:id="rId3" imgW="1256755" imgH="393529" progId="Equation.3">
                  <p:embed/>
                </p:oleObj>
              </mc:Choice>
              <mc:Fallback>
                <p:oleObj name="Формула" r:id="rId3" imgW="1256755" imgH="393529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29200"/>
                        <a:ext cx="2743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452452825_b1bfe38ba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r="35799"/>
          <a:stretch>
            <a:fillRect/>
          </a:stretch>
        </p:blipFill>
        <p:spPr bwMode="auto">
          <a:xfrm>
            <a:off x="8382000" y="1447800"/>
            <a:ext cx="762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38200" y="381000"/>
            <a:ext cx="3551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события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получаем:</a:t>
            </a:r>
            <a:endParaRPr lang="ru-RU" altLang="ru-RU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676400"/>
          <a:ext cx="6096000" cy="2595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        </a:t>
                      </a:r>
                      <a:r>
                        <a:rPr lang="en-US" sz="1800" dirty="0" smtClean="0"/>
                        <a:t> II</a:t>
                      </a:r>
                      <a:endParaRPr lang="ru-RU" sz="1800" dirty="0"/>
                    </a:p>
                  </a:txBody>
                  <a:tcPr marT="45714" marB="4571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24000" y="4495800"/>
            <a:ext cx="1157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=11:  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962400" y="4343400"/>
          <a:ext cx="18637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Формула" r:id="rId3" imgW="939392" imgH="393529" progId="Equation.3">
                  <p:embed/>
                </p:oleObj>
              </mc:Choice>
              <mc:Fallback>
                <p:oleObj name="Формула" r:id="rId3" imgW="939392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43400"/>
                        <a:ext cx="18637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5486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981200" y="53340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Формула" r:id="rId5" imgW="812447" imgH="393529" progId="Equation.3">
                  <p:embed/>
                </p:oleObj>
              </mc:Choice>
              <mc:Fallback>
                <p:oleObj name="Формула" r:id="rId5" imgW="812447" imgH="393529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334000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42" name="Рисунок 7" descr="82208674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10001" r="12791" b="11600"/>
          <a:stretch>
            <a:fillRect/>
          </a:stretch>
        </p:blipFill>
        <p:spPr bwMode="auto">
          <a:xfrm>
            <a:off x="8153400" y="0"/>
            <a:ext cx="99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228600"/>
            <a:ext cx="7848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Монета брошена 2 раза. Какова вероятность события: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выпадет одновременно два герба?</a:t>
            </a:r>
          </a:p>
          <a:p>
            <a:pPr eaLnBrk="1" hangingPunct="1"/>
            <a:endParaRPr lang="ru-RU" alt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21920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возможно результатов опыта?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2766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всего возможно результатов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n=4,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нас интересующий результат возможен только один раз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m=1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429000" y="4495800"/>
          <a:ext cx="220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Формула" r:id="rId3" imgW="965200" imgH="393700" progId="Equation.3">
                  <p:embed/>
                </p:oleObj>
              </mc:Choice>
              <mc:Fallback>
                <p:oleObj name="Формула" r:id="rId3" imgW="965200" imgH="3937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95800"/>
                        <a:ext cx="2209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19400" y="2590800"/>
            <a:ext cx="690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ГГ, </a:t>
            </a:r>
            <a:endParaRPr lang="ru-RU" altLang="ru-RU" sz="24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59188" y="2590800"/>
            <a:ext cx="60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ГР,</a:t>
            </a:r>
            <a:endParaRPr lang="ru-RU" altLang="ru-RU" sz="24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419600" y="2590800"/>
            <a:ext cx="61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РГ,</a:t>
            </a:r>
            <a:endParaRPr lang="ru-RU" altLang="ru-RU" sz="24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334000" y="2590800"/>
            <a:ext cx="56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57150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0,25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Набирая номер телефона вы забыли последнюю цифру и набрали её наугад. Какова вероятность того, что набрана нужная вам цифра?</a:t>
            </a:r>
            <a:endParaRPr lang="ru-RU" alt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6764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29000" y="2362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n=10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23622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цифр?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8956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 забыли только последнюю цифру, значит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34290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Тогда, </a:t>
            </a:r>
          </a:p>
        </p:txBody>
      </p:sp>
      <p:graphicFrame>
        <p:nvGraphicFramePr>
          <p:cNvPr id="9218" name="Объект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438400" y="3429000"/>
          <a:ext cx="316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Формула" r:id="rId5" imgW="1548728" imgH="393529" progId="Equation.3">
                  <p:embed/>
                </p:oleObj>
              </mc:Choice>
              <mc:Fallback>
                <p:oleObj name="Формула" r:id="rId5" imgW="1548728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316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49530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  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228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слова «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» выбирается наугад одна буква. Какова вероятность того, что это будет буква «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alt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3400" y="1066800"/>
            <a:ext cx="147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6764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букв в слове, а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нужной нам буквы «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400300" y="2438400"/>
          <a:ext cx="3238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3" imgW="1586811" imgH="393529" progId="Equation.3">
                  <p:embed/>
                </p:oleObj>
              </mc:Choice>
              <mc:Fallback>
                <p:oleObj name="Формула" r:id="rId3" imgW="1586811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438400"/>
                        <a:ext cx="3238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5800" y="5257800"/>
            <a:ext cx="188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  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коробке имеется 3 кубика: чёрный, красный и белый. Вытаскивая кубики наугад, мы ставим их последовательно друг за другом. Какова вероятность того, что в  результате получится последовательность: красный, чёрный, белый?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22860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возможно результатов опыта?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Ч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черный кубик, </a:t>
            </a:r>
            <a:r>
              <a:rPr lang="ru-RU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красный кубик,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белый кубик, тогда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3505200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ЧКБ, ЧБК, БЧК, БКЧ, КЧБ, КБЧ.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04800" y="1752600"/>
            <a:ext cx="149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Решение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53200" y="22098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3124200" y="4343400"/>
          <a:ext cx="2384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Формула" r:id="rId4" imgW="1167893" imgH="393529" progId="Equation.3">
                  <p:embed/>
                </p:oleObj>
              </mc:Choice>
              <mc:Fallback>
                <p:oleObj name="Формула" r:id="rId4" imgW="1167893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23844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1000" y="5562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</p:txBody>
      </p:sp>
      <p:graphicFrame>
        <p:nvGraphicFramePr>
          <p:cNvPr id="16" name="Объект 15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1524000" y="5410200"/>
          <a:ext cx="38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Формула" r:id="rId7" imgW="152334" imgH="393529" progId="Equation.3">
                  <p:embed/>
                </p:oleObj>
              </mc:Choice>
              <mc:Fallback>
                <p:oleObj name="Формула" r:id="rId7" imgW="152334" imgH="393529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410200"/>
                        <a:ext cx="381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ая фигурная скобка 2"/>
          <p:cNvSpPr/>
          <p:nvPr/>
        </p:nvSpPr>
        <p:spPr>
          <a:xfrm rot="16200000">
            <a:off x="1143000" y="6858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381000" y="8382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1143000" y="8382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1981200" y="8382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3810000" y="6858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3048000" y="9144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3810000" y="9144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4572000" y="9144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5943600" y="9144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6705600" y="6858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6705600" y="9144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7467600" y="9144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1143000" y="37338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381000" y="39624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1143000" y="39624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1905000" y="39624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3962400" y="36576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3124200" y="39624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3962400" y="39624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4724400" y="39624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Левая фигурная скобка 23">
            <a:hlinkClick r:id="rId2" action="ppaction://hlinksldjump"/>
          </p:cNvPr>
          <p:cNvSpPr/>
          <p:nvPr/>
        </p:nvSpPr>
        <p:spPr>
          <a:xfrm rot="16200000">
            <a:off x="6781800" y="36576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Куб 24"/>
          <p:cNvSpPr/>
          <p:nvPr/>
        </p:nvSpPr>
        <p:spPr>
          <a:xfrm>
            <a:off x="6019800" y="38862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уб 25"/>
          <p:cNvSpPr/>
          <p:nvPr/>
        </p:nvSpPr>
        <p:spPr>
          <a:xfrm>
            <a:off x="6781800" y="38862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Куб 26"/>
          <p:cNvSpPr/>
          <p:nvPr/>
        </p:nvSpPr>
        <p:spPr>
          <a:xfrm>
            <a:off x="7543800" y="38862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мешке 50 деталей, из них 5 окрашено. Наугад вынимают одну деталь. Найти вероятность того, что данная деталь окрашена.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066800"/>
            <a:ext cx="792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возможно результатов опыта? Сколько можно вынуть деталей и окрашенных, и неокрашенных?</a:t>
            </a:r>
          </a:p>
          <a:p>
            <a:pPr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198120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n=50</a:t>
            </a:r>
            <a:endPara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24384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можно вынуть только 5 окрашенных деталей, поэтому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2800" y="29718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m=5</a:t>
            </a:r>
            <a:endPara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3581400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получаем: 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124200" y="3962400"/>
          <a:ext cx="3048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Формула" r:id="rId3" imgW="1562100" imgH="393700" progId="Equation.3">
                  <p:embed/>
                </p:oleObj>
              </mc:Choice>
              <mc:Fallback>
                <p:oleObj name="Формула" r:id="rId3" imgW="1562100" imgH="3937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2400"/>
                        <a:ext cx="3048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90600" y="5105400"/>
            <a:ext cx="335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  0,1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61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Из урны, в которой находится 4 белых, 9 чёрных и 7 красных шаров, наугад вынимают один шар. Какова вероятность событий: 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белого шара; 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чёрного шара; 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красного шара; 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зелёного шара?</a:t>
            </a:r>
          </a:p>
          <a:p>
            <a:pPr eaLnBrk="1" hangingPunct="1"/>
            <a:endParaRPr lang="ru-RU" alt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600200"/>
            <a:ext cx="807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всех возможных результатов 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+9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Опытов, в результате которых может быть вынут белый шар 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en-US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336800" y="2895600"/>
          <a:ext cx="293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Формула" r:id="rId3" imgW="1497950" imgH="393529" progId="Equation.3">
                  <p:embed/>
                </p:oleObj>
              </mc:Choice>
              <mc:Fallback>
                <p:oleObj name="Формула" r:id="rId3" imgW="1497950" imgH="393529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895600"/>
                        <a:ext cx="293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8600" y="3581400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Опытов, в результате которых может быть вынут черный шар 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endParaRPr lang="en-US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763838" y="3962400"/>
          <a:ext cx="24352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Формула" r:id="rId5" imgW="1244600" imgH="393700" progId="Equation.3">
                  <p:embed/>
                </p:oleObj>
              </mc:Choice>
              <mc:Fallback>
                <p:oleObj name="Формула" r:id="rId5" imgW="12446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3962400"/>
                        <a:ext cx="24352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04800" y="4572000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Опытов, в результате которых может быть вынут красный шар 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en-US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2884488" y="5029200"/>
          <a:ext cx="24590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Формула" r:id="rId7" imgW="1256755" imgH="393529" progId="Equation.3">
                  <p:embed/>
                </p:oleObj>
              </mc:Choice>
              <mc:Fallback>
                <p:oleObj name="Формула" r:id="rId7" imgW="1256755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5029200"/>
                        <a:ext cx="24590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81000" y="5562600"/>
            <a:ext cx="830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Опытов, в результате которых может быть вынут зеленый шар </a:t>
            </a:r>
            <a:r>
              <a:rPr lang="en-US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P(D)=0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33400" y="6172200"/>
            <a:ext cx="518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600200" y="5943600"/>
          <a:ext cx="1524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Формула" r:id="rId9" imgW="1295400" imgH="393700" progId="Equation.3">
                  <p:embed/>
                </p:oleObj>
              </mc:Choice>
              <mc:Fallback>
                <p:oleObj name="Формула" r:id="rId9" imgW="1295400" imgH="3937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943600"/>
                        <a:ext cx="1524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82296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автоматизации производства теория вероятности необходима специалистам для решения задач, связанных с выявлением возможного хода процессов, на которые влияют случайные факторы(например, сколько бракованных изделий будет изготовлено). 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теория вероятности в 17 веке в переписке Б. Паскаля и П.Ферма, где они производили анализ азартных игр.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Советские и русские ученые также принимали участие в развитии этого раздела математики: П.Л. Чебышев, А.А. Марков, А.М. Ляпунов, А.Н. Колмогоров.</a:t>
            </a:r>
          </a:p>
          <a:p>
            <a:pPr eaLnBrk="1" hangingPunct="1"/>
            <a:endParaRPr lang="ru-RU" altLang="ru-RU"/>
          </a:p>
        </p:txBody>
      </p:sp>
      <p:pic>
        <p:nvPicPr>
          <p:cNvPr id="19459" name="Рисунок 2" descr="паскал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3" descr="ферм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 descr="чебышев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8" descr="KOLMOGO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10" descr="lljapunov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962400"/>
            <a:ext cx="1181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11" descr="марков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962400"/>
            <a:ext cx="1181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Рисунок 13" descr="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101" r="5556" b="3645"/>
          <a:stretch>
            <a:fillRect/>
          </a:stretch>
        </p:blipFill>
        <p:spPr bwMode="auto">
          <a:xfrm>
            <a:off x="8305800" y="457200"/>
            <a:ext cx="83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228600"/>
            <a:ext cx="8001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Две грани симметричного кубика окрашены в синий цвет, три – в зелёный,  и одна – в красный. Кубик подбрасывают один раз. Какова вероятность того, что верхняя грань кубика окажется зелёной?</a:t>
            </a:r>
          </a:p>
          <a:p>
            <a:pPr eaLnBrk="1" hangingPunct="1"/>
            <a:endParaRPr lang="ru-RU" alt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18288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возможно результатов опыта?</a:t>
            </a:r>
            <a:endParaRPr lang="ru-RU" altLang="ru-RU" sz="24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667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 кубика всего 6 граней, поэтому возможно 6 результатов опыта: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n=6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35052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нужно посчитать грани кубика, интересующего нас цвета, т.е.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m=3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43434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вероятность того, что верхняя грань кубика окажется зеленой будет равна: 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895600" y="5257800"/>
          <a:ext cx="304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Формула" r:id="rId3" imgW="1435100" imgH="393700" progId="Equation.3">
                  <p:embed/>
                </p:oleObj>
              </mc:Choice>
              <mc:Fallback>
                <p:oleObj name="Формула" r:id="rId3" imgW="14351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57800"/>
                        <a:ext cx="304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62484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  <p:pic>
        <p:nvPicPr>
          <p:cNvPr id="9" name="Рисунок 8" descr="untitled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8492" r="19333" b="8492"/>
          <a:stretch>
            <a:fillRect/>
          </a:stretch>
        </p:blipFill>
        <p:spPr bwMode="auto">
          <a:xfrm>
            <a:off x="6781800" y="518160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2274888"/>
            <a:ext cx="815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Цифры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1,2,3,…, 9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выписанные на отдельные карточки, складывают в ящик и тщательно перемешивают. Наугад вынимают одну карточку. Найти вероятность того, что число, написанное на этой карточке: а) чётное; б) нечётное; в) однозначное; г) двухзначное.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362" name="Объект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229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опытов – это количество карточек, которые будут сделаны по условию задачи: </a:t>
            </a:r>
          </a:p>
          <a:p>
            <a:pPr eaLnBrk="1" hangingPunct="1"/>
            <a:endParaRPr lang="ru-RU" alt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43600" y="990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n=9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5240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а) Чётные числа от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2, 4, 6, 8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9200" y="15240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21336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Тогда, 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219200" y="2133600"/>
          <a:ext cx="2287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Формула" r:id="rId3" imgW="1167893" imgH="393529" progId="Equation.3">
                  <p:embed/>
                </p:oleObj>
              </mc:Choice>
              <mc:Fallback>
                <p:oleObj name="Формула" r:id="rId3" imgW="1167893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33600"/>
                        <a:ext cx="2287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25908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б) Нечётные числа −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1, 3, 5, 7, 9,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2590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m=5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57800" y="25908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Тогда,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6248400" y="2514600"/>
          <a:ext cx="2287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Формула" r:id="rId5" imgW="1167893" imgH="393529" progId="Equation.3">
                  <p:embed/>
                </p:oleObj>
              </mc:Choice>
              <mc:Fallback>
                <p:oleObj name="Формула" r:id="rId5" imgW="1167893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14600"/>
                        <a:ext cx="2287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3124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в) Все числа от1 до 9 однозначные, т.к. состоят из одного знака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733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m=9,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62000" y="3733800"/>
            <a:ext cx="95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тогда,</a:t>
            </a:r>
            <a:endParaRPr lang="ru-RU" altLang="ru-RU" sz="240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752600" y="3657600"/>
          <a:ext cx="2287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Формула" r:id="rId7" imgW="1167893" imgH="393529" progId="Equation.3">
                  <p:embed/>
                </p:oleObj>
              </mc:Choice>
              <mc:Fallback>
                <p:oleObj name="Формула" r:id="rId7" imgW="1167893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2287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400" y="426243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г) Соответственно, двухзначных чисел среди них нет и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m=0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04800" y="4800600"/>
          <a:ext cx="27844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Формула" r:id="rId9" imgW="1422400" imgH="393700" progId="Equation.3">
                  <p:embed/>
                </p:oleObj>
              </mc:Choice>
              <mc:Fallback>
                <p:oleObj name="Формула" r:id="rId9" imgW="14224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00600"/>
                        <a:ext cx="27844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7200" y="57912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501775" y="5702300"/>
          <a:ext cx="14938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Формула" r:id="rId11" imgW="1244600" imgH="393700" progId="Equation.3">
                  <p:embed/>
                </p:oleObj>
              </mc:Choice>
              <mc:Fallback>
                <p:oleObj name="Формула" r:id="rId11" imgW="1244600" imgH="393700" progId="Equation.3">
                  <p:embed/>
                  <p:pic>
                    <p:nvPicPr>
                      <p:cNvPr id="0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702300"/>
                        <a:ext cx="14938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153400" cy="486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Монета бросается 3 раза подряд.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Найти вероятность событий: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число выпадений герба больше числа выпадений решки;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выпадает два герба;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результаты всех бросаний одинаковы.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 Из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урны, в которой находится 3 белых, 4 чёрных и 5 красных шаров, наудачу вынимается один шар. Какова вероятность событий: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появление белого шара;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появление чёрного шара;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появление жёлтого шара;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появление красного шара.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Группа 9"/>
          <p:cNvGrpSpPr>
            <a:grpSpLocks/>
          </p:cNvGrpSpPr>
          <p:nvPr/>
        </p:nvGrpSpPr>
        <p:grpSpPr bwMode="auto">
          <a:xfrm>
            <a:off x="381000" y="304800"/>
            <a:ext cx="8229600" cy="5540375"/>
            <a:chOff x="381000" y="304800"/>
            <a:chExt cx="8229600" cy="5539978"/>
          </a:xfrm>
        </p:grpSpPr>
        <p:sp>
          <p:nvSpPr>
            <p:cNvPr id="1031" name="TextBox 6"/>
            <p:cNvSpPr txBox="1">
              <a:spLocks noChangeArrowheads="1"/>
            </p:cNvSpPr>
            <p:nvPr/>
          </p:nvSpPr>
          <p:spPr bwMode="auto">
            <a:xfrm>
              <a:off x="381000" y="304800"/>
              <a:ext cx="8229600" cy="553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Оказывается, что при многократном  повторении опыта частота события принимает значения, близкие к некоторому постоянному числу. Например, при многократном бросании игральной кости частота выпадения каждого из чисел очков от 1 до 6 колеблется около числа </a:t>
              </a:r>
            </a:p>
            <a:p>
              <a:pPr eaLnBrk="1" hangingPunct="1"/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Многократно проводились опыты бросания однородной монеты, в которых подсчитывали число появления «герба», и каждый раз, когда число опытов достаточно велико, частота события «выпадения герба» незначительно отличалась от  для наглядности рассмотрим таблицу результатов, полученных в 18 веке французским естествоиспытателем </a:t>
              </a:r>
              <a:r>
                <a:rPr lang="ru-RU" altLang="ru-RU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Жоржем Луи Леклерк Бюффоном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(1707 – 1788) и в начале 20 века – английским статистиком </a:t>
              </a:r>
              <a:r>
                <a:rPr lang="ru-RU" altLang="ru-RU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Карлом Пирсоном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(1857 </a:t>
              </a: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1936).</a:t>
              </a:r>
            </a:p>
            <a:p>
              <a:pPr eaLnBrk="1" hangingPunct="1"/>
              <a:endParaRPr lang="ru-RU" altLang="ru-RU"/>
            </a:p>
          </p:txBody>
        </p:sp>
        <p:graphicFrame>
          <p:nvGraphicFramePr>
            <p:cNvPr id="1026" name="Объект 7"/>
            <p:cNvGraphicFramePr>
              <a:graphicFrameLocks noChangeAspect="1"/>
            </p:cNvGraphicFramePr>
            <p:nvPr/>
          </p:nvGraphicFramePr>
          <p:xfrm>
            <a:off x="4800600" y="1752600"/>
            <a:ext cx="3048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Формула" r:id="rId3" imgW="152334" imgH="393529" progId="Equation.3">
                    <p:embed/>
                  </p:oleObj>
                </mc:Choice>
                <mc:Fallback>
                  <p:oleObj name="Формула" r:id="rId3" imgW="152334" imgH="393529" progId="Equation.3">
                    <p:embed/>
                    <p:pic>
                      <p:nvPicPr>
                        <p:cNvPr id="0" name="Объект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1752600"/>
                          <a:ext cx="30480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Объект 8"/>
            <p:cNvGraphicFramePr>
              <a:graphicFrameLocks noChangeAspect="1"/>
            </p:cNvGraphicFramePr>
            <p:nvPr/>
          </p:nvGraphicFramePr>
          <p:xfrm>
            <a:off x="8077200" y="3200400"/>
            <a:ext cx="2286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Формула" r:id="rId5" imgW="152334" imgH="393529" progId="Equation.3">
                    <p:embed/>
                  </p:oleObj>
                </mc:Choice>
                <mc:Fallback>
                  <p:oleObj name="Формула" r:id="rId5" imgW="152334" imgH="393529" progId="Equation.3">
                    <p:embed/>
                    <p:pic>
                      <p:nvPicPr>
                        <p:cNvPr id="0" name="Объект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3200400"/>
                          <a:ext cx="228600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Рисунок 5" descr="buff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5181600"/>
            <a:ext cx="1447800" cy="1676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пирсон.jpg"/>
          <p:cNvPicPr>
            <a:picLocks noChangeAspect="1"/>
          </p:cNvPicPr>
          <p:nvPr/>
        </p:nvPicPr>
        <p:blipFill>
          <a:blip r:embed="rId8"/>
          <a:srcRect r="14228" b="13190"/>
          <a:stretch>
            <a:fillRect/>
          </a:stretch>
        </p:blipFill>
        <p:spPr>
          <a:xfrm>
            <a:off x="4953000" y="5181600"/>
            <a:ext cx="1476375" cy="1676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762000"/>
          <a:ext cx="8610600" cy="40259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8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Экспериментатор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бросаний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выпадений герба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Ж. Бюффон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0,5080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 Пирсон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0,5016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 Пирсон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0,5006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9" name="Рисунок 2" descr="2649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98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915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возможные исходы (результаты) опыта являются событиями  несовместными, достоверными, то каждый из результатов испытания назовем 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элементарным исходом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Те элементарные исходы, при которых  интересующее нас событие наступает назовем 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благоприятствующими этому событию исходами.</a:t>
            </a:r>
            <a:endParaRPr lang="ru-RU" altLang="ru-RU"/>
          </a:p>
        </p:txBody>
      </p:sp>
      <p:graphicFrame>
        <p:nvGraphicFramePr>
          <p:cNvPr id="12299" name="Group 11"/>
          <p:cNvGraphicFramePr>
            <a:graphicFrameLocks noGrp="1"/>
          </p:cNvGraphicFramePr>
          <p:nvPr/>
        </p:nvGraphicFramePr>
        <p:xfrm>
          <a:off x="-1295400" y="1828800"/>
          <a:ext cx="9067800" cy="4273550"/>
        </p:xfrm>
        <a:graphic>
          <a:graphicData uri="http://schemas.openxmlformats.org/drawingml/2006/table">
            <a:tbl>
              <a:tblPr/>
              <a:tblGrid>
                <a:gridCol w="254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2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Классическое определение вероятности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Вероятностью события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называется отношение числа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элементарных исходов, благоприятствующих этому событию, к общему числу элементарных исходов испытания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55" name="Группа 7"/>
          <p:cNvGrpSpPr>
            <a:grpSpLocks/>
          </p:cNvGrpSpPr>
          <p:nvPr/>
        </p:nvGrpSpPr>
        <p:grpSpPr bwMode="auto">
          <a:xfrm>
            <a:off x="1143000" y="5715000"/>
            <a:ext cx="5791200" cy="990600"/>
            <a:chOff x="304800" y="5334000"/>
            <a:chExt cx="5791200" cy="990600"/>
          </a:xfrm>
        </p:grpSpPr>
        <p:sp>
          <p:nvSpPr>
            <p:cNvPr id="2057" name="TextBox 5"/>
            <p:cNvSpPr txBox="1">
              <a:spLocks noChangeArrowheads="1"/>
            </p:cNvSpPr>
            <p:nvPr/>
          </p:nvSpPr>
          <p:spPr bwMode="auto">
            <a:xfrm>
              <a:off x="304800" y="5486400"/>
              <a:ext cx="21336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Обозначение:                                    </a:t>
              </a:r>
            </a:p>
            <a:p>
              <a:pPr eaLnBrk="1" hangingPunct="1"/>
              <a:endParaRPr lang="ru-RU" altLang="ru-RU"/>
            </a:p>
          </p:txBody>
        </p:sp>
        <p:graphicFrame>
          <p:nvGraphicFramePr>
            <p:cNvPr id="2050" name="Объект 6"/>
            <p:cNvGraphicFramePr>
              <a:graphicFrameLocks noChangeAspect="1"/>
            </p:cNvGraphicFramePr>
            <p:nvPr/>
          </p:nvGraphicFramePr>
          <p:xfrm>
            <a:off x="4038600" y="5334000"/>
            <a:ext cx="205740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Формула" r:id="rId3" imgW="901309" imgH="393529" progId="Equation.3">
                    <p:embed/>
                  </p:oleObj>
                </mc:Choice>
                <mc:Fallback>
                  <p:oleObj name="Формула" r:id="rId3" imgW="901309" imgH="393529" progId="Equation.3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5334000"/>
                          <a:ext cx="2057400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56" name="Рисунок 8" descr="buch-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0"/>
            <a:ext cx="1000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219200" y="1828800"/>
            <a:ext cx="70104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Для достоверного события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)=1.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Для невозможного события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=0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)=0.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/>
          </a:p>
        </p:txBody>
      </p:sp>
      <p:graphicFrame>
        <p:nvGraphicFramePr>
          <p:cNvPr id="3074" name="Объект 5"/>
          <p:cNvGraphicFramePr>
            <a:graphicFrameLocks noChangeAspect="1"/>
          </p:cNvGraphicFramePr>
          <p:nvPr/>
        </p:nvGraphicFramePr>
        <p:xfrm>
          <a:off x="1752600" y="2590800"/>
          <a:ext cx="190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3" imgW="825500" imgH="203200" progId="Equation.3">
                  <p:embed/>
                </p:oleObj>
              </mc:Choice>
              <mc:Fallback>
                <p:oleObj name="Формула" r:id="rId3" imgW="825500" imgH="2032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90800"/>
                        <a:ext cx="1905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Рисунок 3" descr="buch-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000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1828800"/>
            <a:ext cx="79248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chemeClr val="bg1"/>
                </a:solidFill>
                <a:latin typeface="Segoe Script" panose="030B0504020000000003" pitchFamily="66" charset="0"/>
              </a:rPr>
              <a:t>Задачи по теме: </a:t>
            </a:r>
          </a:p>
          <a:p>
            <a:pPr algn="ctr" eaLnBrk="1" hangingPunct="1"/>
            <a:r>
              <a:rPr lang="ru-RU" altLang="ru-RU" sz="3200" b="1" i="1">
                <a:solidFill>
                  <a:schemeClr val="bg1"/>
                </a:solidFill>
                <a:latin typeface="Segoe Script" panose="030B0504020000000003" pitchFamily="66" charset="0"/>
              </a:rPr>
              <a:t>«Вероятность. Понятие события и вероятности события»</a:t>
            </a:r>
            <a:endParaRPr lang="ru-RU" altLang="ru-RU" sz="3200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2296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урне 3 белых и 9 черных шаров. Из урны наугад вынимается 1 шар. Какова вероятность того, что вынутый шар окажется черным?</a:t>
            </a:r>
          </a:p>
          <a:p>
            <a:pPr eaLnBrk="1" hangingPunct="1"/>
            <a:endParaRPr lang="ru-RU" alt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981200"/>
            <a:ext cx="7315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en-US" altLang="ru-RU" sz="24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всех возможных результатов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n=3+9=12.</a:t>
            </a:r>
          </a:p>
          <a:p>
            <a:pPr eaLnBrk="1" hangingPunct="1"/>
            <a:endParaRPr lang="en-US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Опытов, в результате которых может быть вынут черный шар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m=3.</a:t>
            </a:r>
          </a:p>
          <a:p>
            <a:pPr eaLnBrk="1" hangingPunct="1"/>
            <a:endParaRPr lang="en-US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181225" y="4267200"/>
          <a:ext cx="34194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3" imgW="1497950" imgH="393529" progId="Equation.3">
                  <p:embed/>
                </p:oleObj>
              </mc:Choice>
              <mc:Fallback>
                <p:oleObj name="Формула" r:id="rId3" imgW="1497950" imgH="393529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4267200"/>
                        <a:ext cx="34194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57150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 0, 25</a:t>
            </a:r>
          </a:p>
        </p:txBody>
      </p:sp>
      <p:pic>
        <p:nvPicPr>
          <p:cNvPr id="4102" name="Рисунок 8" descr="buch-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000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Брошена игральная кость. Какова вероятность событий: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выпало 1 очко;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выпало 2 очка?</a:t>
            </a:r>
          </a:p>
          <a:p>
            <a:pPr eaLnBrk="1" hangingPunct="1"/>
            <a:endParaRPr lang="ru-RU" altLang="ru-RU" sz="24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295400"/>
            <a:ext cx="7772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всех возможных результатов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(все грани)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а) Количество граней, на которых всего 1 очко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m=1:</a:t>
            </a:r>
          </a:p>
          <a:p>
            <a:pPr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810000" y="3200400"/>
          <a:ext cx="1905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Формула" r:id="rId3" imgW="863225" imgH="393529" progId="Equation.3">
                  <p:embed/>
                </p:oleObj>
              </mc:Choice>
              <mc:Fallback>
                <p:oleObj name="Формула" r:id="rId3" imgW="863225" imgH="393529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00400"/>
                        <a:ext cx="19050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41910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б) количество граней, на которых всего 2 очка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m=1: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657600" y="4572000"/>
          <a:ext cx="20875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Формула" r:id="rId5" imgW="875920" imgH="393529" progId="Equation.3">
                  <p:embed/>
                </p:oleObj>
              </mc:Choice>
              <mc:Fallback>
                <p:oleObj name="Формула" r:id="rId5" imgW="875920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572000"/>
                        <a:ext cx="208756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            и     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752600" y="5410200"/>
          <a:ext cx="38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Формула" r:id="rId7" imgW="152334" imgH="393529" progId="Equation.3">
                  <p:embed/>
                </p:oleObj>
              </mc:Choice>
              <mc:Fallback>
                <p:oleObj name="Формула" r:id="rId7" imgW="152334" imgH="393529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10200"/>
                        <a:ext cx="381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3200400" y="5410200"/>
          <a:ext cx="38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Формула" r:id="rId9" imgW="152334" imgH="393529" progId="Equation.3">
                  <p:embed/>
                </p:oleObj>
              </mc:Choice>
              <mc:Fallback>
                <p:oleObj name="Формула" r:id="rId9" imgW="152334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10200"/>
                        <a:ext cx="381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 descr="1234945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795838"/>
            <a:ext cx="22621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1267</Words>
  <Application>Microsoft Office PowerPoint</Application>
  <PresentationFormat>Экран (4:3)</PresentationFormat>
  <Paragraphs>174</Paragraphs>
  <Slides>23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Calibri</vt:lpstr>
      <vt:lpstr>Arial</vt:lpstr>
      <vt:lpstr>Times New Roman</vt:lpstr>
      <vt:lpstr>Segoe Script</vt:lpstr>
      <vt:lpstr>Symbol</vt:lpstr>
      <vt:lpstr>Office Theme</vt:lpstr>
      <vt:lpstr>Формула</vt:lpstr>
      <vt:lpstr>Классическое определение вероятности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теории вероятности</dc:title>
  <dc:creator>Екатерина Ивановна</dc:creator>
  <cp:lastModifiedBy>Admin</cp:lastModifiedBy>
  <cp:revision>36</cp:revision>
  <dcterms:created xsi:type="dcterms:W3CDTF">2009-03-27T16:03:17Z</dcterms:created>
  <dcterms:modified xsi:type="dcterms:W3CDTF">2020-05-29T06:19:36Z</dcterms:modified>
</cp:coreProperties>
</file>