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94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3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50F86E-B47A-4C0E-83F7-41801C32E2D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460702-9915-4FBD-9AE2-C27A1FEAE86B}">
      <dgm:prSet phldrT="[Текст]"/>
      <dgm:spPr/>
      <dgm:t>
        <a:bodyPr/>
        <a:lstStyle/>
        <a:p>
          <a:r>
            <a:rPr lang="ru-RU" dirty="0" smtClean="0"/>
            <a:t>стационарная</a:t>
          </a:r>
          <a:endParaRPr lang="ru-RU" dirty="0"/>
        </a:p>
      </dgm:t>
    </dgm:pt>
    <dgm:pt modelId="{3FDBCE22-08F3-465A-8C27-8A1DB9CBAD16}" type="parTrans" cxnId="{A4C57D81-1683-4176-8ACB-E7E612EFCD1B}">
      <dgm:prSet/>
      <dgm:spPr/>
      <dgm:t>
        <a:bodyPr/>
        <a:lstStyle/>
        <a:p>
          <a:endParaRPr lang="ru-RU"/>
        </a:p>
      </dgm:t>
    </dgm:pt>
    <dgm:pt modelId="{EE726B92-AF4B-4798-88F9-38F23FCF286A}" type="sibTrans" cxnId="{A4C57D81-1683-4176-8ACB-E7E612EFCD1B}">
      <dgm:prSet/>
      <dgm:spPr/>
      <dgm:t>
        <a:bodyPr/>
        <a:lstStyle/>
        <a:p>
          <a:endParaRPr lang="ru-RU"/>
        </a:p>
      </dgm:t>
    </dgm:pt>
    <dgm:pt modelId="{4A276B1A-D924-4873-B062-CFF2649E7716}">
      <dgm:prSet phldrT="[Текст]"/>
      <dgm:spPr/>
      <dgm:t>
        <a:bodyPr/>
        <a:lstStyle/>
        <a:p>
          <a:r>
            <a:rPr lang="ru-RU" dirty="0" smtClean="0"/>
            <a:t>амбулаторная</a:t>
          </a:r>
          <a:endParaRPr lang="ru-RU" dirty="0"/>
        </a:p>
      </dgm:t>
    </dgm:pt>
    <dgm:pt modelId="{50A621C4-32B6-417A-B743-13D066F0F3C2}" type="parTrans" cxnId="{243FD4A2-B0AB-4C36-9C5B-0AC67DB51731}">
      <dgm:prSet/>
      <dgm:spPr/>
      <dgm:t>
        <a:bodyPr/>
        <a:lstStyle/>
        <a:p>
          <a:endParaRPr lang="ru-RU"/>
        </a:p>
      </dgm:t>
    </dgm:pt>
    <dgm:pt modelId="{0733C8B8-96D9-4845-809B-8FEC0F36B507}" type="sibTrans" cxnId="{243FD4A2-B0AB-4C36-9C5B-0AC67DB51731}">
      <dgm:prSet/>
      <dgm:spPr/>
      <dgm:t>
        <a:bodyPr/>
        <a:lstStyle/>
        <a:p>
          <a:endParaRPr lang="ru-RU"/>
        </a:p>
      </dgm:t>
    </dgm:pt>
    <dgm:pt modelId="{A4BE92B3-800D-4DF2-9177-F8CFFA5761AD}">
      <dgm:prSet phldrT="[Текст]"/>
      <dgm:spPr/>
      <dgm:t>
        <a:bodyPr/>
        <a:lstStyle/>
        <a:p>
          <a:r>
            <a:rPr lang="ru-RU" dirty="0" smtClean="0"/>
            <a:t>санаторная</a:t>
          </a:r>
          <a:endParaRPr lang="ru-RU" dirty="0"/>
        </a:p>
      </dgm:t>
    </dgm:pt>
    <dgm:pt modelId="{30C5CBE4-80C3-4154-AD91-B34DB28BB23B}" type="parTrans" cxnId="{0B91AAEF-5475-4333-89E5-62BDB89214B7}">
      <dgm:prSet/>
      <dgm:spPr/>
      <dgm:t>
        <a:bodyPr/>
        <a:lstStyle/>
        <a:p>
          <a:endParaRPr lang="ru-RU"/>
        </a:p>
      </dgm:t>
    </dgm:pt>
    <dgm:pt modelId="{003D2A3D-07A1-4B89-A0E6-629D24D7D52A}" type="sibTrans" cxnId="{0B91AAEF-5475-4333-89E5-62BDB89214B7}">
      <dgm:prSet/>
      <dgm:spPr/>
      <dgm:t>
        <a:bodyPr/>
        <a:lstStyle/>
        <a:p>
          <a:endParaRPr lang="ru-RU"/>
        </a:p>
      </dgm:t>
    </dgm:pt>
    <dgm:pt modelId="{2C0D70C4-4B99-4D4C-A265-CA63DADE14D1}" type="pres">
      <dgm:prSet presAssocID="{ED50F86E-B47A-4C0E-83F7-41801C32E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D99402-7D2F-4A92-A71F-E269DC18E169}" type="pres">
      <dgm:prSet presAssocID="{72460702-9915-4FBD-9AE2-C27A1FEAE86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8FB5B-0DC0-452F-BB92-9CB1658D46C8}" type="pres">
      <dgm:prSet presAssocID="{EE726B92-AF4B-4798-88F9-38F23FCF286A}" presName="sibTrans" presStyleCnt="0"/>
      <dgm:spPr/>
    </dgm:pt>
    <dgm:pt modelId="{EADC991C-DD3A-4C51-9927-E6751929B8F6}" type="pres">
      <dgm:prSet presAssocID="{4A276B1A-D924-4873-B062-CFF2649E771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95718-E59A-49AB-ABF0-4C2E493E91CA}" type="pres">
      <dgm:prSet presAssocID="{0733C8B8-96D9-4845-809B-8FEC0F36B507}" presName="sibTrans" presStyleCnt="0"/>
      <dgm:spPr/>
    </dgm:pt>
    <dgm:pt modelId="{1215D6C2-02B8-4D5F-87EF-86DD39B9AF7F}" type="pres">
      <dgm:prSet presAssocID="{A4BE92B3-800D-4DF2-9177-F8CFFA5761A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10405B-AD97-4DB8-A7F3-F1B7EE700AB7}" type="presOf" srcId="{72460702-9915-4FBD-9AE2-C27A1FEAE86B}" destId="{F6D99402-7D2F-4A92-A71F-E269DC18E169}" srcOrd="0" destOrd="0" presId="urn:microsoft.com/office/officeart/2005/8/layout/default"/>
    <dgm:cxn modelId="{B4F66A77-3CD5-4FDC-9EBF-0FEE8097CE49}" type="presOf" srcId="{4A276B1A-D924-4873-B062-CFF2649E7716}" destId="{EADC991C-DD3A-4C51-9927-E6751929B8F6}" srcOrd="0" destOrd="0" presId="urn:microsoft.com/office/officeart/2005/8/layout/default"/>
    <dgm:cxn modelId="{243FD4A2-B0AB-4C36-9C5B-0AC67DB51731}" srcId="{ED50F86E-B47A-4C0E-83F7-41801C32E2D0}" destId="{4A276B1A-D924-4873-B062-CFF2649E7716}" srcOrd="1" destOrd="0" parTransId="{50A621C4-32B6-417A-B743-13D066F0F3C2}" sibTransId="{0733C8B8-96D9-4845-809B-8FEC0F36B507}"/>
    <dgm:cxn modelId="{0C2FF294-B943-44C8-BB9C-F1FE7AEDACC3}" type="presOf" srcId="{A4BE92B3-800D-4DF2-9177-F8CFFA5761AD}" destId="{1215D6C2-02B8-4D5F-87EF-86DD39B9AF7F}" srcOrd="0" destOrd="0" presId="urn:microsoft.com/office/officeart/2005/8/layout/default"/>
    <dgm:cxn modelId="{0B91AAEF-5475-4333-89E5-62BDB89214B7}" srcId="{ED50F86E-B47A-4C0E-83F7-41801C32E2D0}" destId="{A4BE92B3-800D-4DF2-9177-F8CFFA5761AD}" srcOrd="2" destOrd="0" parTransId="{30C5CBE4-80C3-4154-AD91-B34DB28BB23B}" sibTransId="{003D2A3D-07A1-4B89-A0E6-629D24D7D52A}"/>
    <dgm:cxn modelId="{A4C57D81-1683-4176-8ACB-E7E612EFCD1B}" srcId="{ED50F86E-B47A-4C0E-83F7-41801C32E2D0}" destId="{72460702-9915-4FBD-9AE2-C27A1FEAE86B}" srcOrd="0" destOrd="0" parTransId="{3FDBCE22-08F3-465A-8C27-8A1DB9CBAD16}" sibTransId="{EE726B92-AF4B-4798-88F9-38F23FCF286A}"/>
    <dgm:cxn modelId="{762E1874-BB65-4412-918B-C97D486A4DD4}" type="presOf" srcId="{ED50F86E-B47A-4C0E-83F7-41801C32E2D0}" destId="{2C0D70C4-4B99-4D4C-A265-CA63DADE14D1}" srcOrd="0" destOrd="0" presId="urn:microsoft.com/office/officeart/2005/8/layout/default"/>
    <dgm:cxn modelId="{CA08B8CD-B8F1-4776-8CFA-5B6BCBBD6260}" type="presParOf" srcId="{2C0D70C4-4B99-4D4C-A265-CA63DADE14D1}" destId="{F6D99402-7D2F-4A92-A71F-E269DC18E169}" srcOrd="0" destOrd="0" presId="urn:microsoft.com/office/officeart/2005/8/layout/default"/>
    <dgm:cxn modelId="{B935B716-B858-45B0-9A90-D5C6C96797A7}" type="presParOf" srcId="{2C0D70C4-4B99-4D4C-A265-CA63DADE14D1}" destId="{2AB8FB5B-0DC0-452F-BB92-9CB1658D46C8}" srcOrd="1" destOrd="0" presId="urn:microsoft.com/office/officeart/2005/8/layout/default"/>
    <dgm:cxn modelId="{B094D8E0-1D4F-41B7-BBCC-26890D2A5D5D}" type="presParOf" srcId="{2C0D70C4-4B99-4D4C-A265-CA63DADE14D1}" destId="{EADC991C-DD3A-4C51-9927-E6751929B8F6}" srcOrd="2" destOrd="0" presId="urn:microsoft.com/office/officeart/2005/8/layout/default"/>
    <dgm:cxn modelId="{9D717878-AD90-4728-A0F1-0638A6F8FD81}" type="presParOf" srcId="{2C0D70C4-4B99-4D4C-A265-CA63DADE14D1}" destId="{EE795718-E59A-49AB-ABF0-4C2E493E91CA}" srcOrd="3" destOrd="0" presId="urn:microsoft.com/office/officeart/2005/8/layout/default"/>
    <dgm:cxn modelId="{A7D0B1FA-BE7D-45FA-B142-B34FA0735367}" type="presParOf" srcId="{2C0D70C4-4B99-4D4C-A265-CA63DADE14D1}" destId="{1215D6C2-02B8-4D5F-87EF-86DD39B9AF7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569AF4-BAAE-4B9C-90A2-DBF5F36B16B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5900A2-9BDB-4E06-9C58-DF398B8BD2EA}">
      <dgm:prSet phldrT="[Текст]"/>
      <dgm:spPr/>
      <dgm:t>
        <a:bodyPr/>
        <a:lstStyle/>
        <a:p>
          <a:r>
            <a:rPr lang="ru-RU" dirty="0" smtClean="0"/>
            <a:t>Ориентация инвалидов «от себя»</a:t>
          </a:r>
        </a:p>
        <a:p>
          <a:r>
            <a:rPr lang="ru-RU" dirty="0" smtClean="0"/>
            <a:t>Проф. просвещение, проф. воспитание с элементами трудового обучения.</a:t>
          </a:r>
          <a:endParaRPr lang="ru-RU" dirty="0"/>
        </a:p>
      </dgm:t>
    </dgm:pt>
    <dgm:pt modelId="{76B51AF6-B343-412F-A0C4-08445709AB7A}" type="parTrans" cxnId="{65EB08C9-5032-4BC0-9458-EA3119352809}">
      <dgm:prSet/>
      <dgm:spPr/>
      <dgm:t>
        <a:bodyPr/>
        <a:lstStyle/>
        <a:p>
          <a:endParaRPr lang="ru-RU"/>
        </a:p>
      </dgm:t>
    </dgm:pt>
    <dgm:pt modelId="{7ED810D3-825D-4740-BA80-22B65357B2E5}" type="sibTrans" cxnId="{65EB08C9-5032-4BC0-9458-EA3119352809}">
      <dgm:prSet/>
      <dgm:spPr/>
      <dgm:t>
        <a:bodyPr/>
        <a:lstStyle/>
        <a:p>
          <a:endParaRPr lang="ru-RU"/>
        </a:p>
      </dgm:t>
    </dgm:pt>
    <dgm:pt modelId="{15E93CB0-67A8-42E8-803D-74B04599F4E0}">
      <dgm:prSet phldrT="[Текст]"/>
      <dgm:spPr/>
      <dgm:t>
        <a:bodyPr/>
        <a:lstStyle/>
        <a:p>
          <a:r>
            <a:rPr lang="ru-RU" dirty="0" smtClean="0"/>
            <a:t>Специальные школы</a:t>
          </a:r>
          <a:endParaRPr lang="ru-RU" dirty="0"/>
        </a:p>
      </dgm:t>
    </dgm:pt>
    <dgm:pt modelId="{CD70770A-3EDB-4F2A-A448-277EE0D924A5}" type="parTrans" cxnId="{E8946037-4EE4-44F2-9B66-BE0865773571}">
      <dgm:prSet/>
      <dgm:spPr/>
      <dgm:t>
        <a:bodyPr/>
        <a:lstStyle/>
        <a:p>
          <a:endParaRPr lang="ru-RU"/>
        </a:p>
      </dgm:t>
    </dgm:pt>
    <dgm:pt modelId="{E9E3969C-D60C-40E7-AD84-E89EAFFDF8C1}" type="sibTrans" cxnId="{E8946037-4EE4-44F2-9B66-BE0865773571}">
      <dgm:prSet/>
      <dgm:spPr/>
      <dgm:t>
        <a:bodyPr/>
        <a:lstStyle/>
        <a:p>
          <a:endParaRPr lang="ru-RU"/>
        </a:p>
      </dgm:t>
    </dgm:pt>
    <dgm:pt modelId="{B8DD00AE-64C2-42FE-AAFF-49AD4138890E}">
      <dgm:prSet phldrT="[Текст]"/>
      <dgm:spPr/>
      <dgm:t>
        <a:bodyPr/>
        <a:lstStyle/>
        <a:p>
          <a:r>
            <a:rPr lang="ru-RU" dirty="0" smtClean="0"/>
            <a:t>Ориентация инвалидов «на себя». Информирование  о возможностях проф. обучения, переобучения и трудоустройства, профотбор, проф. воспитание и консультирование.</a:t>
          </a:r>
          <a:endParaRPr lang="ru-RU" dirty="0"/>
        </a:p>
      </dgm:t>
    </dgm:pt>
    <dgm:pt modelId="{992B337C-BF3B-4BB4-813C-CEDC6EB70682}" type="parTrans" cxnId="{810B63D1-0CFA-4E83-AE05-D6C020A2659A}">
      <dgm:prSet/>
      <dgm:spPr/>
      <dgm:t>
        <a:bodyPr/>
        <a:lstStyle/>
        <a:p>
          <a:endParaRPr lang="ru-RU"/>
        </a:p>
      </dgm:t>
    </dgm:pt>
    <dgm:pt modelId="{A98F66B2-D173-490B-881D-43880FAB2D83}" type="sibTrans" cxnId="{810B63D1-0CFA-4E83-AE05-D6C020A2659A}">
      <dgm:prSet/>
      <dgm:spPr/>
      <dgm:t>
        <a:bodyPr/>
        <a:lstStyle/>
        <a:p>
          <a:endParaRPr lang="ru-RU"/>
        </a:p>
      </dgm:t>
    </dgm:pt>
    <dgm:pt modelId="{3B6A62E2-7724-4375-AF74-ED2DCF31B1E4}">
      <dgm:prSet phldrT="[Текст]"/>
      <dgm:spPr/>
      <dgm:t>
        <a:bodyPr/>
        <a:lstStyle/>
        <a:p>
          <a:r>
            <a:rPr lang="ru-RU" dirty="0" smtClean="0"/>
            <a:t>Специализированные ВУЗы</a:t>
          </a:r>
          <a:endParaRPr lang="ru-RU" dirty="0"/>
        </a:p>
      </dgm:t>
    </dgm:pt>
    <dgm:pt modelId="{D484E275-D73F-42C1-BF50-AAFEDCBBFF4B}" type="parTrans" cxnId="{40C7F1DA-2DA3-45EC-ABC0-25A086B94DB3}">
      <dgm:prSet/>
      <dgm:spPr/>
      <dgm:t>
        <a:bodyPr/>
        <a:lstStyle/>
        <a:p>
          <a:endParaRPr lang="ru-RU"/>
        </a:p>
      </dgm:t>
    </dgm:pt>
    <dgm:pt modelId="{91A9E087-70AB-4190-8769-4D8774788691}" type="sibTrans" cxnId="{40C7F1DA-2DA3-45EC-ABC0-25A086B94DB3}">
      <dgm:prSet/>
      <dgm:spPr/>
      <dgm:t>
        <a:bodyPr/>
        <a:lstStyle/>
        <a:p>
          <a:endParaRPr lang="ru-RU"/>
        </a:p>
      </dgm:t>
    </dgm:pt>
    <dgm:pt modelId="{24FF4015-232F-4926-B2C5-7479A5688D9F}">
      <dgm:prSet phldrT="[Текст]"/>
      <dgm:spPr/>
      <dgm:t>
        <a:bodyPr/>
        <a:lstStyle/>
        <a:p>
          <a:r>
            <a:rPr lang="ru-RU" dirty="0" smtClean="0"/>
            <a:t>Профориентация «на перепутье». Проф. подбор, врачебная проф. консультация, проф. отбор, коррекция проф. интересов и </a:t>
          </a:r>
          <a:r>
            <a:rPr lang="ru-RU" dirty="0" err="1" smtClean="0"/>
            <a:t>др</a:t>
          </a:r>
          <a:endParaRPr lang="ru-RU" dirty="0"/>
        </a:p>
      </dgm:t>
    </dgm:pt>
    <dgm:pt modelId="{2DAA1EEF-8C50-45B3-B615-6BB798999254}" type="parTrans" cxnId="{742471A7-5D94-4183-B064-E6B83159EB53}">
      <dgm:prSet/>
      <dgm:spPr/>
      <dgm:t>
        <a:bodyPr/>
        <a:lstStyle/>
        <a:p>
          <a:endParaRPr lang="ru-RU"/>
        </a:p>
      </dgm:t>
    </dgm:pt>
    <dgm:pt modelId="{1300484A-DB1B-4BFC-9EA8-A425644BCDAE}" type="sibTrans" cxnId="{742471A7-5D94-4183-B064-E6B83159EB53}">
      <dgm:prSet/>
      <dgm:spPr/>
      <dgm:t>
        <a:bodyPr/>
        <a:lstStyle/>
        <a:p>
          <a:endParaRPr lang="ru-RU"/>
        </a:p>
      </dgm:t>
    </dgm:pt>
    <dgm:pt modelId="{D354BBD0-6EC7-4476-B279-5317994C8504}">
      <dgm:prSet phldrT="[Текст]"/>
      <dgm:spPr/>
      <dgm:t>
        <a:bodyPr/>
        <a:lstStyle/>
        <a:p>
          <a:r>
            <a:rPr lang="ru-RU" dirty="0" smtClean="0"/>
            <a:t>ЛПУ</a:t>
          </a:r>
          <a:endParaRPr lang="ru-RU" dirty="0"/>
        </a:p>
      </dgm:t>
    </dgm:pt>
    <dgm:pt modelId="{0542B2F8-F718-414E-BACD-468062819DE3}" type="parTrans" cxnId="{89822BFC-28A4-496B-A699-7D470F0B1740}">
      <dgm:prSet/>
      <dgm:spPr/>
      <dgm:t>
        <a:bodyPr/>
        <a:lstStyle/>
        <a:p>
          <a:endParaRPr lang="ru-RU"/>
        </a:p>
      </dgm:t>
    </dgm:pt>
    <dgm:pt modelId="{889CB03B-529C-40BB-9E91-650F503CF0FC}" type="sibTrans" cxnId="{89822BFC-28A4-496B-A699-7D470F0B1740}">
      <dgm:prSet/>
      <dgm:spPr/>
      <dgm:t>
        <a:bodyPr/>
        <a:lstStyle/>
        <a:p>
          <a:endParaRPr lang="ru-RU"/>
        </a:p>
      </dgm:t>
    </dgm:pt>
    <dgm:pt modelId="{E2937EA3-B749-4B96-8EFF-25AC9B55B9E3}">
      <dgm:prSet/>
      <dgm:spPr/>
      <dgm:t>
        <a:bodyPr/>
        <a:lstStyle/>
        <a:p>
          <a:r>
            <a:rPr lang="ru-RU" dirty="0" smtClean="0"/>
            <a:t>Школы-интернаты для детей с ограниченными возможностями</a:t>
          </a:r>
          <a:endParaRPr lang="ru-RU" dirty="0"/>
        </a:p>
      </dgm:t>
    </dgm:pt>
    <dgm:pt modelId="{AAB042DF-0269-48F3-993E-2A3AFAD10A95}" type="parTrans" cxnId="{2CDF0449-531D-4818-8868-CCBB340F5C0F}">
      <dgm:prSet/>
      <dgm:spPr/>
      <dgm:t>
        <a:bodyPr/>
        <a:lstStyle/>
        <a:p>
          <a:endParaRPr lang="ru-RU"/>
        </a:p>
      </dgm:t>
    </dgm:pt>
    <dgm:pt modelId="{9C13B72C-8F34-4E42-A45E-E0230C61B7AB}" type="sibTrans" cxnId="{2CDF0449-531D-4818-8868-CCBB340F5C0F}">
      <dgm:prSet/>
      <dgm:spPr/>
      <dgm:t>
        <a:bodyPr/>
        <a:lstStyle/>
        <a:p>
          <a:endParaRPr lang="ru-RU"/>
        </a:p>
      </dgm:t>
    </dgm:pt>
    <dgm:pt modelId="{52E66085-B517-4991-92D8-A43D54921E5C}">
      <dgm:prSet/>
      <dgm:spPr/>
      <dgm:t>
        <a:bodyPr/>
        <a:lstStyle/>
        <a:p>
          <a:r>
            <a:rPr lang="ru-RU" smtClean="0"/>
            <a:t>Специализированные  техникумы</a:t>
          </a:r>
          <a:endParaRPr lang="ru-RU" dirty="0"/>
        </a:p>
      </dgm:t>
    </dgm:pt>
    <dgm:pt modelId="{C89998AC-8FFA-42D1-B744-030A46450077}" type="parTrans" cxnId="{E21DF8C9-E378-41B5-99A3-4BE71F41B639}">
      <dgm:prSet/>
      <dgm:spPr/>
      <dgm:t>
        <a:bodyPr/>
        <a:lstStyle/>
        <a:p>
          <a:endParaRPr lang="ru-RU"/>
        </a:p>
      </dgm:t>
    </dgm:pt>
    <dgm:pt modelId="{DF4BFA1A-616A-4B3A-BAC5-FF6F11073F0A}" type="sibTrans" cxnId="{E21DF8C9-E378-41B5-99A3-4BE71F41B639}">
      <dgm:prSet/>
      <dgm:spPr/>
      <dgm:t>
        <a:bodyPr/>
        <a:lstStyle/>
        <a:p>
          <a:endParaRPr lang="ru-RU"/>
        </a:p>
      </dgm:t>
    </dgm:pt>
    <dgm:pt modelId="{FC10F5DA-CB8A-41B3-BC10-F765F2560B48}">
      <dgm:prSet/>
      <dgm:spPr/>
      <dgm:t>
        <a:bodyPr/>
        <a:lstStyle/>
        <a:p>
          <a:r>
            <a:rPr lang="ru-RU" smtClean="0"/>
            <a:t>Училища-интернаты</a:t>
          </a:r>
          <a:endParaRPr lang="ru-RU" dirty="0"/>
        </a:p>
      </dgm:t>
    </dgm:pt>
    <dgm:pt modelId="{83F083A6-39E4-4BCC-986E-4C6578E56130}" type="parTrans" cxnId="{586587C5-2481-4691-9EBE-E6E2A0331B3F}">
      <dgm:prSet/>
      <dgm:spPr/>
      <dgm:t>
        <a:bodyPr/>
        <a:lstStyle/>
        <a:p>
          <a:endParaRPr lang="ru-RU"/>
        </a:p>
      </dgm:t>
    </dgm:pt>
    <dgm:pt modelId="{9281BEEE-ACD2-48AD-9751-33F6994F1CB3}" type="sibTrans" cxnId="{586587C5-2481-4691-9EBE-E6E2A0331B3F}">
      <dgm:prSet/>
      <dgm:spPr/>
      <dgm:t>
        <a:bodyPr/>
        <a:lstStyle/>
        <a:p>
          <a:endParaRPr lang="ru-RU"/>
        </a:p>
      </dgm:t>
    </dgm:pt>
    <dgm:pt modelId="{9B611E1E-F79C-4B8F-B0F1-3065B629BAF7}">
      <dgm:prSet/>
      <dgm:spPr/>
      <dgm:t>
        <a:bodyPr/>
        <a:lstStyle/>
        <a:p>
          <a:r>
            <a:rPr lang="ru-RU" smtClean="0"/>
            <a:t>Центры проф. реабилитации</a:t>
          </a:r>
          <a:endParaRPr lang="ru-RU" dirty="0"/>
        </a:p>
      </dgm:t>
    </dgm:pt>
    <dgm:pt modelId="{ACFA2D59-F0C7-42E3-A792-86988B857B80}" type="parTrans" cxnId="{CBDB0E90-7D61-42F8-AA23-834E8457EF35}">
      <dgm:prSet/>
      <dgm:spPr/>
      <dgm:t>
        <a:bodyPr/>
        <a:lstStyle/>
        <a:p>
          <a:endParaRPr lang="ru-RU"/>
        </a:p>
      </dgm:t>
    </dgm:pt>
    <dgm:pt modelId="{E67CB4FF-5200-440D-999A-6414C5184780}" type="sibTrans" cxnId="{CBDB0E90-7D61-42F8-AA23-834E8457EF35}">
      <dgm:prSet/>
      <dgm:spPr/>
      <dgm:t>
        <a:bodyPr/>
        <a:lstStyle/>
        <a:p>
          <a:endParaRPr lang="ru-RU"/>
        </a:p>
      </dgm:t>
    </dgm:pt>
    <dgm:pt modelId="{AFE0926C-F450-4039-8C64-930E22A7294D}">
      <dgm:prSet/>
      <dgm:spPr/>
      <dgm:t>
        <a:bodyPr/>
        <a:lstStyle/>
        <a:p>
          <a:r>
            <a:rPr lang="ru-RU" dirty="0" smtClean="0"/>
            <a:t>Предприятия, применяющие труд инвалидов</a:t>
          </a:r>
          <a:endParaRPr lang="ru-RU" dirty="0"/>
        </a:p>
      </dgm:t>
    </dgm:pt>
    <dgm:pt modelId="{D33C9B6C-5077-4F1A-908D-BFECB0195B73}" type="parTrans" cxnId="{2F97C0C5-6BCC-4935-A665-6A7D5D713B2B}">
      <dgm:prSet/>
      <dgm:spPr/>
      <dgm:t>
        <a:bodyPr/>
        <a:lstStyle/>
        <a:p>
          <a:endParaRPr lang="ru-RU"/>
        </a:p>
      </dgm:t>
    </dgm:pt>
    <dgm:pt modelId="{8A46A017-4CE3-4515-BE31-1131B257B9BF}" type="sibTrans" cxnId="{2F97C0C5-6BCC-4935-A665-6A7D5D713B2B}">
      <dgm:prSet/>
      <dgm:spPr/>
      <dgm:t>
        <a:bodyPr/>
        <a:lstStyle/>
        <a:p>
          <a:endParaRPr lang="ru-RU"/>
        </a:p>
      </dgm:t>
    </dgm:pt>
    <dgm:pt modelId="{5821E957-59CE-4DAE-8FAE-465970ED5BFC}">
      <dgm:prSet/>
      <dgm:spPr/>
      <dgm:t>
        <a:bodyPr/>
        <a:lstStyle/>
        <a:p>
          <a:r>
            <a:rPr lang="ru-RU" smtClean="0"/>
            <a:t>Службы МСЭ и реабилитации инвалидов</a:t>
          </a:r>
          <a:endParaRPr lang="ru-RU" dirty="0"/>
        </a:p>
      </dgm:t>
    </dgm:pt>
    <dgm:pt modelId="{F6C8CDB9-55D7-437D-BCC4-BD356989DFBF}" type="parTrans" cxnId="{4C698A24-DA12-4CDE-ABF2-AAE3E3E9239F}">
      <dgm:prSet/>
      <dgm:spPr/>
      <dgm:t>
        <a:bodyPr/>
        <a:lstStyle/>
        <a:p>
          <a:endParaRPr lang="ru-RU"/>
        </a:p>
      </dgm:t>
    </dgm:pt>
    <dgm:pt modelId="{5C2E36FD-19C4-4BB9-9334-6948437C32B0}" type="sibTrans" cxnId="{4C698A24-DA12-4CDE-ABF2-AAE3E3E9239F}">
      <dgm:prSet/>
      <dgm:spPr/>
      <dgm:t>
        <a:bodyPr/>
        <a:lstStyle/>
        <a:p>
          <a:endParaRPr lang="ru-RU"/>
        </a:p>
      </dgm:t>
    </dgm:pt>
    <dgm:pt modelId="{73D984F4-1F6E-4950-8FA9-9C26AA5ACAA6}">
      <dgm:prSet/>
      <dgm:spPr/>
      <dgm:t>
        <a:bodyPr/>
        <a:lstStyle/>
        <a:p>
          <a:r>
            <a:rPr lang="ru-RU" smtClean="0"/>
            <a:t>Центры занятости населения</a:t>
          </a:r>
          <a:endParaRPr lang="ru-RU" dirty="0"/>
        </a:p>
      </dgm:t>
    </dgm:pt>
    <dgm:pt modelId="{D09C909A-B394-448B-9F9E-4BDDF50EAD2F}" type="parTrans" cxnId="{A7B539A2-BAF5-4BEB-A4C2-D6214F091B7F}">
      <dgm:prSet/>
      <dgm:spPr/>
      <dgm:t>
        <a:bodyPr/>
        <a:lstStyle/>
        <a:p>
          <a:endParaRPr lang="ru-RU"/>
        </a:p>
      </dgm:t>
    </dgm:pt>
    <dgm:pt modelId="{077FEA89-F431-430E-AB42-DD91A87048AF}" type="sibTrans" cxnId="{A7B539A2-BAF5-4BEB-A4C2-D6214F091B7F}">
      <dgm:prSet/>
      <dgm:spPr/>
      <dgm:t>
        <a:bodyPr/>
        <a:lstStyle/>
        <a:p>
          <a:endParaRPr lang="ru-RU"/>
        </a:p>
      </dgm:t>
    </dgm:pt>
    <dgm:pt modelId="{74C2ACE6-07B8-4D7B-ADE6-6D551A4CAC3D}">
      <dgm:prSet/>
      <dgm:spPr/>
      <dgm:t>
        <a:bodyPr/>
        <a:lstStyle/>
        <a:p>
          <a:r>
            <a:rPr lang="ru-RU" dirty="0" smtClean="0"/>
            <a:t>Биржи труда инвалидов</a:t>
          </a:r>
          <a:endParaRPr lang="ru-RU" dirty="0"/>
        </a:p>
      </dgm:t>
    </dgm:pt>
    <dgm:pt modelId="{4BEAEFA1-E76A-4998-8482-C5CC7CCCDCEE}" type="parTrans" cxnId="{5FA172CD-EBB5-4F15-A873-9C8E5C7057AA}">
      <dgm:prSet/>
      <dgm:spPr/>
      <dgm:t>
        <a:bodyPr/>
        <a:lstStyle/>
        <a:p>
          <a:endParaRPr lang="ru-RU"/>
        </a:p>
      </dgm:t>
    </dgm:pt>
    <dgm:pt modelId="{53135E84-72E6-44D8-9FD1-6CADB72E4E0C}" type="sibTrans" cxnId="{5FA172CD-EBB5-4F15-A873-9C8E5C7057AA}">
      <dgm:prSet/>
      <dgm:spPr/>
      <dgm:t>
        <a:bodyPr/>
        <a:lstStyle/>
        <a:p>
          <a:endParaRPr lang="ru-RU"/>
        </a:p>
      </dgm:t>
    </dgm:pt>
    <dgm:pt modelId="{8B2C0696-2E98-4A37-AF1D-7AE70A64857A}">
      <dgm:prSet/>
      <dgm:spPr/>
      <dgm:t>
        <a:bodyPr/>
        <a:lstStyle/>
        <a:p>
          <a:r>
            <a:rPr lang="ru-RU" dirty="0" smtClean="0"/>
            <a:t>Детские дома-интернаты</a:t>
          </a:r>
          <a:endParaRPr lang="ru-RU" dirty="0"/>
        </a:p>
      </dgm:t>
    </dgm:pt>
    <dgm:pt modelId="{984ECF17-0C46-48B8-9179-B5209B970CD6}" type="parTrans" cxnId="{E37F5285-F331-4786-BDB2-CE87A319FA1E}">
      <dgm:prSet/>
      <dgm:spPr/>
    </dgm:pt>
    <dgm:pt modelId="{9B5C1FFA-B820-4B3C-8FB1-4AF64515289C}" type="sibTrans" cxnId="{E37F5285-F331-4786-BDB2-CE87A319FA1E}">
      <dgm:prSet/>
      <dgm:spPr/>
    </dgm:pt>
    <dgm:pt modelId="{DB40567D-E195-45C8-A3D0-B35965295B5F}" type="pres">
      <dgm:prSet presAssocID="{D5569AF4-BAAE-4B9C-90A2-DBF5F36B16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C59875-BD3A-4926-9C01-C782F25EAB8C}" type="pres">
      <dgm:prSet presAssocID="{BF5900A2-9BDB-4E06-9C58-DF398B8BD2EA}" presName="linNode" presStyleCnt="0"/>
      <dgm:spPr/>
    </dgm:pt>
    <dgm:pt modelId="{8348F2FE-9458-4C3C-9DED-A02723985D45}" type="pres">
      <dgm:prSet presAssocID="{BF5900A2-9BDB-4E06-9C58-DF398B8BD2EA}" presName="parentText" presStyleLbl="node1" presStyleIdx="0" presStyleCnt="3" custScaleY="1255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71B14-BD39-4529-9A1B-883D8D251F80}" type="pres">
      <dgm:prSet presAssocID="{BF5900A2-9BDB-4E06-9C58-DF398B8BD2EA}" presName="descendantText" presStyleLbl="alignAccFollowNode1" presStyleIdx="0" presStyleCnt="3" custScaleY="126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F6C7E-4895-4C2C-B35F-C5B4F90C2BCE}" type="pres">
      <dgm:prSet presAssocID="{7ED810D3-825D-4740-BA80-22B65357B2E5}" presName="sp" presStyleCnt="0"/>
      <dgm:spPr/>
    </dgm:pt>
    <dgm:pt modelId="{21FECE55-4D65-455C-923D-6C0ACE47C6E9}" type="pres">
      <dgm:prSet presAssocID="{B8DD00AE-64C2-42FE-AAFF-49AD4138890E}" presName="linNode" presStyleCnt="0"/>
      <dgm:spPr/>
    </dgm:pt>
    <dgm:pt modelId="{FFF334E4-2F35-46BC-8456-AFB311B1DA5A}" type="pres">
      <dgm:prSet presAssocID="{B8DD00AE-64C2-42FE-AAFF-49AD4138890E}" presName="parentText" presStyleLbl="node1" presStyleIdx="1" presStyleCnt="3" custScaleY="1662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D3562-2E61-4313-A95B-5B324B097A17}" type="pres">
      <dgm:prSet presAssocID="{B8DD00AE-64C2-42FE-AAFF-49AD4138890E}" presName="descendantText" presStyleLbl="alignAccFollowNode1" presStyleIdx="1" presStyleCnt="3" custScaleY="175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34170-4CCF-4922-96F3-FD30DC06FA01}" type="pres">
      <dgm:prSet presAssocID="{A98F66B2-D173-490B-881D-43880FAB2D83}" presName="sp" presStyleCnt="0"/>
      <dgm:spPr/>
    </dgm:pt>
    <dgm:pt modelId="{145789FD-76F7-4206-9A70-6B6EC4D0D70D}" type="pres">
      <dgm:prSet presAssocID="{24FF4015-232F-4926-B2C5-7479A5688D9F}" presName="linNode" presStyleCnt="0"/>
      <dgm:spPr/>
    </dgm:pt>
    <dgm:pt modelId="{E65F7629-80CA-46A3-91DD-00714A110083}" type="pres">
      <dgm:prSet presAssocID="{24FF4015-232F-4926-B2C5-7479A5688D9F}" presName="parentText" presStyleLbl="node1" presStyleIdx="2" presStyleCnt="3" custScaleY="1219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83FB6-DE47-4640-A738-115DB0577BED}" type="pres">
      <dgm:prSet presAssocID="{24FF4015-232F-4926-B2C5-7479A5688D9F}" presName="descendantText" presStyleLbl="alignAccFollowNode1" presStyleIdx="2" presStyleCnt="3" custScaleY="146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74075E-867B-420D-9DBF-C875575F2A22}" type="presOf" srcId="{5821E957-59CE-4DAE-8FAE-465970ED5BFC}" destId="{1A183FB6-DE47-4640-A738-115DB0577BED}" srcOrd="0" destOrd="1" presId="urn:microsoft.com/office/officeart/2005/8/layout/vList5"/>
    <dgm:cxn modelId="{B5B5E6F0-8283-4006-91F6-BDC14A233FB7}" type="presOf" srcId="{B8DD00AE-64C2-42FE-AAFF-49AD4138890E}" destId="{FFF334E4-2F35-46BC-8456-AFB311B1DA5A}" srcOrd="0" destOrd="0" presId="urn:microsoft.com/office/officeart/2005/8/layout/vList5"/>
    <dgm:cxn modelId="{4C698A24-DA12-4CDE-ABF2-AAE3E3E9239F}" srcId="{24FF4015-232F-4926-B2C5-7479A5688D9F}" destId="{5821E957-59CE-4DAE-8FAE-465970ED5BFC}" srcOrd="1" destOrd="0" parTransId="{F6C8CDB9-55D7-437D-BCC4-BD356989DFBF}" sibTransId="{5C2E36FD-19C4-4BB9-9334-6948437C32B0}"/>
    <dgm:cxn modelId="{2CDF0449-531D-4818-8868-CCBB340F5C0F}" srcId="{BF5900A2-9BDB-4E06-9C58-DF398B8BD2EA}" destId="{E2937EA3-B749-4B96-8EFF-25AC9B55B9E3}" srcOrd="1" destOrd="0" parTransId="{AAB042DF-0269-48F3-993E-2A3AFAD10A95}" sibTransId="{9C13B72C-8F34-4E42-A45E-E0230C61B7AB}"/>
    <dgm:cxn modelId="{65A3577B-93DD-488D-84A2-497AAD0ECEE7}" type="presOf" srcId="{D5569AF4-BAAE-4B9C-90A2-DBF5F36B16B5}" destId="{DB40567D-E195-45C8-A3D0-B35965295B5F}" srcOrd="0" destOrd="0" presId="urn:microsoft.com/office/officeart/2005/8/layout/vList5"/>
    <dgm:cxn modelId="{AED6C8D6-EDDF-4875-A1DE-0B899B0D0341}" type="presOf" srcId="{15E93CB0-67A8-42E8-803D-74B04599F4E0}" destId="{FE971B14-BD39-4529-9A1B-883D8D251F80}" srcOrd="0" destOrd="0" presId="urn:microsoft.com/office/officeart/2005/8/layout/vList5"/>
    <dgm:cxn modelId="{810B63D1-0CFA-4E83-AE05-D6C020A2659A}" srcId="{D5569AF4-BAAE-4B9C-90A2-DBF5F36B16B5}" destId="{B8DD00AE-64C2-42FE-AAFF-49AD4138890E}" srcOrd="1" destOrd="0" parTransId="{992B337C-BF3B-4BB4-813C-CEDC6EB70682}" sibTransId="{A98F66B2-D173-490B-881D-43880FAB2D83}"/>
    <dgm:cxn modelId="{2DAC5067-D494-48C2-95CF-F8BC3F1E42CC}" type="presOf" srcId="{BF5900A2-9BDB-4E06-9C58-DF398B8BD2EA}" destId="{8348F2FE-9458-4C3C-9DED-A02723985D45}" srcOrd="0" destOrd="0" presId="urn:microsoft.com/office/officeart/2005/8/layout/vList5"/>
    <dgm:cxn modelId="{CBDB0E90-7D61-42F8-AA23-834E8457EF35}" srcId="{B8DD00AE-64C2-42FE-AAFF-49AD4138890E}" destId="{9B611E1E-F79C-4B8F-B0F1-3065B629BAF7}" srcOrd="3" destOrd="0" parTransId="{ACFA2D59-F0C7-42E3-A792-86988B857B80}" sibTransId="{E67CB4FF-5200-440D-999A-6414C5184780}"/>
    <dgm:cxn modelId="{586587C5-2481-4691-9EBE-E6E2A0331B3F}" srcId="{B8DD00AE-64C2-42FE-AAFF-49AD4138890E}" destId="{FC10F5DA-CB8A-41B3-BC10-F765F2560B48}" srcOrd="2" destOrd="0" parTransId="{83F083A6-39E4-4BCC-986E-4C6578E56130}" sibTransId="{9281BEEE-ACD2-48AD-9751-33F6994F1CB3}"/>
    <dgm:cxn modelId="{B5E7D798-1D24-481A-A961-8B67727C98B6}" type="presOf" srcId="{FC10F5DA-CB8A-41B3-BC10-F765F2560B48}" destId="{FC4D3562-2E61-4313-A95B-5B324B097A17}" srcOrd="0" destOrd="2" presId="urn:microsoft.com/office/officeart/2005/8/layout/vList5"/>
    <dgm:cxn modelId="{65EB08C9-5032-4BC0-9458-EA3119352809}" srcId="{D5569AF4-BAAE-4B9C-90A2-DBF5F36B16B5}" destId="{BF5900A2-9BDB-4E06-9C58-DF398B8BD2EA}" srcOrd="0" destOrd="0" parTransId="{76B51AF6-B343-412F-A0C4-08445709AB7A}" sibTransId="{7ED810D3-825D-4740-BA80-22B65357B2E5}"/>
    <dgm:cxn modelId="{742471A7-5D94-4183-B064-E6B83159EB53}" srcId="{D5569AF4-BAAE-4B9C-90A2-DBF5F36B16B5}" destId="{24FF4015-232F-4926-B2C5-7479A5688D9F}" srcOrd="2" destOrd="0" parTransId="{2DAA1EEF-8C50-45B3-B615-6BB798999254}" sibTransId="{1300484A-DB1B-4BFC-9EA8-A425644BCDAE}"/>
    <dgm:cxn modelId="{E8946037-4EE4-44F2-9B66-BE0865773571}" srcId="{BF5900A2-9BDB-4E06-9C58-DF398B8BD2EA}" destId="{15E93CB0-67A8-42E8-803D-74B04599F4E0}" srcOrd="0" destOrd="0" parTransId="{CD70770A-3EDB-4F2A-A448-277EE0D924A5}" sibTransId="{E9E3969C-D60C-40E7-AD84-E89EAFFDF8C1}"/>
    <dgm:cxn modelId="{569F513D-525C-4A2E-A99D-B2E8BB29D587}" type="presOf" srcId="{52E66085-B517-4991-92D8-A43D54921E5C}" destId="{FC4D3562-2E61-4313-A95B-5B324B097A17}" srcOrd="0" destOrd="1" presId="urn:microsoft.com/office/officeart/2005/8/layout/vList5"/>
    <dgm:cxn modelId="{C4856C43-C63E-46FC-8460-2724E2EAD94A}" type="presOf" srcId="{8B2C0696-2E98-4A37-AF1D-7AE70A64857A}" destId="{FE971B14-BD39-4529-9A1B-883D8D251F80}" srcOrd="0" destOrd="2" presId="urn:microsoft.com/office/officeart/2005/8/layout/vList5"/>
    <dgm:cxn modelId="{40C7F1DA-2DA3-45EC-ABC0-25A086B94DB3}" srcId="{B8DD00AE-64C2-42FE-AAFF-49AD4138890E}" destId="{3B6A62E2-7724-4375-AF74-ED2DCF31B1E4}" srcOrd="0" destOrd="0" parTransId="{D484E275-D73F-42C1-BF50-AAFEDCBBFF4B}" sibTransId="{91A9E087-70AB-4190-8769-4D8774788691}"/>
    <dgm:cxn modelId="{89822BFC-28A4-496B-A699-7D470F0B1740}" srcId="{24FF4015-232F-4926-B2C5-7479A5688D9F}" destId="{D354BBD0-6EC7-4476-B279-5317994C8504}" srcOrd="0" destOrd="0" parTransId="{0542B2F8-F718-414E-BACD-468062819DE3}" sibTransId="{889CB03B-529C-40BB-9E91-650F503CF0FC}"/>
    <dgm:cxn modelId="{71605874-4102-40EA-836B-EE72A481D16B}" type="presOf" srcId="{74C2ACE6-07B8-4D7B-ADE6-6D551A4CAC3D}" destId="{1A183FB6-DE47-4640-A738-115DB0577BED}" srcOrd="0" destOrd="3" presId="urn:microsoft.com/office/officeart/2005/8/layout/vList5"/>
    <dgm:cxn modelId="{04B55D7B-8BA7-4EA9-BD1D-552103356F93}" type="presOf" srcId="{AFE0926C-F450-4039-8C64-930E22A7294D}" destId="{FC4D3562-2E61-4313-A95B-5B324B097A17}" srcOrd="0" destOrd="4" presId="urn:microsoft.com/office/officeart/2005/8/layout/vList5"/>
    <dgm:cxn modelId="{5A46702F-94DA-46D6-9CAB-826275AA2030}" type="presOf" srcId="{9B611E1E-F79C-4B8F-B0F1-3065B629BAF7}" destId="{FC4D3562-2E61-4313-A95B-5B324B097A17}" srcOrd="0" destOrd="3" presId="urn:microsoft.com/office/officeart/2005/8/layout/vList5"/>
    <dgm:cxn modelId="{5FA172CD-EBB5-4F15-A873-9C8E5C7057AA}" srcId="{24FF4015-232F-4926-B2C5-7479A5688D9F}" destId="{74C2ACE6-07B8-4D7B-ADE6-6D551A4CAC3D}" srcOrd="3" destOrd="0" parTransId="{4BEAEFA1-E76A-4998-8482-C5CC7CCCDCEE}" sibTransId="{53135E84-72E6-44D8-9FD1-6CADB72E4E0C}"/>
    <dgm:cxn modelId="{E21DF8C9-E378-41B5-99A3-4BE71F41B639}" srcId="{B8DD00AE-64C2-42FE-AAFF-49AD4138890E}" destId="{52E66085-B517-4991-92D8-A43D54921E5C}" srcOrd="1" destOrd="0" parTransId="{C89998AC-8FFA-42D1-B744-030A46450077}" sibTransId="{DF4BFA1A-616A-4B3A-BAC5-FF6F11073F0A}"/>
    <dgm:cxn modelId="{21EC83DC-1085-4A52-87D1-CED7B4E02658}" type="presOf" srcId="{3B6A62E2-7724-4375-AF74-ED2DCF31B1E4}" destId="{FC4D3562-2E61-4313-A95B-5B324B097A17}" srcOrd="0" destOrd="0" presId="urn:microsoft.com/office/officeart/2005/8/layout/vList5"/>
    <dgm:cxn modelId="{E720656E-DA65-4BBA-A18E-CAE72771739C}" type="presOf" srcId="{24FF4015-232F-4926-B2C5-7479A5688D9F}" destId="{E65F7629-80CA-46A3-91DD-00714A110083}" srcOrd="0" destOrd="0" presId="urn:microsoft.com/office/officeart/2005/8/layout/vList5"/>
    <dgm:cxn modelId="{E37F5285-F331-4786-BDB2-CE87A319FA1E}" srcId="{BF5900A2-9BDB-4E06-9C58-DF398B8BD2EA}" destId="{8B2C0696-2E98-4A37-AF1D-7AE70A64857A}" srcOrd="2" destOrd="0" parTransId="{984ECF17-0C46-48B8-9179-B5209B970CD6}" sibTransId="{9B5C1FFA-B820-4B3C-8FB1-4AF64515289C}"/>
    <dgm:cxn modelId="{A3647A44-0E7A-4D18-8470-0D8F563A8F26}" type="presOf" srcId="{D354BBD0-6EC7-4476-B279-5317994C8504}" destId="{1A183FB6-DE47-4640-A738-115DB0577BED}" srcOrd="0" destOrd="0" presId="urn:microsoft.com/office/officeart/2005/8/layout/vList5"/>
    <dgm:cxn modelId="{A7B539A2-BAF5-4BEB-A4C2-D6214F091B7F}" srcId="{24FF4015-232F-4926-B2C5-7479A5688D9F}" destId="{73D984F4-1F6E-4950-8FA9-9C26AA5ACAA6}" srcOrd="2" destOrd="0" parTransId="{D09C909A-B394-448B-9F9E-4BDDF50EAD2F}" sibTransId="{077FEA89-F431-430E-AB42-DD91A87048AF}"/>
    <dgm:cxn modelId="{EDDB628A-90D3-4387-9F27-04C3346A64D3}" type="presOf" srcId="{73D984F4-1F6E-4950-8FA9-9C26AA5ACAA6}" destId="{1A183FB6-DE47-4640-A738-115DB0577BED}" srcOrd="0" destOrd="2" presId="urn:microsoft.com/office/officeart/2005/8/layout/vList5"/>
    <dgm:cxn modelId="{2F97C0C5-6BCC-4935-A665-6A7D5D713B2B}" srcId="{B8DD00AE-64C2-42FE-AAFF-49AD4138890E}" destId="{AFE0926C-F450-4039-8C64-930E22A7294D}" srcOrd="4" destOrd="0" parTransId="{D33C9B6C-5077-4F1A-908D-BFECB0195B73}" sibTransId="{8A46A017-4CE3-4515-BE31-1131B257B9BF}"/>
    <dgm:cxn modelId="{EB92D72F-565A-450F-95C8-FA8423B176CE}" type="presOf" srcId="{E2937EA3-B749-4B96-8EFF-25AC9B55B9E3}" destId="{FE971B14-BD39-4529-9A1B-883D8D251F80}" srcOrd="0" destOrd="1" presId="urn:microsoft.com/office/officeart/2005/8/layout/vList5"/>
    <dgm:cxn modelId="{47EC07E5-B619-4B8C-BD24-5D2278DE6818}" type="presParOf" srcId="{DB40567D-E195-45C8-A3D0-B35965295B5F}" destId="{FAC59875-BD3A-4926-9C01-C782F25EAB8C}" srcOrd="0" destOrd="0" presId="urn:microsoft.com/office/officeart/2005/8/layout/vList5"/>
    <dgm:cxn modelId="{E5BB680A-3A95-4DA7-B1D8-E09E02C13212}" type="presParOf" srcId="{FAC59875-BD3A-4926-9C01-C782F25EAB8C}" destId="{8348F2FE-9458-4C3C-9DED-A02723985D45}" srcOrd="0" destOrd="0" presId="urn:microsoft.com/office/officeart/2005/8/layout/vList5"/>
    <dgm:cxn modelId="{7F658FA3-FB0A-472E-8A82-D26806140F54}" type="presParOf" srcId="{FAC59875-BD3A-4926-9C01-C782F25EAB8C}" destId="{FE971B14-BD39-4529-9A1B-883D8D251F80}" srcOrd="1" destOrd="0" presId="urn:microsoft.com/office/officeart/2005/8/layout/vList5"/>
    <dgm:cxn modelId="{C25BEBEF-B62B-488D-B827-CCA6DF48CE5A}" type="presParOf" srcId="{DB40567D-E195-45C8-A3D0-B35965295B5F}" destId="{86CF6C7E-4895-4C2C-B35F-C5B4F90C2BCE}" srcOrd="1" destOrd="0" presId="urn:microsoft.com/office/officeart/2005/8/layout/vList5"/>
    <dgm:cxn modelId="{35AFE8AB-71BF-4482-8E5B-E30A415696AE}" type="presParOf" srcId="{DB40567D-E195-45C8-A3D0-B35965295B5F}" destId="{21FECE55-4D65-455C-923D-6C0ACE47C6E9}" srcOrd="2" destOrd="0" presId="urn:microsoft.com/office/officeart/2005/8/layout/vList5"/>
    <dgm:cxn modelId="{56104C6C-6AD0-4C19-99C6-89AD7F4CA6C4}" type="presParOf" srcId="{21FECE55-4D65-455C-923D-6C0ACE47C6E9}" destId="{FFF334E4-2F35-46BC-8456-AFB311B1DA5A}" srcOrd="0" destOrd="0" presId="urn:microsoft.com/office/officeart/2005/8/layout/vList5"/>
    <dgm:cxn modelId="{1F173172-4FB5-40E2-BC34-3B0313166724}" type="presParOf" srcId="{21FECE55-4D65-455C-923D-6C0ACE47C6E9}" destId="{FC4D3562-2E61-4313-A95B-5B324B097A17}" srcOrd="1" destOrd="0" presId="urn:microsoft.com/office/officeart/2005/8/layout/vList5"/>
    <dgm:cxn modelId="{237ECE04-6636-4DE1-A4DC-3A6E125B69F0}" type="presParOf" srcId="{DB40567D-E195-45C8-A3D0-B35965295B5F}" destId="{2B534170-4CCF-4922-96F3-FD30DC06FA01}" srcOrd="3" destOrd="0" presId="urn:microsoft.com/office/officeart/2005/8/layout/vList5"/>
    <dgm:cxn modelId="{FC757881-040F-4A3D-978C-DB7E958DD274}" type="presParOf" srcId="{DB40567D-E195-45C8-A3D0-B35965295B5F}" destId="{145789FD-76F7-4206-9A70-6B6EC4D0D70D}" srcOrd="4" destOrd="0" presId="urn:microsoft.com/office/officeart/2005/8/layout/vList5"/>
    <dgm:cxn modelId="{564D9662-4371-4BA8-A9C0-8A4A851C9EF5}" type="presParOf" srcId="{145789FD-76F7-4206-9A70-6B6EC4D0D70D}" destId="{E65F7629-80CA-46A3-91DD-00714A110083}" srcOrd="0" destOrd="0" presId="urn:microsoft.com/office/officeart/2005/8/layout/vList5"/>
    <dgm:cxn modelId="{A63C7CFC-08D4-4D97-AB2F-1D58746342BA}" type="presParOf" srcId="{145789FD-76F7-4206-9A70-6B6EC4D0D70D}" destId="{1A183FB6-DE47-4640-A738-115DB0577BE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D99402-7D2F-4A92-A71F-E269DC18E169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стационарная</a:t>
          </a:r>
          <a:endParaRPr lang="ru-RU" sz="4100" kern="1200" dirty="0"/>
        </a:p>
      </dsp:txBody>
      <dsp:txXfrm>
        <a:off x="460905" y="1047"/>
        <a:ext cx="3479899" cy="2087939"/>
      </dsp:txXfrm>
    </dsp:sp>
    <dsp:sp modelId="{EADC991C-DD3A-4C51-9927-E6751929B8F6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амбулаторная</a:t>
          </a:r>
          <a:endParaRPr lang="ru-RU" sz="4100" kern="1200" dirty="0"/>
        </a:p>
      </dsp:txBody>
      <dsp:txXfrm>
        <a:off x="4288794" y="1047"/>
        <a:ext cx="3479899" cy="2087939"/>
      </dsp:txXfrm>
    </dsp:sp>
    <dsp:sp modelId="{1215D6C2-02B8-4D5F-87EF-86DD39B9AF7F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санаторная</a:t>
          </a:r>
          <a:endParaRPr lang="ru-RU" sz="4100" kern="1200" dirty="0"/>
        </a:p>
      </dsp:txBody>
      <dsp:txXfrm>
        <a:off x="2374850" y="2436976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71B14-BD39-4529-9A1B-883D8D251F80}">
      <dsp:nvSpPr>
        <dsp:cNvPr id="0" name=""/>
        <dsp:cNvSpPr/>
      </dsp:nvSpPr>
      <dsp:spPr>
        <a:xfrm rot="5400000">
          <a:off x="4964461" y="-1843862"/>
          <a:ext cx="1257548" cy="5256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Специальные школы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Школы-интернаты для детей с ограниченными возможностями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Детские дома-интернаты</a:t>
          </a:r>
          <a:endParaRPr lang="ru-RU" sz="1700" kern="1200" dirty="0"/>
        </a:p>
      </dsp:txBody>
      <dsp:txXfrm rot="-5400000">
        <a:off x="2964904" y="217083"/>
        <a:ext cx="5195274" cy="1134772"/>
      </dsp:txXfrm>
    </dsp:sp>
    <dsp:sp modelId="{8348F2FE-9458-4C3C-9DED-A02723985D45}">
      <dsp:nvSpPr>
        <dsp:cNvPr id="0" name=""/>
        <dsp:cNvSpPr/>
      </dsp:nvSpPr>
      <dsp:spPr>
        <a:xfrm>
          <a:off x="8032" y="1699"/>
          <a:ext cx="2956872" cy="15655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Ориентация инвалидов «от себя»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Проф. просвещение, проф. воспитание с элементами трудового обучения.</a:t>
          </a:r>
          <a:endParaRPr lang="ru-RU" sz="1500" kern="1200" dirty="0"/>
        </a:p>
      </dsp:txBody>
      <dsp:txXfrm>
        <a:off x="84455" y="78122"/>
        <a:ext cx="2804026" cy="1412693"/>
      </dsp:txXfrm>
    </dsp:sp>
    <dsp:sp modelId="{FC4D3562-2E61-4313-A95B-5B324B097A17}">
      <dsp:nvSpPr>
        <dsp:cNvPr id="0" name=""/>
        <dsp:cNvSpPr/>
      </dsp:nvSpPr>
      <dsp:spPr>
        <a:xfrm rot="5400000">
          <a:off x="4717391" y="37684"/>
          <a:ext cx="1751688" cy="5256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Специализированные ВУЗы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Специализированные  техникумы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Училища-интернаты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Центры проф. реабилитации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Предприятия, применяющие труд инвалидов</a:t>
          </a:r>
          <a:endParaRPr lang="ru-RU" sz="1700" kern="1200" dirty="0"/>
        </a:p>
      </dsp:txBody>
      <dsp:txXfrm rot="-5400000">
        <a:off x="2964904" y="1875681"/>
        <a:ext cx="5171152" cy="1580668"/>
      </dsp:txXfrm>
    </dsp:sp>
    <dsp:sp modelId="{FFF334E4-2F35-46BC-8456-AFB311B1DA5A}">
      <dsp:nvSpPr>
        <dsp:cNvPr id="0" name=""/>
        <dsp:cNvSpPr/>
      </dsp:nvSpPr>
      <dsp:spPr>
        <a:xfrm>
          <a:off x="8032" y="1629576"/>
          <a:ext cx="2956872" cy="2072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Ориентация инвалидов «на себя». Информирование  о возможностях проф. обучения, переобучения и трудоустройства, профотбор, проф. воспитание и консультирование.</a:t>
          </a:r>
          <a:endParaRPr lang="ru-RU" sz="1500" kern="1200" dirty="0"/>
        </a:p>
      </dsp:txBody>
      <dsp:txXfrm>
        <a:off x="109222" y="1730766"/>
        <a:ext cx="2754492" cy="1870498"/>
      </dsp:txXfrm>
    </dsp:sp>
    <dsp:sp modelId="{1A183FB6-DE47-4640-A738-115DB0577BED}">
      <dsp:nvSpPr>
        <dsp:cNvPr id="0" name=""/>
        <dsp:cNvSpPr/>
      </dsp:nvSpPr>
      <dsp:spPr>
        <a:xfrm rot="5400000">
          <a:off x="4862463" y="1896421"/>
          <a:ext cx="1461546" cy="5256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ЛПУ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Службы МСЭ и реабилитации инвалидов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Центры занятости населения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Биржи труда инвалидов</a:t>
          </a:r>
          <a:endParaRPr lang="ru-RU" sz="1700" kern="1200" dirty="0"/>
        </a:p>
      </dsp:txBody>
      <dsp:txXfrm rot="-5400000">
        <a:off x="2964906" y="3865326"/>
        <a:ext cx="5185315" cy="1318852"/>
      </dsp:txXfrm>
    </dsp:sp>
    <dsp:sp modelId="{E65F7629-80CA-46A3-91DD-00714A110083}">
      <dsp:nvSpPr>
        <dsp:cNvPr id="0" name=""/>
        <dsp:cNvSpPr/>
      </dsp:nvSpPr>
      <dsp:spPr>
        <a:xfrm>
          <a:off x="8032" y="3764791"/>
          <a:ext cx="2956872" cy="1519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Профориентация «на перепутье». Проф. подбор, врачебная проф. консультация, проф. отбор, коррекция проф. интересов и </a:t>
          </a:r>
          <a:r>
            <a:rPr lang="ru-RU" sz="1500" kern="1200" dirty="0" err="1" smtClean="0"/>
            <a:t>др</a:t>
          </a:r>
          <a:endParaRPr lang="ru-RU" sz="1500" kern="1200" dirty="0"/>
        </a:p>
      </dsp:txBody>
      <dsp:txXfrm>
        <a:off x="82228" y="3838987"/>
        <a:ext cx="2808480" cy="1371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CD9E-4E73-4781-A0FD-793B67FEF14B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4C18-7042-4064-9A6C-10D16CF12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CD9E-4E73-4781-A0FD-793B67FEF14B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4C18-7042-4064-9A6C-10D16CF12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CD9E-4E73-4781-A0FD-793B67FEF14B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4C18-7042-4064-9A6C-10D16CF12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CD9E-4E73-4781-A0FD-793B67FEF14B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4C18-7042-4064-9A6C-10D16CF12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CD9E-4E73-4781-A0FD-793B67FEF14B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4C18-7042-4064-9A6C-10D16CF12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CD9E-4E73-4781-A0FD-793B67FEF14B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4C18-7042-4064-9A6C-10D16CF12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CD9E-4E73-4781-A0FD-793B67FEF14B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4C18-7042-4064-9A6C-10D16CF12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CD9E-4E73-4781-A0FD-793B67FEF14B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4C18-7042-4064-9A6C-10D16CF12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CD9E-4E73-4781-A0FD-793B67FEF14B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4C18-7042-4064-9A6C-10D16CF12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CD9E-4E73-4781-A0FD-793B67FEF14B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4C18-7042-4064-9A6C-10D16CF12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CD9E-4E73-4781-A0FD-793B67FEF14B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4C18-7042-4064-9A6C-10D16CF12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ACD9E-4E73-4781-A0FD-793B67FEF14B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64C18-7042-4064-9A6C-10D16CF12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Реабилитация </a:t>
            </a:r>
            <a:r>
              <a:rPr lang="ru-RU" dirty="0" smtClean="0"/>
              <a:t>людей с ограниченными возможностями здоровья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медицинской реабилитации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Устранение или ослабление последствий болезни, травмы или увечья до полного или частичного восстановления или компенсации нарушений в психическом, физиологическом и анатомическом состоянии больного.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и средства медицинской реабилитации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Медикаментозное лечение – поддерживающая и заместительная терапия.</a:t>
            </a:r>
          </a:p>
          <a:p>
            <a:r>
              <a:rPr lang="ru-RU" dirty="0" smtClean="0"/>
              <a:t>Оперативное восстановительное лечение – реконструктивно-восстановительные и пластические операции.</a:t>
            </a:r>
          </a:p>
          <a:p>
            <a:r>
              <a:rPr lang="ru-RU" dirty="0" smtClean="0"/>
              <a:t>Физические методы лечения – ФТЛ.</a:t>
            </a:r>
          </a:p>
          <a:p>
            <a:r>
              <a:rPr lang="ru-RU" dirty="0" smtClean="0"/>
              <a:t>Лечебная гимнастика - ЛФК.</a:t>
            </a:r>
          </a:p>
          <a:p>
            <a:r>
              <a:rPr lang="ru-RU" dirty="0" smtClean="0"/>
              <a:t>Механотерапия.</a:t>
            </a:r>
          </a:p>
          <a:p>
            <a:r>
              <a:rPr lang="ru-RU" dirty="0" smtClean="0"/>
              <a:t>Массаж.</a:t>
            </a:r>
          </a:p>
          <a:p>
            <a:r>
              <a:rPr lang="ru-RU" dirty="0" smtClean="0"/>
              <a:t>Психотерапия.</a:t>
            </a:r>
          </a:p>
          <a:p>
            <a:r>
              <a:rPr lang="ru-RU" dirty="0" smtClean="0"/>
              <a:t>Традиционные и народные методы лечения.</a:t>
            </a:r>
          </a:p>
          <a:p>
            <a:r>
              <a:rPr lang="ru-RU" dirty="0" smtClean="0"/>
              <a:t>Социально-психологические методы лечения.</a:t>
            </a:r>
          </a:p>
          <a:p>
            <a:r>
              <a:rPr lang="ru-RU" dirty="0" smtClean="0"/>
              <a:t>Протезно-ортопедическая помощь.</a:t>
            </a:r>
          </a:p>
          <a:p>
            <a:r>
              <a:rPr lang="ru-RU" dirty="0" smtClean="0"/>
              <a:t>Обеспечение инвалидов ТСР и обучение пользоваться ими.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Физические методы лечения – ФТЛ.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Электролечение – гальванизация, электрофорез, электросон, электростимуляция, УВЧ, СВЧ и др.</a:t>
            </a:r>
          </a:p>
          <a:p>
            <a:r>
              <a:rPr lang="ru-RU" dirty="0" smtClean="0"/>
              <a:t>Светолечение – ИК, УФ, ультразвук.</a:t>
            </a:r>
          </a:p>
          <a:p>
            <a:r>
              <a:rPr lang="ru-RU" dirty="0" smtClean="0"/>
              <a:t>Бальнеотерапия – ванны, души, обливания, минеральные воды.</a:t>
            </a:r>
          </a:p>
          <a:p>
            <a:r>
              <a:rPr lang="ru-RU" dirty="0" smtClean="0"/>
              <a:t>Теплолечение – парафин, озокерит, аппликации, ванны.</a:t>
            </a:r>
          </a:p>
          <a:p>
            <a:r>
              <a:rPr lang="ru-RU" dirty="0" smtClean="0"/>
              <a:t>Ингаляции.</a:t>
            </a:r>
          </a:p>
          <a:p>
            <a:r>
              <a:rPr lang="ru-RU" dirty="0" smtClean="0"/>
              <a:t>Лазеротерапия.</a:t>
            </a:r>
          </a:p>
          <a:p>
            <a:r>
              <a:rPr lang="ru-RU" dirty="0" smtClean="0"/>
              <a:t>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Социально-психологические методы лечения.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Трудотерапия:</a:t>
            </a:r>
          </a:p>
          <a:p>
            <a:pPr>
              <a:buFontTx/>
              <a:buChar char="-"/>
            </a:pPr>
            <a:r>
              <a:rPr lang="ru-RU" dirty="0" smtClean="0"/>
              <a:t>Общеукрепляющая (тонизирующая);</a:t>
            </a:r>
          </a:p>
          <a:p>
            <a:pPr>
              <a:buFontTx/>
              <a:buChar char="-"/>
            </a:pPr>
            <a:r>
              <a:rPr lang="ru-RU" dirty="0" smtClean="0"/>
              <a:t>Восстановительная;</a:t>
            </a:r>
          </a:p>
          <a:p>
            <a:pPr>
              <a:buFontTx/>
              <a:buChar char="-"/>
            </a:pPr>
            <a:r>
              <a:rPr lang="ru-RU" dirty="0" smtClean="0"/>
              <a:t>Профессиональная (восстановление прежних и формирование новых профессиональных навыков и качеств).</a:t>
            </a:r>
          </a:p>
          <a:p>
            <a:r>
              <a:rPr lang="ru-RU" dirty="0" smtClean="0"/>
              <a:t>Терапия занятостью.</a:t>
            </a:r>
          </a:p>
          <a:p>
            <a:r>
              <a:rPr lang="ru-RU" dirty="0" smtClean="0"/>
              <a:t>Терапия средой.</a:t>
            </a:r>
          </a:p>
          <a:p>
            <a:r>
              <a:rPr lang="ru-RU" dirty="0" smtClean="0"/>
              <a:t>Восстановительная терапия речи.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Технические средства реабилитации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Технические устройства, способствующие восстановления, компенсации, развитию нарушенных функций, а так же поддержанию остаточной функциональной способности организма.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Средства облегчающие передвижение (костыли, трости, ходунки, кресла).</a:t>
            </a:r>
          </a:p>
          <a:p>
            <a:r>
              <a:rPr lang="ru-RU" dirty="0" smtClean="0"/>
              <a:t>Средства </a:t>
            </a:r>
            <a:r>
              <a:rPr lang="ru-RU" dirty="0" err="1" smtClean="0"/>
              <a:t>диализационной</a:t>
            </a:r>
            <a:r>
              <a:rPr lang="ru-RU" dirty="0" smtClean="0"/>
              <a:t> терапии (аппараты гемодиализа и </a:t>
            </a:r>
            <a:r>
              <a:rPr lang="ru-RU" dirty="0" err="1" smtClean="0"/>
              <a:t>перитонеального</a:t>
            </a:r>
            <a:r>
              <a:rPr lang="ru-RU" dirty="0" smtClean="0"/>
              <a:t> диализа).</a:t>
            </a:r>
          </a:p>
          <a:p>
            <a:r>
              <a:rPr lang="ru-RU" dirty="0" smtClean="0"/>
              <a:t>Велотренажеры и велоэргометры.</a:t>
            </a:r>
          </a:p>
          <a:p>
            <a:r>
              <a:rPr lang="ru-RU" dirty="0" smtClean="0"/>
              <a:t>Слуховые аппараты, в т.ч. имплантируемые.</a:t>
            </a:r>
          </a:p>
          <a:p>
            <a:r>
              <a:rPr lang="ru-RU" dirty="0" err="1" smtClean="0"/>
              <a:t>Противопролежневые</a:t>
            </a:r>
            <a:r>
              <a:rPr lang="ru-RU" dirty="0" smtClean="0"/>
              <a:t> средства.</a:t>
            </a:r>
          </a:p>
          <a:p>
            <a:r>
              <a:rPr lang="ru-RU" dirty="0" smtClean="0"/>
              <a:t>Калоприемники и мочеприемники.</a:t>
            </a:r>
          </a:p>
          <a:p>
            <a:r>
              <a:rPr lang="ru-RU" dirty="0" smtClean="0"/>
              <a:t>Устройства для введения пищи через </a:t>
            </a:r>
            <a:r>
              <a:rPr lang="ru-RU" dirty="0" err="1" smtClean="0"/>
              <a:t>стому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Другие.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53ccfd6aae7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881" y="714356"/>
            <a:ext cx="4058855" cy="5411807"/>
          </a:xfrm>
        </p:spPr>
      </p:pic>
      <p:pic>
        <p:nvPicPr>
          <p:cNvPr id="11" name="Содержимое 10" descr="0010-017-Sredstva-dlja-ukhoda-za-bolnym-Protivoprolezhnevyj-matrat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36797" y="1857364"/>
            <a:ext cx="4807203" cy="4137109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медицинской реабилитации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Реабилитационные учреждения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Центры медицинской реабилитации (больницы, поликлиники, отделения восстановительного лечения).</a:t>
            </a:r>
          </a:p>
          <a:p>
            <a:r>
              <a:rPr lang="ru-RU" dirty="0" smtClean="0"/>
              <a:t>Санатории и санатории-курорты.</a:t>
            </a:r>
          </a:p>
          <a:p>
            <a:r>
              <a:rPr lang="ru-RU" dirty="0" smtClean="0"/>
              <a:t>Санатории-профилактории.</a:t>
            </a:r>
          </a:p>
          <a:p>
            <a:r>
              <a:rPr lang="ru-RU" dirty="0" smtClean="0"/>
              <a:t>Больницы и отделения долечивания.</a:t>
            </a:r>
          </a:p>
          <a:p>
            <a:r>
              <a:rPr lang="ru-RU" dirty="0" smtClean="0"/>
              <a:t>Протезно-ортопедические предприятия.</a:t>
            </a:r>
          </a:p>
          <a:p>
            <a:r>
              <a:rPr lang="ru-RU" dirty="0" smtClean="0"/>
              <a:t>Больницы и отделения сестринского ухода.</a:t>
            </a:r>
          </a:p>
          <a:p>
            <a:r>
              <a:rPr lang="ru-RU" dirty="0" smtClean="0"/>
              <a:t>Диспансеры.</a:t>
            </a:r>
          </a:p>
          <a:p>
            <a:r>
              <a:rPr lang="ru-RU" dirty="0" smtClean="0"/>
              <a:t>Коммерческие центры реабилитации.</a:t>
            </a:r>
          </a:p>
          <a:p>
            <a:r>
              <a:rPr lang="ru-RU" dirty="0" smtClean="0"/>
              <a:t>Другие учреждения, в которых реабилитация является дополнительным видом помощи (центры здоровья, специальные учебные учреждения для инвалидов, дома-интернаты и др.)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реабилитация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Система государственных и общественных мер, направленных на возвращение или включение инвалида в общественно полезный труд в соответствии с состоянием его здоровья, трудоспособностью, личными склонностями и желаниями.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Специалисты бюро МСЭ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Врачи различных специальностей.</a:t>
            </a:r>
          </a:p>
          <a:p>
            <a:r>
              <a:rPr lang="ru-RU" dirty="0" smtClean="0"/>
              <a:t>Специалисты по социальной работе.</a:t>
            </a:r>
          </a:p>
          <a:p>
            <a:r>
              <a:rPr lang="ru-RU" dirty="0" smtClean="0"/>
              <a:t>Психологи.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Меры профессиональной реабилитации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МСЭ (врачебно-трудовая экспертиза).</a:t>
            </a:r>
          </a:p>
          <a:p>
            <a:r>
              <a:rPr lang="ru-RU" dirty="0" smtClean="0"/>
              <a:t>Профессиональная ориентация.</a:t>
            </a:r>
          </a:p>
          <a:p>
            <a:r>
              <a:rPr lang="ru-RU" dirty="0" smtClean="0"/>
              <a:t>Подготовка инвалида к профессиональному труду.</a:t>
            </a:r>
          </a:p>
          <a:p>
            <a:r>
              <a:rPr lang="ru-RU" dirty="0" smtClean="0"/>
              <a:t>Подготовка производства к использованию труда инвалидов.</a:t>
            </a:r>
          </a:p>
          <a:p>
            <a:r>
              <a:rPr lang="ru-RU" dirty="0" smtClean="0"/>
              <a:t>Мероприятия по обеспечению занятости (трудовой интеграции) инвалидов.</a:t>
            </a:r>
          </a:p>
          <a:p>
            <a:r>
              <a:rPr lang="ru-RU" dirty="0" smtClean="0"/>
              <a:t>Динамическое наблюдение и контроль за рациональностью трудоустройства и определение успешности социально-трудовой адаптации.</a:t>
            </a:r>
          </a:p>
          <a:p>
            <a:r>
              <a:rPr lang="ru-RU" dirty="0" smtClean="0"/>
              <a:t>Мероприятия по социально-трудовой адаптации (закреплению) инвалидов на производстве.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Профессиональная ориентация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Цель – оказание помощи инвалидам в профессиональном самоопределении и правильном использовании своих трудовых способностей и возможностей, учитывающей интересы инвалида и потребности рынка труда.</a:t>
            </a:r>
          </a:p>
          <a:p>
            <a:pPr>
              <a:buNone/>
            </a:pPr>
            <a:r>
              <a:rPr lang="ru-RU" dirty="0" smtClean="0"/>
              <a:t>Система мер:</a:t>
            </a:r>
          </a:p>
          <a:p>
            <a:r>
              <a:rPr lang="ru-RU" dirty="0" smtClean="0"/>
              <a:t>Профессиональный подбор.</a:t>
            </a:r>
          </a:p>
          <a:p>
            <a:r>
              <a:rPr lang="ru-RU" dirty="0" smtClean="0"/>
              <a:t>Врачебная профессиональная консультация.</a:t>
            </a:r>
          </a:p>
          <a:p>
            <a:r>
              <a:rPr lang="ru-RU" dirty="0" smtClean="0"/>
              <a:t>Профотбор.</a:t>
            </a:r>
          </a:p>
          <a:p>
            <a:r>
              <a:rPr lang="ru-RU" dirty="0" smtClean="0"/>
              <a:t>Профессиональная пропаганда.</a:t>
            </a:r>
          </a:p>
          <a:p>
            <a:r>
              <a:rPr lang="ru-RU" dirty="0" smtClean="0"/>
              <a:t>Профессиональная информация.</a:t>
            </a:r>
          </a:p>
          <a:p>
            <a:r>
              <a:rPr lang="ru-RU" dirty="0" smtClean="0"/>
              <a:t>Профессиональное воспитание и просвещение.</a:t>
            </a:r>
          </a:p>
          <a:p>
            <a:r>
              <a:rPr lang="ru-RU" dirty="0" smtClean="0"/>
              <a:t>Коррекция профессиональных интересов.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учреждений профориентации инвалидов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Профессиональный подбор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Совокупность методов изучения </a:t>
            </a:r>
            <a:r>
              <a:rPr lang="ru-RU" dirty="0" err="1" smtClean="0"/>
              <a:t>биопсихосоциального</a:t>
            </a:r>
            <a:r>
              <a:rPr lang="ru-RU" dirty="0" smtClean="0"/>
              <a:t> статуса инвалида для формирования рекомендаций инвалиду о возможных направлениях его дальнейшей проф. деятельности , наиболее соответствующей состоянию здоровья, трудоспособности, проф. интересам наклонностям и желаниям.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проф. подбора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Медицинский аспект (врачебная проф. консультация).</a:t>
            </a:r>
          </a:p>
          <a:p>
            <a:r>
              <a:rPr lang="ru-RU" dirty="0" smtClean="0"/>
              <a:t>Психофизиологический аспект (профотбор).</a:t>
            </a:r>
          </a:p>
          <a:p>
            <a:r>
              <a:rPr lang="ru-RU" dirty="0" smtClean="0"/>
              <a:t>Психологический аспект.</a:t>
            </a:r>
          </a:p>
          <a:p>
            <a:r>
              <a:rPr lang="ru-RU" dirty="0" smtClean="0"/>
              <a:t>Технический (эргономический) аспект.</a:t>
            </a:r>
          </a:p>
          <a:p>
            <a:r>
              <a:rPr lang="ru-RU" dirty="0" smtClean="0"/>
              <a:t>Социальный аспект.</a:t>
            </a:r>
          </a:p>
          <a:p>
            <a:r>
              <a:rPr lang="ru-RU" dirty="0" smtClean="0"/>
              <a:t>Социально-экономический аспект.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Медицинский аспект (врачебная проф. консультация)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мед. показаний и противопоказаний к продолжению проф. деятельности, доступных характера, условий, режимов, форм организации труда, профессий и видов труда.</a:t>
            </a:r>
          </a:p>
          <a:p>
            <a:endParaRPr lang="ru-RU" dirty="0"/>
          </a:p>
        </p:txBody>
      </p:sp>
      <p:pic>
        <p:nvPicPr>
          <p:cNvPr id="4" name="Рисунок 3" descr="medus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29094" y="4071942"/>
            <a:ext cx="5014905" cy="2786058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Психофизиологический аспект (профотбор).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Оценка пригодности инвалида к выполнению работы в показанных ему по состоянию здоровья профессиях.</a:t>
            </a:r>
            <a:endParaRPr lang="ru-RU" dirty="0"/>
          </a:p>
        </p:txBody>
      </p:sp>
      <p:pic>
        <p:nvPicPr>
          <p:cNvPr id="5" name="Рисунок 4" descr="1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241471"/>
            <a:ext cx="5786446" cy="3616529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Психологический аспект.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Выяснение и учет желательных видов профессиональной деятельности на основе детерминант субъективно-личностной активности.</a:t>
            </a:r>
            <a:endParaRPr lang="ru-RU" dirty="0"/>
          </a:p>
        </p:txBody>
      </p:sp>
      <p:pic>
        <p:nvPicPr>
          <p:cNvPr id="4" name="Рисунок 3" descr="8d60473becb93ff5f0cac8f2de624c3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3286124"/>
            <a:ext cx="4191010" cy="335280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Технический (эргономический) аспект.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Определение показаний к обеспечению инвалида техническими средствами проф. реабилитации и эргономическому приспособлению рабочего места.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12-028-Tekhnicheskie-sredstva-reabilitatsii-dlja-slabovidjaschikh-i-invalidov-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1643050"/>
            <a:ext cx="5146968" cy="3857627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Социальный аспект.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Учет социальных факторов, характеризующих </a:t>
            </a:r>
          </a:p>
          <a:p>
            <a:r>
              <a:rPr lang="ru-RU" dirty="0" smtClean="0"/>
              <a:t>уровень общего и проф. образования, </a:t>
            </a:r>
          </a:p>
          <a:p>
            <a:r>
              <a:rPr lang="ru-RU" dirty="0" smtClean="0"/>
              <a:t>квалификацию, </a:t>
            </a:r>
          </a:p>
          <a:p>
            <a:r>
              <a:rPr lang="ru-RU" dirty="0" smtClean="0"/>
              <a:t>проф. маршрут, </a:t>
            </a:r>
          </a:p>
          <a:p>
            <a:r>
              <a:rPr lang="ru-RU" dirty="0" smtClean="0"/>
              <a:t>семейное и материальное положение, </a:t>
            </a:r>
          </a:p>
          <a:p>
            <a:r>
              <a:rPr lang="ru-RU" dirty="0" smtClean="0"/>
              <a:t>жилищные условия, </a:t>
            </a:r>
          </a:p>
          <a:p>
            <a:r>
              <a:rPr lang="ru-RU" dirty="0" smtClean="0"/>
              <a:t>расстояние от дома до места работы, </a:t>
            </a:r>
          </a:p>
          <a:p>
            <a:r>
              <a:rPr lang="ru-RU" dirty="0" smtClean="0"/>
              <a:t>способ передвижения.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Реабилитация инвалидов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медицинских, психологических, педагогических, социально-экономических мероприятий, направленных на устранение или возможно более полную компенсацию ОЖД, вызванных нарушением здоровья со стойким расстройством функций организма.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Социально-экономический аспект.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Учет состояния и динамики рынка труда.</a:t>
            </a:r>
            <a:endParaRPr lang="ru-RU" dirty="0"/>
          </a:p>
        </p:txBody>
      </p:sp>
      <p:pic>
        <p:nvPicPr>
          <p:cNvPr id="5" name="Содержимое 4" descr="vakansi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71934" y="1714488"/>
            <a:ext cx="4884224" cy="3663168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Безвредность и безопасность для инвалида.</a:t>
            </a:r>
          </a:p>
          <a:p>
            <a:r>
              <a:rPr lang="ru-RU" dirty="0" smtClean="0"/>
              <a:t>Инвалид должен быть пригоден к работе в </a:t>
            </a:r>
            <a:r>
              <a:rPr lang="ru-RU" dirty="0" err="1" smtClean="0"/>
              <a:t>в</a:t>
            </a:r>
            <a:r>
              <a:rPr lang="ru-RU" dirty="0" smtClean="0"/>
              <a:t> выбранной профессии.</a:t>
            </a:r>
          </a:p>
          <a:p>
            <a:r>
              <a:rPr lang="ru-RU" dirty="0" smtClean="0"/>
              <a:t>Соответствие склонностям и желаниям инвалида.</a:t>
            </a:r>
          </a:p>
          <a:p>
            <a:r>
              <a:rPr lang="ru-RU" dirty="0" smtClean="0"/>
              <a:t>Соответствие уровню подготовки инвалида, его опыту и знаниям, перспективность для квалификационного роста.</a:t>
            </a:r>
          </a:p>
          <a:p>
            <a:r>
              <a:rPr lang="ru-RU" dirty="0" smtClean="0"/>
              <a:t>Реальные возможности для трудоустройства.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Трудовая рекомендация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Противопоказанные инвалиду факторы проф. деятельности или прежняя профессия в целом.</a:t>
            </a:r>
          </a:p>
          <a:p>
            <a:r>
              <a:rPr lang="ru-RU" dirty="0" smtClean="0"/>
              <a:t>Показанные условия труда (тяжесть и напряженность, режим, организация, </a:t>
            </a:r>
            <a:r>
              <a:rPr lang="ru-RU" dirty="0" err="1" smtClean="0"/>
              <a:t>сан-гиг</a:t>
            </a:r>
            <a:r>
              <a:rPr lang="ru-RU" dirty="0" smtClean="0"/>
              <a:t> факторы; необходимые ограничения.</a:t>
            </a:r>
          </a:p>
          <a:p>
            <a:r>
              <a:rPr lang="ru-RU" dirty="0" smtClean="0"/>
              <a:t>Особые требования к охране труда и технике безопасности.</a:t>
            </a:r>
          </a:p>
          <a:p>
            <a:r>
              <a:rPr lang="ru-RU" dirty="0" smtClean="0"/>
              <a:t>Необходимые рабочие приспособления и специальные требования по организационно-технической и эргономической адаптации рабочего места.</a:t>
            </a:r>
          </a:p>
          <a:p>
            <a:r>
              <a:rPr lang="ru-RU" dirty="0" smtClean="0"/>
              <a:t>Перечень примерных профессий и видов труда.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Меры подготовки инвалидов к профессиональному труду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Общеобразовательная подготовка и трудовое обучение.</a:t>
            </a:r>
          </a:p>
          <a:p>
            <a:r>
              <a:rPr lang="ru-RU" dirty="0" smtClean="0"/>
              <a:t>Профессиональное обучение и переобучение.</a:t>
            </a:r>
          </a:p>
          <a:p>
            <a:r>
              <a:rPr lang="ru-RU" dirty="0" smtClean="0"/>
              <a:t>Обеспечение инвалидов техническими средствами приспособления к труду и обучение пользоваться ими.</a:t>
            </a:r>
          </a:p>
          <a:p>
            <a:r>
              <a:rPr lang="ru-RU" dirty="0" smtClean="0"/>
              <a:t>Восстановление прежних и формирование новых профессионально значимых психофизиологических качеств и способностей.</a:t>
            </a:r>
          </a:p>
          <a:p>
            <a:r>
              <a:rPr lang="ru-RU" dirty="0" smtClean="0"/>
              <a:t>Формирование положительной установки на проф. обучение и труд.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выбора способа профессионального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Уровень знаний, необходимый для проф. обучения.</a:t>
            </a:r>
          </a:p>
          <a:p>
            <a:r>
              <a:rPr lang="ru-RU" dirty="0" smtClean="0"/>
              <a:t>Способность инвалида к обучению.</a:t>
            </a:r>
          </a:p>
          <a:p>
            <a:r>
              <a:rPr lang="ru-RU" dirty="0" smtClean="0"/>
              <a:t>Способность концентрироваться, быть готовым к нервно-эмоциональным нагрузкам.</a:t>
            </a:r>
          </a:p>
          <a:p>
            <a:r>
              <a:rPr lang="ru-RU" dirty="0" smtClean="0"/>
              <a:t>Мотивировка к переобучению.</a:t>
            </a:r>
          </a:p>
          <a:p>
            <a:r>
              <a:rPr lang="ru-RU" dirty="0" smtClean="0"/>
              <a:t>Способность переносить учебные нагрузки, совместное обучение и проживание с другими учащимися.</a:t>
            </a:r>
          </a:p>
          <a:p>
            <a:r>
              <a:rPr lang="ru-RU" dirty="0" smtClean="0"/>
              <a:t>Психологическая совместимость.</a:t>
            </a:r>
          </a:p>
          <a:p>
            <a:r>
              <a:rPr lang="ru-RU" dirty="0" smtClean="0"/>
              <a:t>Социальное поведение.</a:t>
            </a:r>
          </a:p>
          <a:p>
            <a:r>
              <a:rPr lang="ru-RU" dirty="0" smtClean="0"/>
              <a:t>Мотивировка к достижению результата.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Y29udGVudC5penZlc3RpYS5ydS9tZWRpYS8zL25ld3MvMjAxMy8wNC81NDk1NTkvMjAxMC0xMi0wN1QxNjE4MjlaXzAxX1RCTDAxX1JUUk1ETlBfM19HRU9SR0lBLkpQRz9fX2lkPTM1OT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3681" y="1357298"/>
            <a:ext cx="9023978" cy="507209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реабилитации.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Восстановление здоровья, трудоспособности, личностного и социального статуса инвалидов, достижение ими материальной и социальной независимости, интеграции (или </a:t>
            </a:r>
            <a:r>
              <a:rPr lang="ru-RU" dirty="0" err="1" smtClean="0"/>
              <a:t>реинтеграции</a:t>
            </a:r>
            <a:r>
              <a:rPr lang="ru-RU" dirty="0" smtClean="0"/>
              <a:t>) в обычные условия жизни общества.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определяющие конкретные задачи реабилитации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Особенности заболевания.</a:t>
            </a:r>
          </a:p>
          <a:p>
            <a:r>
              <a:rPr lang="ru-RU" dirty="0" smtClean="0"/>
              <a:t>Характер и степень нарушенных функций.</a:t>
            </a:r>
          </a:p>
          <a:p>
            <a:r>
              <a:rPr lang="ru-RU" dirty="0" smtClean="0"/>
              <a:t>Ограничение жизнедеятельности.</a:t>
            </a:r>
          </a:p>
          <a:p>
            <a:r>
              <a:rPr lang="ru-RU" dirty="0" smtClean="0"/>
              <a:t>Социальная недостаточность инвалида.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Реабилитационные мероприятия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Медицинская реабилитация.</a:t>
            </a:r>
          </a:p>
          <a:p>
            <a:pPr>
              <a:buFontTx/>
              <a:buChar char="-"/>
            </a:pPr>
            <a:r>
              <a:rPr lang="ru-RU" dirty="0" smtClean="0"/>
              <a:t>Восстановительная терапия.</a:t>
            </a:r>
          </a:p>
          <a:p>
            <a:pPr>
              <a:buFontTx/>
              <a:buChar char="-"/>
            </a:pPr>
            <a:r>
              <a:rPr lang="ru-RU" dirty="0" smtClean="0"/>
              <a:t>Реконструктивная хирургия.</a:t>
            </a:r>
          </a:p>
          <a:p>
            <a:pPr>
              <a:buFontTx/>
              <a:buChar char="-"/>
            </a:pPr>
            <a:r>
              <a:rPr lang="ru-RU" dirty="0" smtClean="0"/>
              <a:t>Протезирование.</a:t>
            </a:r>
          </a:p>
          <a:p>
            <a:pPr>
              <a:buFontTx/>
              <a:buChar char="-"/>
            </a:pPr>
            <a:r>
              <a:rPr lang="ru-RU" dirty="0" err="1" smtClean="0"/>
              <a:t>Ортезирование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Профессиональная реабилитация.</a:t>
            </a:r>
          </a:p>
          <a:p>
            <a:pPr>
              <a:buFontTx/>
              <a:buChar char="-"/>
            </a:pPr>
            <a:r>
              <a:rPr lang="ru-RU" dirty="0" smtClean="0"/>
              <a:t>Профессиональная ориентация.</a:t>
            </a:r>
          </a:p>
          <a:p>
            <a:pPr>
              <a:buFontTx/>
              <a:buChar char="-"/>
            </a:pPr>
            <a:r>
              <a:rPr lang="ru-RU" dirty="0" smtClean="0"/>
              <a:t>Профессиональное образование.</a:t>
            </a:r>
          </a:p>
          <a:p>
            <a:pPr>
              <a:buFontTx/>
              <a:buChar char="-"/>
            </a:pPr>
            <a:r>
              <a:rPr lang="ru-RU" dirty="0" smtClean="0"/>
              <a:t>Трудоустройство.</a:t>
            </a:r>
          </a:p>
          <a:p>
            <a:pPr>
              <a:buFontTx/>
              <a:buChar char="-"/>
            </a:pPr>
            <a:r>
              <a:rPr lang="ru-RU" dirty="0" smtClean="0"/>
              <a:t>Профессионально-производственная адаптация.</a:t>
            </a:r>
          </a:p>
          <a:p>
            <a:r>
              <a:rPr lang="ru-RU" dirty="0" smtClean="0"/>
              <a:t>Социальная реабилитация.</a:t>
            </a:r>
          </a:p>
          <a:p>
            <a:pPr>
              <a:buFontTx/>
              <a:buChar char="-"/>
            </a:pPr>
            <a:r>
              <a:rPr lang="ru-RU" dirty="0" smtClean="0"/>
              <a:t>социально-средовая ориентация.</a:t>
            </a:r>
          </a:p>
          <a:p>
            <a:pPr>
              <a:buFontTx/>
              <a:buChar char="-"/>
            </a:pPr>
            <a:r>
              <a:rPr lang="ru-RU" dirty="0" smtClean="0"/>
              <a:t>Социально-бытовая адаптация.</a:t>
            </a:r>
          </a:p>
          <a:p>
            <a:endParaRPr lang="ru-RU" dirty="0" smtClean="0"/>
          </a:p>
          <a:p>
            <a:r>
              <a:rPr lang="ru-RU" dirty="0" smtClean="0"/>
              <a:t>Психологические аспекты  реализуются в каждой группе.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Элементы системы реабилитации инвалидов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Научные взгляды, идеи, представления.</a:t>
            </a:r>
          </a:p>
          <a:p>
            <a:r>
              <a:rPr lang="ru-RU" dirty="0" smtClean="0"/>
              <a:t>Законодательная и нормативная база в области реабилитации.</a:t>
            </a:r>
          </a:p>
          <a:p>
            <a:r>
              <a:rPr lang="ru-RU" dirty="0" smtClean="0"/>
              <a:t>Научные и научно-технические разработки.</a:t>
            </a:r>
          </a:p>
          <a:p>
            <a:r>
              <a:rPr lang="ru-RU" dirty="0" smtClean="0"/>
              <a:t>Совокупность мер, средств, приемов и методов реабилитации.</a:t>
            </a:r>
          </a:p>
          <a:p>
            <a:r>
              <a:rPr lang="ru-RU" dirty="0" smtClean="0"/>
              <a:t>Программы реабилитации инвалидов на разных уровнях от федеральной до ИПР.</a:t>
            </a:r>
          </a:p>
          <a:p>
            <a:r>
              <a:rPr lang="ru-RU" dirty="0" smtClean="0"/>
              <a:t>Учреждения реабилитации.</a:t>
            </a:r>
          </a:p>
          <a:p>
            <a:r>
              <a:rPr lang="ru-RU" dirty="0" smtClean="0"/>
              <a:t>Реабилитационная индустрия.</a:t>
            </a:r>
          </a:p>
          <a:p>
            <a:r>
              <a:rPr lang="ru-RU" dirty="0" smtClean="0"/>
              <a:t>Общественные и правозащитные организации инвалидов.</a:t>
            </a:r>
          </a:p>
          <a:p>
            <a:r>
              <a:rPr lang="ru-RU" dirty="0" smtClean="0"/>
              <a:t>Информационное обеспечение по проблемам инвалидности и инвалидов.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реабилитации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восстановительное лечение (восстановление биологического и медицинского статуса). Восстановление или компенсация нарушений в анатомической и функциональной целостности организма.</a:t>
            </a:r>
          </a:p>
          <a:p>
            <a:r>
              <a:rPr lang="ru-RU" dirty="0" smtClean="0"/>
              <a:t>2. Социализация или </a:t>
            </a:r>
            <a:r>
              <a:rPr lang="ru-RU" dirty="0" err="1" smtClean="0"/>
              <a:t>ресоциализация</a:t>
            </a:r>
            <a:r>
              <a:rPr lang="ru-RU" dirty="0" smtClean="0"/>
              <a:t> (восстановление индивидуально-личностного статуса). Формирование и развитие, восстановление или компенсация социальных навыков и функций, обычных видов жизнедеятельности и социально-ролевых установок индивида.</a:t>
            </a:r>
          </a:p>
          <a:p>
            <a:r>
              <a:rPr lang="ru-RU" dirty="0" smtClean="0"/>
              <a:t>3. Социальная интеграция или </a:t>
            </a:r>
            <a:r>
              <a:rPr lang="ru-RU" dirty="0" err="1" smtClean="0"/>
              <a:t>реинтеграция</a:t>
            </a:r>
            <a:r>
              <a:rPr lang="ru-RU" dirty="0" smtClean="0"/>
              <a:t> (восстановление социального статуса). Содействие инвалидам и создание соответствующих условий для их включения или возвращения в обычные условия жизни с возможностью занимать обычное положение в обществе в соответствии с его полом, возрастом, уровнем образования вместе и наравне с другими членами общества.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Медицинская реабилитация (восстановительное лечение)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Комплекс лечебных мер воздействия, направленных на восстановление нарушенных или утраченных функций и здоровья больных и инвалидов.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1346</Words>
  <Application>Microsoft Office PowerPoint</Application>
  <PresentationFormat>Экран (4:3)</PresentationFormat>
  <Paragraphs>194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Arial</vt:lpstr>
      <vt:lpstr>Calibri</vt:lpstr>
      <vt:lpstr>Тема Office</vt:lpstr>
      <vt:lpstr>Реабилитация людей с ограниченными возможностями здоровья</vt:lpstr>
      <vt:lpstr>Специалисты бюро МСЭ</vt:lpstr>
      <vt:lpstr>Реабилитация инвалидов</vt:lpstr>
      <vt:lpstr>Цель реабилитации.</vt:lpstr>
      <vt:lpstr>Факторы, определяющие конкретные задачи реабилитации</vt:lpstr>
      <vt:lpstr>Реабилитационные мероприятия</vt:lpstr>
      <vt:lpstr>Элементы системы реабилитации инвалидов</vt:lpstr>
      <vt:lpstr>Этапы реабилитации</vt:lpstr>
      <vt:lpstr>Медицинская реабилитация (восстановительное лечение)</vt:lpstr>
      <vt:lpstr>Цель медицинской реабилитации</vt:lpstr>
      <vt:lpstr>Методы и средства медицинской реабилитации</vt:lpstr>
      <vt:lpstr>Физические методы лечения – ФТЛ. </vt:lpstr>
      <vt:lpstr>Социально-психологические методы лечения. </vt:lpstr>
      <vt:lpstr>Технические средства реабилитации</vt:lpstr>
      <vt:lpstr>Виды ТСР</vt:lpstr>
      <vt:lpstr>Презентация PowerPoint</vt:lpstr>
      <vt:lpstr>Виды медицинской реабилитации</vt:lpstr>
      <vt:lpstr>Реабилитационные учреждения</vt:lpstr>
      <vt:lpstr>Профессиональная реабилитация</vt:lpstr>
      <vt:lpstr>Меры профессиональной реабилитации</vt:lpstr>
      <vt:lpstr>Профессиональная ориентация</vt:lpstr>
      <vt:lpstr>Группы учреждений профориентации инвалидов</vt:lpstr>
      <vt:lpstr>Профессиональный подбор</vt:lpstr>
      <vt:lpstr>Элементы проф. подбора</vt:lpstr>
      <vt:lpstr>Медицинский аспект (врачебная проф. консультация)</vt:lpstr>
      <vt:lpstr>Психофизиологический аспект (профотбор). </vt:lpstr>
      <vt:lpstr>Психологический аспект. </vt:lpstr>
      <vt:lpstr>Технический (эргономический) аспект. </vt:lpstr>
      <vt:lpstr>Социальный аспект. </vt:lpstr>
      <vt:lpstr>Социально-экономический аспект. </vt:lpstr>
      <vt:lpstr>Требования к профессии</vt:lpstr>
      <vt:lpstr>Трудовая рекомендация</vt:lpstr>
      <vt:lpstr>Меры подготовки инвалидов к профессиональному труду</vt:lpstr>
      <vt:lpstr>Критерии выбора способа профессионального обучения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Реабилитация инвалидов</dc:title>
  <dc:creator>Admin</dc:creator>
  <cp:lastModifiedBy>Evgeniy</cp:lastModifiedBy>
  <cp:revision>27</cp:revision>
  <dcterms:created xsi:type="dcterms:W3CDTF">2016-03-12T18:47:08Z</dcterms:created>
  <dcterms:modified xsi:type="dcterms:W3CDTF">2020-04-19T15:12:30Z</dcterms:modified>
</cp:coreProperties>
</file>