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5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3.jpeg" ContentType="image/jpeg"/>
  <Override PartName="/ppt/media/image34.jpeg" ContentType="image/jpeg"/>
  <Override PartName="/ppt/media/image9.png" ContentType="image/png"/>
  <Override PartName="/ppt/media/image10.png" ContentType="image/png"/>
  <Override PartName="/ppt/media/image13.jpeg" ContentType="image/jpeg"/>
  <Override PartName="/ppt/media/image8.png" ContentType="image/png"/>
  <Override PartName="/ppt/media/image29.jpeg" ContentType="image/jpeg"/>
  <Override PartName="/ppt/media/image7.png" ContentType="image/png"/>
  <Override PartName="/ppt/media/image22.jpeg" ContentType="image/jpeg"/>
  <Override PartName="/ppt/media/image5.png" ContentType="image/png"/>
  <Override PartName="/ppt/media/image16.jpeg" ContentType="image/jpeg"/>
  <Override PartName="/ppt/media/image4.png" ContentType="image/png"/>
  <Override PartName="/ppt/media/image36.jpeg" ContentType="image/jpeg"/>
  <Override PartName="/ppt/media/image11.jpeg" ContentType="image/jpeg"/>
  <Override PartName="/ppt/media/image30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19.jpeg" ContentType="image/jpeg"/>
  <Override PartName="/ppt/media/image20.jpeg" ContentType="image/jpeg"/>
  <Override PartName="/ppt/media/image12.jpeg" ContentType="image/jpe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21.jpeg" ContentType="image/jpe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3c5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540320" y="3526200"/>
            <a:ext cx="44640" cy="44640"/>
          </a:xfrm>
          <a:prstGeom prst="ellipse">
            <a:avLst/>
          </a:prstGeom>
          <a:ln>
            <a:round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135000"/>
            <a:ext cx="8228520" cy="125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3c5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3c5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3c5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35000"/>
            <a:ext cx="8228520" cy="125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3c5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35000"/>
            <a:ext cx="8228520" cy="125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ru.wikipedia.org/wiki/%D0%9F%D1%80%D0%B5%D0%B7%D0%B8%D0%B4%D0%B5%D0%BD%D1%82_%D0%A0%D0%BE%D1%81%D1%81%D0%B8%D0%B9%D1%81%D0%BA%D0%BE%D0%B9_%D0%A4%D0%B5%D0%B4%D0%B5%D1%80%D0%B0%D1%86%D0%B8%D0%B8" TargetMode="External"/><Relationship Id="rId2" Type="http://schemas.openxmlformats.org/officeDocument/2006/relationships/hyperlink" Target="http://ru.wikipedia.org/wiki/%D0%97%D0%B0%D0%BC%D0%B5%D1%81%D1%82%D0%B8%D1%82%D0%B5%D0%BB%D1%8C_%D0%BF%D1%80%D0%B5%D0%B4%D1%81%D0%B5%D0%B4%D0%B0%D1%82%D0%B5%D0%BB%D1%8F_%D0%9F%D1%80%D0%B0%D0%B2%D0%B8%D1%82%D0%B5%D0%BB%D1%8C%D1%81%D1%82%D0%B2%D0%B0_%D0%A0%D0%BE%D1%81%D1%81%D0%B8%D0%B9%D1%81%D0%BA%D0%BE%D0%B9_%D0%A4%D0%B5%D0%B4%D0%B5%D1%80%D0%B0%D1%86%D0%B8%D0%B8" TargetMode="Externa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4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67640" y="260640"/>
            <a:ext cx="8304840" cy="273528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7200" spc="-92" strike="noStrike">
                <a:solidFill>
                  <a:srgbClr val="7a620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7200" spc="-92" strike="noStrike">
                <a:solidFill>
                  <a:srgbClr val="7a620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«Нет коррупции!»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7200" spc="-92" strike="noStrike">
                <a:solidFill>
                  <a:srgbClr val="7a620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Вместе – мы сила!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2448000" y="3384000"/>
            <a:ext cx="4607280" cy="285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644000" y="672120"/>
            <a:ext cx="424728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XIX век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Пущин И.И. служил в Московском надворном суде, боролся с взяточничеством. По словам современников был «первым честным человеком, который сидел когда-либо в русской казенной палате».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527040" y="476640"/>
            <a:ext cx="3808800" cy="466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79640" y="692640"/>
            <a:ext cx="446328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1826г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Правление Николая I: коррупция стала механизмом государственного управления, но было создано III отделение для безопасности императора и борьбы с преступностью.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4644000" y="404640"/>
            <a:ext cx="4351320" cy="547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0" y="1353960"/>
            <a:ext cx="4275000" cy="36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1918г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декрету о взяточничестве полагалось тюремное заключение на 5 лет с конфискацией имущества.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Picture 2" descr=""/>
          <p:cNvPicPr/>
          <p:nvPr/>
        </p:nvPicPr>
        <p:blipFill>
          <a:blip r:embed="rId2"/>
          <a:stretch/>
        </p:blipFill>
        <p:spPr>
          <a:xfrm>
            <a:off x="416520" y="332640"/>
            <a:ext cx="3913560" cy="571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67640" y="836640"/>
            <a:ext cx="4607280" cy="4570920"/>
          </a:xfrm>
          <a:prstGeom prst="rect">
            <a:avLst/>
          </a:prstGeom>
          <a:pattFill prst="lgGrid">
            <a:fgClr>
              <a:srgbClr val="b3c5da"/>
            </a:fgClr>
            <a:bgClr>
              <a:srgbClr val="ffffff"/>
            </a:bgClr>
          </a:patt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1922 г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32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Уголовному кодексу за взяточничество – расстрел.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1957г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32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Официальная борьба приостановлена, так как коррупция считалась редким явлением.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Содержимое 5" descr=""/>
          <p:cNvPicPr/>
          <p:nvPr/>
        </p:nvPicPr>
        <p:blipFill>
          <a:blip r:embed="rId1"/>
          <a:stretch/>
        </p:blipFill>
        <p:spPr>
          <a:xfrm>
            <a:off x="5508000" y="1196640"/>
            <a:ext cx="3213720" cy="3427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57200" y="152280"/>
            <a:ext cx="82285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200" spc="-92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Коррупция:  за и против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67640" y="1340640"/>
            <a:ext cx="405900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0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ЭКОНОМИЯ ВРЕМЕНИ (не надо стоять в очереди)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УВЕРЕННОСТЬ В ДОСТИЖЕНИИ ЦЕЛИ (поступление в ВУЗ без конкурса)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МАТЕРИАЛЬНОЕ БЛАГОПОЛУЧИЕ (получение квартиры)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УСТРОЕННОСТЬ В ЖИЗНИ (зависть со стороны окружающих</a:t>
            </a: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644000" y="1484640"/>
            <a:ext cx="405900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ПРОТИВ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СТРАДАЮТ ДРУГИЕ (не могут попасть к врачу)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СНИЖЕНИЕ САМООЦЕНКИ (не верят в достижение цели)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ПОТЕРЯ ВЕРЫ В СПРАВЕДЛИВОСТЬ (перестают стремиться к движению вперед)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ОБИДА НА ВЕСЬ МИР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d3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27640" y="556920"/>
            <a:ext cx="7559640" cy="364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 сожалению коррупция продолжает ЖИТЬ.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многие люди благодаря тому, что коррупция существует, добились своих целей: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поднялись по служебной лестнице;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улучшили материальное положение;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выучились в престижном ВУЗе;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получают элитные медицинские услуги и т.д.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Рисунок 6" descr=""/>
          <p:cNvPicPr/>
          <p:nvPr/>
        </p:nvPicPr>
        <p:blipFill>
          <a:blip r:embed="rId1"/>
          <a:stretch/>
        </p:blipFill>
        <p:spPr>
          <a:xfrm>
            <a:off x="2428920" y="4221000"/>
            <a:ext cx="3999600" cy="2365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152280"/>
            <a:ext cx="8228520" cy="84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200" spc="-92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Сколько стоит обойти закон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57200" y="1000080"/>
            <a:ext cx="8228520" cy="50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наиболее концентрированном виде коррупция представлена в так называемом рейдерстве - захвате чужой собственности при помощи подкупа «государевых слуг». Вот лишь некоторые расценки на их «услуги» (в долларах):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Получение справок и копий документов о предприятии - 1,5 - 5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Приостановка работы предприятия пожарным надзором - от 15 тыс. Проведение проверки органами Роспотребнадзора - от 5 тыс.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Возбуждение уголовных дел против руководства и акционеров - от 50 тыс. Комплекс следственных действий (обыски, допросы  пр.) - от 50 тыс. Отмена прокурором постановления следователя (ОВД, УБЭП) о возбуждении уголовного дела (об отказе в возбуждении) - от 50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Изъятие оригиналов документов и их «случайная» утрата - от 30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Инициирование дела о банкротстве - от 20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Налоговые проверки, штрафы, арест средств на счетах - от 10 тыс. Ускоренная регистрация перехода прав собственности на актив - от 25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Перенос судебного заседания - от 10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Выгодное рейдеру решение суда - от 35 тыс.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107640" y="88920"/>
            <a:ext cx="8712000" cy="67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eb1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01880" y="864000"/>
            <a:ext cx="8984160" cy="320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 декабря  2003 года, в мексиканском городе Мерида на проходящей там политической конференции высшего уровня была открыта Конвенция ООН против коррупции, принятая Генеральной ассамблеей ООН 31 октября того же года.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Данный международный договор предусматривает соответствующие меры по предупреждению коррупции, каре виновных, а также все  механизмы международного сотрудничества в войне с ней.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36000" y="432000"/>
            <a:ext cx="7343280" cy="31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 обязывает все государства‑ проводить политику по борьбе с коррупцией, принимать соответствующие законы и создавать специальные органы для борьбы с таким явлением.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Конвенция вступила в силу вначале  декабря 2005 года после ее принятия  30 странами. Россия ратифицировала только в марте 2006 года.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 декабря во многих мировых странах мира встречи,  демонстрации, конференции, семинары и прочие мероприятия, которые приурочены к Международному дню борьбы с коррупцией.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2" descr=""/>
          <p:cNvPicPr/>
          <p:nvPr/>
        </p:nvPicPr>
        <p:blipFill>
          <a:blip r:embed="rId1"/>
          <a:srcRect l="0" t="0" r="0" b="6922"/>
          <a:stretch/>
        </p:blipFill>
        <p:spPr>
          <a:xfrm>
            <a:off x="2915640" y="3551040"/>
            <a:ext cx="4570920" cy="315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152280"/>
            <a:ext cx="82285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200" spc="-92" strike="noStrike">
                <a:solidFill>
                  <a:srgbClr val="536142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Содержание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23640" y="908640"/>
            <a:ext cx="4463280" cy="36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Определение коррупции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истории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Коррупция: ЗА и ПРОТИВ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Сколько стоит обойти закон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Последствия коррупции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Борьба с коррупцией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Изречения на все времена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rcRect l="15294" t="5030" r="14347" b="29436"/>
          <a:stretch/>
        </p:blipFill>
        <p:spPr>
          <a:xfrm>
            <a:off x="5042880" y="3933000"/>
            <a:ext cx="3935160" cy="274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14200" y="4143240"/>
            <a:ext cx="421380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Владимир Путин,</a:t>
            </a:r>
            <a:r>
              <a:rPr lang="ru-RU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  <a:hlinkClick r:id="rId1"/>
              </a:rPr>
              <a:t> президент Российской Федерации</a:t>
            </a:r>
            <a:r>
              <a:rPr lang="ru-RU" sz="24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: «Коррупция деморализует общество, разлагает власть и госаппарат».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643280" y="4214880"/>
            <a:ext cx="428508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4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Дмитрий Медведев,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  <a:hlinkClick r:id="rId2"/>
              </a:rPr>
              <a:t>заместитель председателя Правительства Российской Федерации</a:t>
            </a:r>
            <a:r>
              <a:rPr lang="ru-RU" sz="24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«Хватит ждать! Коррупция превратилась в системную проблему».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3"/>
          <a:stretch/>
        </p:blipFill>
        <p:spPr>
          <a:xfrm>
            <a:off x="606960" y="476640"/>
            <a:ext cx="3428640" cy="3411720"/>
          </a:xfrm>
          <a:prstGeom prst="rect">
            <a:avLst/>
          </a:prstGeom>
          <a:ln>
            <a:noFill/>
          </a:ln>
        </p:spPr>
      </p:pic>
      <p:pic>
        <p:nvPicPr>
          <p:cNvPr id="231" name="Picture 4" descr=""/>
          <p:cNvPicPr/>
          <p:nvPr/>
        </p:nvPicPr>
        <p:blipFill>
          <a:blip r:embed="rId4"/>
          <a:srcRect l="0" t="0" r="43846" b="0"/>
          <a:stretch/>
        </p:blipFill>
        <p:spPr>
          <a:xfrm>
            <a:off x="5219280" y="437400"/>
            <a:ext cx="3133440" cy="348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39640" y="188640"/>
            <a:ext cx="7928640" cy="3577680"/>
          </a:xfrm>
          <a:prstGeom prst="rect">
            <a:avLst/>
          </a:prstGeom>
          <a:solidFill>
            <a:srgbClr val="fcf05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b="1" lang="ru-RU" sz="2800" spc="-1" strike="noStrike" u="sng" cap="all">
                <a:solidFill>
                  <a:srgbClr val="7d324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июня 2011 года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</a:t>
            </a: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Госдума приняла в первом чтении президентский законопроект по борьбе с коррупцией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 обязывает чиновников и депутатов каждый год предоставлять сведения о доходах и имуществе своей семьи, наказывает увольнением за неполную декларацию или скрытое участие в работе бизнес-структур.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Рисунок 4" descr=""/>
          <p:cNvPicPr/>
          <p:nvPr/>
        </p:nvPicPr>
        <p:blipFill>
          <a:blip r:embed="rId2"/>
          <a:stretch/>
        </p:blipFill>
        <p:spPr>
          <a:xfrm>
            <a:off x="5580000" y="3933000"/>
            <a:ext cx="2735280" cy="2591280"/>
          </a:xfrm>
          <a:prstGeom prst="rect">
            <a:avLst/>
          </a:prstGeom>
          <a:ln w="9360">
            <a:noFill/>
          </a:ln>
        </p:spPr>
      </p:pic>
      <p:pic>
        <p:nvPicPr>
          <p:cNvPr id="234" name="Picture 2" descr=""/>
          <p:cNvPicPr/>
          <p:nvPr/>
        </p:nvPicPr>
        <p:blipFill>
          <a:blip r:embed="rId3"/>
          <a:stretch/>
        </p:blipFill>
        <p:spPr>
          <a:xfrm>
            <a:off x="683640" y="3861000"/>
            <a:ext cx="3808800" cy="285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0040" y="260640"/>
            <a:ext cx="8319240" cy="63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Какие предложения Кремля утвердила Госдума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Декларировать доходы должны не только чиновники, но и их супруги и несовершеннолетние дети.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Максимальный размер подарков госслужащим -5000 руб.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случае конфликта личных и служебных интересов чиновник обязан проинформировать руководство.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Чиновник должен докладывать о ставших известными ему фактах коррупции со стороны коллег по службе.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течение </a:t>
            </a:r>
            <a:r>
              <a:rPr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 </a:t>
            </a: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лет после отставки чиновник не может без разрешения занимать должности в компаниях, которые курировал по долгу службы.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качестве наказания для коррупционера предусмотрена конфискация имущества, нажитого незаконным путём.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51640" y="1052640"/>
            <a:ext cx="8712000" cy="539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«Проклят, кто берет подкуп, чтоб убить душу и пролить кровь невинную!   И весь народ скажет: Аминь!»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(Библия, Второзаконие, глава 27, стих 25)</a:t>
            </a: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«Дающий взятку и берущий взятку оба окажутся в адском пламени»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(Хадис Пророка Мухаммада, Сборник «Сады благонравных» имама Ан-Навави)</a:t>
            </a: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«Не извращай закона... и не бери даров; ибо дары ослепляют глаза мудрых и превращают дело правых»</a:t>
            </a:r>
            <a:r>
              <a:rPr b="1"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(Тора, Дварим, 16.19-20)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57200" y="214200"/>
            <a:ext cx="8228520" cy="7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200" spc="-92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Изречения на все времена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23640" y="476640"/>
            <a:ext cx="8136000" cy="606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619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Каким образом простые граждане могут бороться с коррупцией?</a:t>
            </a:r>
            <a:r>
              <a:rPr b="1" lang="ru-RU" sz="2800" spc="-1" strike="noStrike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Принимать участие в выборах.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Проводить разъяснительную работу среди населения.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Сообщать в соответствующие органы.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Только вместе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можно добиться положительных результатов в борьбе с коррупцией.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Только вместе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мы можем победить коррупцию.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Не будь равнодушным!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Люди, соблюдайте законы!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932000" y="692640"/>
            <a:ext cx="3944520" cy="212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 algn="ctr">
              <a:lnSpc>
                <a:spcPct val="100000"/>
              </a:lnSpc>
            </a:pPr>
            <a:r>
              <a:rPr lang="ru-RU" sz="54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 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323640" y="260640"/>
            <a:ext cx="4075560" cy="571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152388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-main-pic" descr=""/>
          <p:cNvPicPr/>
          <p:nvPr/>
        </p:nvPicPr>
        <p:blipFill>
          <a:blip r:embed="rId1"/>
          <a:stretch/>
        </p:blipFill>
        <p:spPr>
          <a:xfrm>
            <a:off x="3168000" y="4032000"/>
            <a:ext cx="3994920" cy="253116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323640" y="188640"/>
            <a:ext cx="8352000" cy="39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Коррупция - подкуп, развращение взятками должностных лиц.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Коррупция (от лат. corrumpere — «растлевать») — неюридический термин, обозначающий обычно использование должностным лицом своих властных полномочий и доверенных ему прав в целях личной выгоды, противоречащее установленным правилам (законодательству). Наиболее часто термин применяется по отношению к бюрократическому аппарату и политической элите.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28760" y="285840"/>
            <a:ext cx="8174880" cy="58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НЕОЛОГИЗМЫ- ЖАРГОНИЗМЫ, ВОШЕДШИЕ В НАШУ РЕЧЬ В РАСЦВЕТ КОРРУПЦИИ: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МОХНАТАЯ РУКА,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СУНУТЬ В ЛАПУ,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ХЛЕБ С МАСЛОМ,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ПРОЕХАТЬ ЗА СЧЕТ ПРОФСОЮЗА,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ПОДМАЗАТЬ,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БЛАТ,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ИЗ-ПОД ПРИЛАВКА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Рисунок 3" descr=""/>
          <p:cNvPicPr/>
          <p:nvPr/>
        </p:nvPicPr>
        <p:blipFill>
          <a:blip r:embed="rId1"/>
          <a:stretch/>
        </p:blipFill>
        <p:spPr>
          <a:xfrm>
            <a:off x="6264000" y="1268640"/>
            <a:ext cx="2692440" cy="218664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2" descr=""/>
          <p:cNvPicPr/>
          <p:nvPr/>
        </p:nvPicPr>
        <p:blipFill>
          <a:blip r:embed="rId2"/>
          <a:stretch/>
        </p:blipFill>
        <p:spPr>
          <a:xfrm>
            <a:off x="4249800" y="3789000"/>
            <a:ext cx="4672440" cy="286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11640" y="1412640"/>
            <a:ext cx="8228520" cy="21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XIII век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России, первые упоминания о коррупции, которая определялась  понятием  «мздоимство», исходят  из русских  летописей.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57200" y="152280"/>
            <a:ext cx="822852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200" spc="-92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ИСТОРИЯ  КОРРУПЦИИ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Рисунок 3" descr=""/>
          <p:cNvPicPr/>
          <p:nvPr/>
        </p:nvPicPr>
        <p:blipFill>
          <a:blip r:embed="rId1"/>
          <a:stretch/>
        </p:blipFill>
        <p:spPr>
          <a:xfrm>
            <a:off x="906120" y="3861000"/>
            <a:ext cx="1878120" cy="2352960"/>
          </a:xfrm>
          <a:prstGeom prst="rect">
            <a:avLst/>
          </a:prstGeom>
          <a:ln w="9360">
            <a:noFill/>
          </a:ln>
        </p:spPr>
      </p:pic>
      <p:pic>
        <p:nvPicPr>
          <p:cNvPr id="197" name="Рисунок 4" descr=""/>
          <p:cNvPicPr/>
          <p:nvPr/>
        </p:nvPicPr>
        <p:blipFill>
          <a:blip r:embed="rId2"/>
          <a:stretch/>
        </p:blipFill>
        <p:spPr>
          <a:xfrm>
            <a:off x="5796000" y="4221000"/>
            <a:ext cx="2775960" cy="2209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51640" y="332640"/>
            <a:ext cx="6804000" cy="59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XV век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Первое законодательное ограничение    коррупционной деятельности было           осуществлено в царствование Ивана III.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Судебник 1497 г устанавливал розыскную            форму процесса, предусматривал в качестве             мер наказания смертную казнь, торговую казнь (битьё кнутом).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Судебник расширил круг деяний, признавшихся уголовно наказуемыми: крамола, «церковная татьба» (святотатство), ябедничество; дал понятие преступления, а также особо опасного преступления.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Рисунок 4" descr=""/>
          <p:cNvPicPr/>
          <p:nvPr/>
        </p:nvPicPr>
        <p:blipFill>
          <a:blip r:embed="rId2"/>
          <a:stretch/>
        </p:blipFill>
        <p:spPr>
          <a:xfrm>
            <a:off x="7056000" y="548640"/>
            <a:ext cx="1889280" cy="2547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95640" y="476640"/>
            <a:ext cx="4355640" cy="52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XVI век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 время правления                        Ивана IV, впервые                        ввелась смертная казнь в наказание                                 за чрезмерность во взятках.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Picture 6" descr=""/>
          <p:cNvPicPr/>
          <p:nvPr/>
        </p:nvPicPr>
        <p:blipFill>
          <a:blip r:embed="rId1"/>
          <a:stretch/>
        </p:blipFill>
        <p:spPr>
          <a:xfrm>
            <a:off x="5220000" y="522360"/>
            <a:ext cx="2958480" cy="564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996000" y="764640"/>
            <a:ext cx="4895640" cy="52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XVII век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30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 время правления Алексея Михайловича, в Соборном Уложении 1649г, появилась статья «Наказание за преступление, попадающее под понятие коррупция».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323640" y="683280"/>
            <a:ext cx="3408840" cy="47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356000" y="1196640"/>
            <a:ext cx="4535280" cy="381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 algn="ctr">
              <a:lnSpc>
                <a:spcPct val="100000"/>
              </a:lnSpc>
            </a:pPr>
            <a:r>
              <a:rPr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XVIII век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Петре I в России был широкий размах и коррупции, и одновременно жестокой борьбы с ней.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r>
              <a:rPr lang="ru-RU" sz="2600" spc="-1" strike="noStrike">
                <a:solidFill>
                  <a:srgbClr val="4f2e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Так, Петр I совместно с коллегиями ввёл деятельность Тайной канцелярии (Тайной полиции)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24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rcRect l="0" t="0" r="43684" b="0"/>
          <a:stretch/>
        </p:blipFill>
        <p:spPr>
          <a:xfrm>
            <a:off x="467640" y="332640"/>
            <a:ext cx="3549960" cy="571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442</TotalTime>
  <Application>LibreOffice/5.0.4.2$Linux_X86_64 LibreOffice_project/2b9802c1994aa0b7dc6079e128979269cf95bc78</Application>
  <Paragraphs>128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2011-11-21T15:54:17Z</dcterms:created>
  <dc:creator>Наташа</dc:creator>
  <dc:language>ru-RU</dc:language>
  <dcterms:modified xsi:type="dcterms:W3CDTF">2019-12-17T08:57:20Z</dcterms:modified>
  <cp:revision>50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26</vt:i4>
  </property>
</Properties>
</file>